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6"/>
  </p:notesMasterIdLst>
  <p:handoutMasterIdLst>
    <p:handoutMasterId r:id="rId37"/>
  </p:handoutMasterIdLst>
  <p:sldIdLst>
    <p:sldId id="256" r:id="rId2"/>
    <p:sldId id="257" r:id="rId3"/>
    <p:sldId id="275" r:id="rId4"/>
    <p:sldId id="276" r:id="rId5"/>
    <p:sldId id="277"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58" r:id="rId20"/>
    <p:sldId id="259" r:id="rId21"/>
    <p:sldId id="260" r:id="rId22"/>
    <p:sldId id="261" r:id="rId23"/>
    <p:sldId id="270" r:id="rId24"/>
    <p:sldId id="271" r:id="rId25"/>
    <p:sldId id="272" r:id="rId26"/>
    <p:sldId id="273" r:id="rId27"/>
    <p:sldId id="274" r:id="rId28"/>
    <p:sldId id="262" r:id="rId29"/>
    <p:sldId id="263" r:id="rId30"/>
    <p:sldId id="264" r:id="rId31"/>
    <p:sldId id="265" r:id="rId32"/>
    <p:sldId id="266" r:id="rId33"/>
    <p:sldId id="267" r:id="rId34"/>
    <p:sldId id="268"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328433F-22BC-41E6-A692-6139E9FD3CC5}">
          <p14:sldIdLst>
            <p14:sldId id="256"/>
            <p14:sldId id="257"/>
            <p14:sldId id="275"/>
            <p14:sldId id="276"/>
            <p14:sldId id="277"/>
            <p14:sldId id="281"/>
            <p14:sldId id="282"/>
            <p14:sldId id="283"/>
            <p14:sldId id="284"/>
            <p14:sldId id="285"/>
            <p14:sldId id="286"/>
            <p14:sldId id="287"/>
            <p14:sldId id="288"/>
            <p14:sldId id="289"/>
            <p14:sldId id="290"/>
            <p14:sldId id="291"/>
            <p14:sldId id="292"/>
            <p14:sldId id="293"/>
            <p14:sldId id="258"/>
            <p14:sldId id="259"/>
            <p14:sldId id="260"/>
            <p14:sldId id="261"/>
            <p14:sldId id="270"/>
            <p14:sldId id="271"/>
            <p14:sldId id="272"/>
            <p14:sldId id="273"/>
            <p14:sldId id="274"/>
            <p14:sldId id="262"/>
            <p14:sldId id="263"/>
            <p14:sldId id="264"/>
            <p14:sldId id="265"/>
            <p14:sldId id="266"/>
            <p14:sldId id="267"/>
          </p14:sldIdLst>
        </p14:section>
        <p14:section name="Seção sem Título" id="{2D3085F4-C6C5-4A72-8A03-ED3515B801A7}">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0" autoAdjust="0"/>
    <p:restoredTop sz="94660"/>
  </p:normalViewPr>
  <p:slideViewPr>
    <p:cSldViewPr>
      <p:cViewPr varScale="1">
        <p:scale>
          <a:sx n="64" d="100"/>
          <a:sy n="64" d="100"/>
        </p:scale>
        <p:origin x="147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D93BF3-759B-492B-841C-D0BDEE682A0C}" type="datetimeFigureOut">
              <a:rPr lang="pt-BR" smtClean="0"/>
              <a:pPr/>
              <a:t>28/02/2019</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FC234-6A63-4482-AD4E-DD0C93809DF0}" type="slidenum">
              <a:rPr lang="pt-BR" smtClean="0"/>
              <a:pPr/>
              <a:t>‹nº›</a:t>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9B1B3-2B89-40A7-8294-EDCC2B61408D}" type="datetimeFigureOut">
              <a:rPr lang="pt-BR" smtClean="0"/>
              <a:pPr/>
              <a:t>28/02/2019</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6B952-A073-4446-BA24-72F66268BE01}" type="slidenum">
              <a:rPr lang="pt-BR" smtClean="0"/>
              <a:pPr/>
              <a:t>‹nº›</a:t>
            </a:fld>
            <a:endParaRPr lang="pt-BR" dirty="0"/>
          </a:p>
        </p:txBody>
      </p:sp>
    </p:spTree>
    <p:extLst>
      <p:ext uri="{BB962C8B-B14F-4D97-AF65-F5344CB8AC3E}">
        <p14:creationId xmlns:p14="http://schemas.microsoft.com/office/powerpoint/2010/main" val="272663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B6B952-A073-4446-BA24-72F66268BE01}" type="slidenum">
              <a:rPr lang="pt-BR" smtClean="0"/>
              <a:pPr/>
              <a:t>1</a:t>
            </a:fld>
            <a:endParaRPr lang="pt-BR" dirty="0"/>
          </a:p>
        </p:txBody>
      </p:sp>
    </p:spTree>
    <p:extLst>
      <p:ext uri="{BB962C8B-B14F-4D97-AF65-F5344CB8AC3E}">
        <p14:creationId xmlns:p14="http://schemas.microsoft.com/office/powerpoint/2010/main" val="343216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E9D86A9-5D80-45C8-8542-C98239376F3A}" type="slidenum">
              <a:rPr lang="pt-BR" smtClean="0"/>
              <a:pPr/>
              <a:t>8</a:t>
            </a:fld>
            <a:endParaRPr lang="pt-BR"/>
          </a:p>
        </p:txBody>
      </p:sp>
      <p:sp>
        <p:nvSpPr>
          <p:cNvPr id="71683" name="Rectangle 2"/>
          <p:cNvSpPr>
            <a:spLocks noGrp="1" noRot="1" noChangeAspect="1" noChangeArrowheads="1" noTextEdit="1"/>
          </p:cNvSpPr>
          <p:nvPr>
            <p:ph type="sldImg"/>
          </p:nvPr>
        </p:nvSpPr>
        <p:spPr>
          <a:xfrm>
            <a:off x="1146175" y="687388"/>
            <a:ext cx="4565650" cy="3424237"/>
          </a:xfrm>
          <a:ln/>
        </p:spPr>
      </p:sp>
      <p:sp>
        <p:nvSpPr>
          <p:cNvPr id="71684" name="Rectangle 3"/>
          <p:cNvSpPr>
            <a:spLocks noGrp="1" noChangeArrowheads="1"/>
          </p:cNvSpPr>
          <p:nvPr>
            <p:ph type="body" idx="1"/>
          </p:nvPr>
        </p:nvSpPr>
        <p:spPr>
          <a:xfrm>
            <a:off x="914400" y="4343400"/>
            <a:ext cx="5029200" cy="4114800"/>
          </a:xfrm>
          <a:noFill/>
          <a:ln/>
        </p:spPr>
        <p:txBody>
          <a:bodyPr/>
          <a:lstStyle/>
          <a:p>
            <a:pPr eaLnBrk="1" hangingPunct="1"/>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3E590DEA-5C8D-4466-8BF3-FAB81DF1374D}" type="datetimeFigureOut">
              <a:rPr lang="pt-BR" smtClean="0"/>
              <a:pPr/>
              <a:t>28/02/2019</a:t>
            </a:fld>
            <a:endParaRPr lang="pt-BR" dirty="0"/>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dirty="0"/>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932AF880-0114-40EE-9DD7-C1DCD952B68D}"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E590DEA-5C8D-4466-8BF3-FAB81DF1374D}" type="datetimeFigureOut">
              <a:rPr lang="pt-BR" smtClean="0"/>
              <a:pPr/>
              <a:t>28/02/2019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2AF880-0114-40EE-9DD7-C1DCD952B68D}"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E590DEA-5C8D-4466-8BF3-FAB81DF1374D}" type="datetimeFigureOut">
              <a:rPr lang="pt-BR" smtClean="0"/>
              <a:pPr/>
              <a:t>28/02/2019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2AF880-0114-40EE-9DD7-C1DCD952B68D}"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4"/>
          </p:nvPr>
        </p:nvSpPr>
        <p:spPr/>
        <p:txBody>
          <a:bodyPr rtlCol="0"/>
          <a:lstStyle/>
          <a:p>
            <a:fld id="{3E590DEA-5C8D-4466-8BF3-FAB81DF1374D}" type="datetimeFigureOut">
              <a:rPr lang="pt-BR" smtClean="0"/>
              <a:pPr/>
              <a:t>28/02/2019</a:t>
            </a:fld>
            <a:endParaRPr lang="pt-BR" dirty="0"/>
          </a:p>
        </p:txBody>
      </p:sp>
      <p:sp>
        <p:nvSpPr>
          <p:cNvPr id="9" name="Espaço Reservado para Número de Slide 8"/>
          <p:cNvSpPr>
            <a:spLocks noGrp="1"/>
          </p:cNvSpPr>
          <p:nvPr>
            <p:ph type="sldNum" sz="quarter" idx="15"/>
          </p:nvPr>
        </p:nvSpPr>
        <p:spPr/>
        <p:txBody>
          <a:bodyPr rtlCol="0"/>
          <a:lstStyle/>
          <a:p>
            <a:fld id="{932AF880-0114-40EE-9DD7-C1DCD952B68D}" type="slidenum">
              <a:rPr lang="pt-BR" smtClean="0"/>
              <a:pPr/>
              <a:t>‹nº›</a:t>
            </a:fld>
            <a:endParaRPr lang="pt-BR" dirty="0"/>
          </a:p>
        </p:txBody>
      </p:sp>
      <p:sp>
        <p:nvSpPr>
          <p:cNvPr id="10" name="Espaço Reservado para Rodapé 9"/>
          <p:cNvSpPr>
            <a:spLocks noGrp="1"/>
          </p:cNvSpPr>
          <p:nvPr>
            <p:ph type="ftr" sz="quarter" idx="16"/>
          </p:nvPr>
        </p:nvSpPr>
        <p:spPr/>
        <p:txBody>
          <a:bodyPr rtlCol="0"/>
          <a:lstStyle/>
          <a:p>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3E590DEA-5C8D-4466-8BF3-FAB81DF1374D}" type="datetimeFigureOut">
              <a:rPr lang="pt-BR" smtClean="0"/>
              <a:pPr/>
              <a:t>28/02/2019</a:t>
            </a:fld>
            <a:endParaRPr lang="pt-BR" dirty="0"/>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dirty="0"/>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932AF880-0114-40EE-9DD7-C1DCD952B68D}"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5" name="Espaço Reservado para Data 4"/>
          <p:cNvSpPr>
            <a:spLocks noGrp="1"/>
          </p:cNvSpPr>
          <p:nvPr>
            <p:ph type="dt" sz="half" idx="10"/>
          </p:nvPr>
        </p:nvSpPr>
        <p:spPr/>
        <p:txBody>
          <a:bodyPr/>
          <a:lstStyle/>
          <a:p>
            <a:fld id="{3E590DEA-5C8D-4466-8BF3-FAB81DF1374D}" type="datetimeFigureOut">
              <a:rPr lang="pt-BR" smtClean="0"/>
              <a:pPr/>
              <a:t>28/02/2019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932AF880-0114-40EE-9DD7-C1DCD952B68D}" type="slidenum">
              <a:rPr lang="pt-BR" smtClean="0"/>
              <a:pPr/>
              <a:t>‹nº›</a:t>
            </a:fld>
            <a:endParaRPr lang="pt-BR" dirty="0"/>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a:t>Clique para editar o estilo do título mestre</a:t>
            </a:r>
            <a:endParaRPr kumimoji="0" lang="en-US"/>
          </a:p>
        </p:txBody>
      </p:sp>
      <p:sp>
        <p:nvSpPr>
          <p:cNvPr id="7" name="Espaço Reservado para Data 6"/>
          <p:cNvSpPr>
            <a:spLocks noGrp="1"/>
          </p:cNvSpPr>
          <p:nvPr>
            <p:ph type="dt" sz="half" idx="10"/>
          </p:nvPr>
        </p:nvSpPr>
        <p:spPr/>
        <p:txBody>
          <a:bodyPr/>
          <a:lstStyle/>
          <a:p>
            <a:fld id="{3E590DEA-5C8D-4466-8BF3-FAB81DF1374D}" type="datetimeFigureOut">
              <a:rPr lang="pt-BR" smtClean="0"/>
              <a:pPr/>
              <a:t>28/02/2019</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932AF880-0114-40EE-9DD7-C1DCD952B68D}" type="slidenum">
              <a:rPr lang="pt-BR" smtClean="0"/>
              <a:pPr/>
              <a:t>‹nº›</a:t>
            </a:fld>
            <a:endParaRPr lang="pt-BR" dirty="0"/>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3E590DEA-5C8D-4466-8BF3-FAB81DF1374D}" type="datetimeFigureOut">
              <a:rPr lang="pt-BR" smtClean="0"/>
              <a:pPr/>
              <a:t>28/02/2019</a:t>
            </a:fld>
            <a:endParaRPr lang="pt-BR" dirty="0"/>
          </a:p>
        </p:txBody>
      </p:sp>
      <p:sp>
        <p:nvSpPr>
          <p:cNvPr id="7" name="Espaço Reservado para Número de Slide 6"/>
          <p:cNvSpPr>
            <a:spLocks noGrp="1"/>
          </p:cNvSpPr>
          <p:nvPr>
            <p:ph type="sldNum" sz="quarter" idx="11"/>
          </p:nvPr>
        </p:nvSpPr>
        <p:spPr/>
        <p:txBody>
          <a:bodyPr rtlCol="0"/>
          <a:lstStyle/>
          <a:p>
            <a:fld id="{932AF880-0114-40EE-9DD7-C1DCD952B68D}" type="slidenum">
              <a:rPr lang="pt-BR" smtClean="0"/>
              <a:pPr/>
              <a:t>‹nº›</a:t>
            </a:fld>
            <a:endParaRPr lang="pt-BR" dirty="0"/>
          </a:p>
        </p:txBody>
      </p:sp>
      <p:sp>
        <p:nvSpPr>
          <p:cNvPr id="8" name="Espaço Reservado para Rodapé 7"/>
          <p:cNvSpPr>
            <a:spLocks noGrp="1"/>
          </p:cNvSpPr>
          <p:nvPr>
            <p:ph type="ftr" sz="quarter" idx="12"/>
          </p:nvPr>
        </p:nvSpPr>
        <p:spPr/>
        <p:txBody>
          <a:bodyPr rtlCol="0"/>
          <a:lstStyle/>
          <a:p>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590DEA-5C8D-4466-8BF3-FAB81DF1374D}" type="datetimeFigureOut">
              <a:rPr lang="pt-BR" smtClean="0"/>
              <a:pPr/>
              <a:t>28/02/2019</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932AF880-0114-40EE-9DD7-C1DCD952B68D}"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1" name="Espaço Reservado para Data 20"/>
          <p:cNvSpPr>
            <a:spLocks noGrp="1"/>
          </p:cNvSpPr>
          <p:nvPr>
            <p:ph type="dt" sz="half" idx="14"/>
          </p:nvPr>
        </p:nvSpPr>
        <p:spPr/>
        <p:txBody>
          <a:bodyPr rtlCol="0"/>
          <a:lstStyle/>
          <a:p>
            <a:fld id="{3E590DEA-5C8D-4466-8BF3-FAB81DF1374D}" type="datetimeFigureOut">
              <a:rPr lang="pt-BR" smtClean="0"/>
              <a:pPr/>
              <a:t>28/02/2019</a:t>
            </a:fld>
            <a:endParaRPr lang="pt-BR" dirty="0"/>
          </a:p>
        </p:txBody>
      </p:sp>
      <p:sp>
        <p:nvSpPr>
          <p:cNvPr id="22" name="Espaço Reservado para Número de Slide 21"/>
          <p:cNvSpPr>
            <a:spLocks noGrp="1"/>
          </p:cNvSpPr>
          <p:nvPr>
            <p:ph type="sldNum" sz="quarter" idx="15"/>
          </p:nvPr>
        </p:nvSpPr>
        <p:spPr/>
        <p:txBody>
          <a:bodyPr rtlCol="0"/>
          <a:lstStyle/>
          <a:p>
            <a:fld id="{932AF880-0114-40EE-9DD7-C1DCD952B68D}" type="slidenum">
              <a:rPr lang="pt-BR" smtClean="0"/>
              <a:pPr/>
              <a:t>‹nº›</a:t>
            </a:fld>
            <a:endParaRPr lang="pt-BR" dirty="0"/>
          </a:p>
        </p:txBody>
      </p:sp>
      <p:sp>
        <p:nvSpPr>
          <p:cNvPr id="23" name="Espaço Reservado para Rodapé 22"/>
          <p:cNvSpPr>
            <a:spLocks noGrp="1"/>
          </p:cNvSpPr>
          <p:nvPr>
            <p:ph type="ftr" sz="quarter" idx="16"/>
          </p:nvPr>
        </p:nvSpPr>
        <p:spPr/>
        <p:txBody>
          <a:bodyPr rtlCol="0"/>
          <a:lstStyle/>
          <a:p>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3E590DEA-5C8D-4466-8BF3-FAB81DF1374D}" type="datetimeFigureOut">
              <a:rPr lang="pt-BR" smtClean="0"/>
              <a:pPr/>
              <a:t>28/02/2019</a:t>
            </a:fld>
            <a:endParaRPr lang="pt-BR" dirty="0"/>
          </a:p>
        </p:txBody>
      </p:sp>
      <p:sp>
        <p:nvSpPr>
          <p:cNvPr id="18" name="Espaço Reservado para Número de Slide 17"/>
          <p:cNvSpPr>
            <a:spLocks noGrp="1"/>
          </p:cNvSpPr>
          <p:nvPr>
            <p:ph type="sldNum" sz="quarter" idx="11"/>
          </p:nvPr>
        </p:nvSpPr>
        <p:spPr/>
        <p:txBody>
          <a:bodyPr rtlCol="0"/>
          <a:lstStyle/>
          <a:p>
            <a:fld id="{932AF880-0114-40EE-9DD7-C1DCD952B68D}" type="slidenum">
              <a:rPr lang="pt-BR" smtClean="0"/>
              <a:pPr/>
              <a:t>‹nº›</a:t>
            </a:fld>
            <a:endParaRPr lang="pt-BR" dirty="0"/>
          </a:p>
        </p:txBody>
      </p:sp>
      <p:sp>
        <p:nvSpPr>
          <p:cNvPr id="21" name="Espaço Reservado para Rodapé 20"/>
          <p:cNvSpPr>
            <a:spLocks noGrp="1"/>
          </p:cNvSpPr>
          <p:nvPr>
            <p:ph type="ftr" sz="quarter" idx="12"/>
          </p:nvPr>
        </p:nvSpPr>
        <p:spPr/>
        <p:txBody>
          <a:bodyPr rtlCol="0"/>
          <a:lstStyle/>
          <a:p>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590DEA-5C8D-4466-8BF3-FAB81DF1374D}" type="datetimeFigureOut">
              <a:rPr lang="pt-BR" smtClean="0"/>
              <a:pPr/>
              <a:t>28/02/2019</a:t>
            </a:fld>
            <a:endParaRPr lang="pt-BR" dirty="0"/>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dirty="0"/>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2AF880-0114-40EE-9DD7-C1DCD952B68D}"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www.vaconsultingincompany.com.br/home/images/stories/antes%20e%20depois.jpg" TargetMode="Externa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http://www.crkautomacao.com.br/sites/default/files/img/blog/galeria/selecao_de_fotos_antes_x_depois1.jpg" TargetMode="Externa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3568" y="404664"/>
            <a:ext cx="7416824" cy="5760640"/>
          </a:xfrm>
        </p:spPr>
        <p:txBody>
          <a:bodyPr>
            <a:normAutofit/>
          </a:bodyPr>
          <a:lstStyle/>
          <a:p>
            <a:endParaRPr lang="pt-BR" sz="4500" dirty="0">
              <a:solidFill>
                <a:schemeClr val="tx1"/>
              </a:solidFill>
            </a:endParaRPr>
          </a:p>
          <a:p>
            <a:endParaRPr lang="pt-BR" sz="4500" dirty="0"/>
          </a:p>
          <a:p>
            <a:r>
              <a:rPr lang="pt-BR" sz="4500" dirty="0">
                <a:solidFill>
                  <a:schemeClr val="tx1"/>
                </a:solidFill>
              </a:rPr>
              <a:t>GESTÃO DA QUALIDADE</a:t>
            </a:r>
          </a:p>
          <a:p>
            <a:endParaRPr lang="pt-BR" sz="4000" dirty="0"/>
          </a:p>
          <a:p>
            <a:pPr algn="l"/>
            <a:endParaRPr lang="pt-BR" sz="1300" dirty="0">
              <a:solidFill>
                <a:schemeClr val="tx1"/>
              </a:solidFill>
            </a:endParaRPr>
          </a:p>
        </p:txBody>
      </p:sp>
    </p:spTree>
    <p:extLst>
      <p:ext uri="{BB962C8B-B14F-4D97-AF65-F5344CB8AC3E}">
        <p14:creationId xmlns:p14="http://schemas.microsoft.com/office/powerpoint/2010/main" val="395511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O que é TQC</a:t>
            </a:r>
          </a:p>
        </p:txBody>
      </p:sp>
      <p:sp>
        <p:nvSpPr>
          <p:cNvPr id="9219" name="Espaço Reservado para Conteúdo 2"/>
          <p:cNvSpPr>
            <a:spLocks noGrp="1"/>
          </p:cNvSpPr>
          <p:nvPr>
            <p:ph sz="quarter" idx="1"/>
          </p:nvPr>
        </p:nvSpPr>
        <p:spPr/>
        <p:txBody>
          <a:bodyPr>
            <a:normAutofit/>
          </a:bodyPr>
          <a:lstStyle/>
          <a:p>
            <a:pPr algn="just"/>
            <a:r>
              <a:rPr lang="pt-BR" b="1" i="1">
                <a:latin typeface="Times New Roman" pitchFamily="18" charset="0"/>
                <a:cs typeface="Times New Roman" pitchFamily="18" charset="0"/>
              </a:rPr>
              <a:t>T</a:t>
            </a:r>
            <a:r>
              <a:rPr lang="pt-BR" i="1">
                <a:solidFill>
                  <a:srgbClr val="FF0000"/>
                </a:solidFill>
                <a:latin typeface="Times New Roman" pitchFamily="18" charset="0"/>
                <a:cs typeface="Times New Roman" pitchFamily="18" charset="0"/>
              </a:rPr>
              <a:t>Q</a:t>
            </a:r>
            <a:r>
              <a:rPr lang="pt-BR" i="1">
                <a:solidFill>
                  <a:schemeClr val="accent1"/>
                </a:solidFill>
                <a:latin typeface="Times New Roman" pitchFamily="18" charset="0"/>
                <a:cs typeface="Times New Roman" pitchFamily="18" charset="0"/>
              </a:rPr>
              <a:t>C</a:t>
            </a:r>
            <a:r>
              <a:rPr lang="pt-BR" i="1">
                <a:latin typeface="Times New Roman" pitchFamily="18" charset="0"/>
                <a:cs typeface="Times New Roman" pitchFamily="18" charset="0"/>
              </a:rPr>
              <a:t> = </a:t>
            </a:r>
            <a:r>
              <a:rPr lang="pt-BR" i="1">
                <a:solidFill>
                  <a:schemeClr val="accent1"/>
                </a:solidFill>
                <a:latin typeface="Times New Roman" pitchFamily="18" charset="0"/>
                <a:cs typeface="Times New Roman" pitchFamily="18" charset="0"/>
              </a:rPr>
              <a:t>Controle Total </a:t>
            </a:r>
            <a:r>
              <a:rPr lang="pt-BR" i="1">
                <a:latin typeface="Times New Roman" pitchFamily="18" charset="0"/>
                <a:cs typeface="Times New Roman" pitchFamily="18" charset="0"/>
              </a:rPr>
              <a:t>+ </a:t>
            </a:r>
            <a:r>
              <a:rPr lang="pt-BR" i="1">
                <a:solidFill>
                  <a:srgbClr val="FF0000"/>
                </a:solidFill>
                <a:latin typeface="Times New Roman" pitchFamily="18" charset="0"/>
                <a:cs typeface="Times New Roman" pitchFamily="18" charset="0"/>
              </a:rPr>
              <a:t>Qualidade Total</a:t>
            </a:r>
          </a:p>
          <a:p>
            <a:pPr algn="just"/>
            <a:r>
              <a:rPr lang="pt-BR">
                <a:solidFill>
                  <a:schemeClr val="accent1"/>
                </a:solidFill>
              </a:rPr>
              <a:t>Controle total </a:t>
            </a:r>
            <a:r>
              <a:rPr lang="pt-BR"/>
              <a:t>é o controle exercido por todas as pessoas da empresa, de forma harmônica (sistêmica) e metódica (baseado no ciclo PDCA)</a:t>
            </a:r>
          </a:p>
          <a:p>
            <a:pPr algn="just"/>
            <a:r>
              <a:rPr lang="pt-BR">
                <a:solidFill>
                  <a:srgbClr val="FF0000"/>
                </a:solidFill>
              </a:rPr>
              <a:t>Qualidade total </a:t>
            </a:r>
            <a:r>
              <a:rPr lang="pt-BR"/>
              <a:t>é o verdadeiro objetivo de qualquer organização humana: satisfação das necessidades de todas as pessoas.</a:t>
            </a:r>
          </a:p>
          <a:p>
            <a:pPr algn="just"/>
            <a:r>
              <a:rPr lang="pt-BR" b="1"/>
              <a:t>TQC</a:t>
            </a:r>
            <a:r>
              <a:rPr lang="pt-BR"/>
              <a:t> é o controle exercido por todas as pessoas para a satisfação das necessidades de todas as pessoas</a:t>
            </a:r>
          </a:p>
          <a:p>
            <a:endParaRPr 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8"/>
          <p:cNvGraphicFramePr>
            <a:graphicFrameLocks noGrp="1"/>
          </p:cNvGraphicFramePr>
          <p:nvPr/>
        </p:nvGraphicFramePr>
        <p:xfrm>
          <a:off x="539750" y="333375"/>
          <a:ext cx="7776864" cy="3816424"/>
        </p:xfrm>
        <a:graphic>
          <a:graphicData uri="http://schemas.openxmlformats.org/drawingml/2006/table">
            <a:tbl>
              <a:tblPr first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609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PESSOAS</a:t>
                      </a:r>
                      <a:endParaRPr kumimoji="0" lang="pt-BR" sz="1200" b="1"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MEIOS</a:t>
                      </a:r>
                      <a:endParaRPr kumimoji="0" lang="pt-BR" sz="1200" b="1"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0"/>
                  </a:ext>
                </a:extLst>
              </a:tr>
              <a:tr h="867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CONSUMIDORES</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QUALIDADE E PREÇO</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1"/>
                  </a:ext>
                </a:extLst>
              </a:tr>
              <a:tr h="8646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EMPREGADOS</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CRESCIMENTO DO SER HUMANO</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2"/>
                  </a:ext>
                </a:extLst>
              </a:tr>
              <a:tr h="607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ACIONISTAS</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a:ln>
                            <a:noFill/>
                          </a:ln>
                          <a:effectLst/>
                        </a:rPr>
                        <a:t>PRODUTIVIDADE</a:t>
                      </a:r>
                      <a:endParaRPr kumimoji="0" lang="pt-BR" sz="1200" b="0" i="0" u="none" strike="noStrike" cap="none" normalizeH="0" baseline="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3"/>
                  </a:ext>
                </a:extLst>
              </a:tr>
              <a:tr h="867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VIZINHOS</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u="none" strike="noStrike" cap="none" normalizeH="0" baseline="0" dirty="0">
                          <a:ln>
                            <a:noFill/>
                          </a:ln>
                          <a:effectLst/>
                        </a:rPr>
                        <a:t>CONTRIBUIÇÃO SOCIAL</a:t>
                      </a:r>
                      <a:endParaRPr kumimoji="0" lang="pt-BR" sz="1200" b="0"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4"/>
                  </a:ext>
                </a:extLst>
              </a:tr>
            </a:tbl>
          </a:graphicData>
        </a:graphic>
      </p:graphicFrame>
      <p:sp>
        <p:nvSpPr>
          <p:cNvPr id="4" name="Retângulo 3"/>
          <p:cNvSpPr/>
          <p:nvPr/>
        </p:nvSpPr>
        <p:spPr>
          <a:xfrm>
            <a:off x="1547813" y="4581525"/>
            <a:ext cx="5741987" cy="1938338"/>
          </a:xfrm>
          <a:prstGeom prst="rect">
            <a:avLst/>
          </a:prstGeom>
        </p:spPr>
        <p:txBody>
          <a:bodyPr>
            <a:spAutoFit/>
          </a:bodyPr>
          <a:lstStyle/>
          <a:p>
            <a:pPr algn="ctr" fontAlgn="auto">
              <a:spcBef>
                <a:spcPts val="0"/>
              </a:spcBef>
              <a:spcAft>
                <a:spcPts val="0"/>
              </a:spcAft>
              <a:defRPr/>
            </a:pPr>
            <a:r>
              <a:rPr lang="pt-BR" sz="2000" dirty="0">
                <a:solidFill>
                  <a:schemeClr val="tx2">
                    <a:lumMod val="75000"/>
                  </a:schemeClr>
                </a:solidFill>
                <a:latin typeface="+mn-lt"/>
                <a:cs typeface="+mn-cs"/>
              </a:rPr>
              <a:t>Objetivo principal de uma empresa é satisfação das necessidades das pessoas: consumidores [através qualidade], empregados [através crescimento do ser humano], acionistas [através produtividade, e vizinhos [através contribuição social].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dirty="0"/>
          </a:p>
        </p:txBody>
      </p:sp>
      <p:sp>
        <p:nvSpPr>
          <p:cNvPr id="11267" name="Espaço Reservado para Conteúdo 2"/>
          <p:cNvSpPr>
            <a:spLocks noGrp="1"/>
          </p:cNvSpPr>
          <p:nvPr>
            <p:ph sz="quarter" idx="1"/>
          </p:nvPr>
        </p:nvSpPr>
        <p:spPr/>
        <p:txBody>
          <a:bodyPr/>
          <a:lstStyle/>
          <a:p>
            <a:endParaRPr lang="pt-BR"/>
          </a:p>
        </p:txBody>
      </p:sp>
      <p:graphicFrame>
        <p:nvGraphicFramePr>
          <p:cNvPr id="4" name="Group 41"/>
          <p:cNvGraphicFramePr>
            <a:graphicFrameLocks noGrp="1"/>
          </p:cNvGraphicFramePr>
          <p:nvPr/>
        </p:nvGraphicFramePr>
        <p:xfrm>
          <a:off x="755650" y="620713"/>
          <a:ext cx="6889244" cy="5240209"/>
        </p:xfrm>
        <a:graphic>
          <a:graphicData uri="http://schemas.openxmlformats.org/drawingml/2006/table">
            <a:tbl>
              <a:tblPr firstRow="1">
                <a:tableStyleId>{5C22544A-7EE6-4342-B048-85BDC9FD1C3A}</a:tableStyleId>
              </a:tblPr>
              <a:tblGrid>
                <a:gridCol w="3444622">
                  <a:extLst>
                    <a:ext uri="{9D8B030D-6E8A-4147-A177-3AD203B41FA5}">
                      <a16:colId xmlns:a16="http://schemas.microsoft.com/office/drawing/2014/main" val="20000"/>
                    </a:ext>
                  </a:extLst>
                </a:gridCol>
                <a:gridCol w="3444622">
                  <a:extLst>
                    <a:ext uri="{9D8B030D-6E8A-4147-A177-3AD203B41FA5}">
                      <a16:colId xmlns:a16="http://schemas.microsoft.com/office/drawing/2014/main" val="20001"/>
                    </a:ext>
                  </a:extLst>
                </a:gridCol>
              </a:tblGrid>
              <a:tr h="804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DIMENSÕES DA QUALIDADE TOTAL</a:t>
                      </a:r>
                      <a:endParaRPr kumimoji="0" lang="pt-BR" sz="1600" b="1"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PESSOAS ATINGIDAS</a:t>
                      </a:r>
                      <a:endParaRPr kumimoji="0" lang="pt-BR" sz="1600" b="1"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0"/>
                  </a:ext>
                </a:extLst>
              </a:tr>
              <a:tr h="7909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QUALIDADE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(de todos envolvidos)</a:t>
                      </a:r>
                      <a:endParaRPr kumimoji="0" lang="pt-BR" sz="16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CLIENTE, VIZINHO</a:t>
                      </a:r>
                      <a:endParaRPr kumimoji="0" lang="pt-BR" sz="1600" b="0" i="0" u="none" strike="noStrike" cap="none" normalizeH="0" baseline="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1"/>
                  </a:ext>
                </a:extLst>
              </a:tr>
              <a:tr h="956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CUSTO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(final e intermediário)</a:t>
                      </a:r>
                      <a:endParaRPr kumimoji="0" lang="pt-BR" sz="16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CLIENTE, ACIONISTA,  EMPREGADO E VIZINHO</a:t>
                      </a:r>
                      <a:endParaRPr kumimoji="0" lang="pt-BR" sz="1600" b="0" i="0" u="none" strike="noStrike" cap="none" normalizeH="0" baseline="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2"/>
                  </a:ext>
                </a:extLst>
              </a:tr>
              <a:tr h="7909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ENTREGA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(condições e indicadores)</a:t>
                      </a:r>
                      <a:endParaRPr kumimoji="0" lang="pt-BR" sz="1600" b="0" i="0" u="none" strike="noStrike" cap="none" normalizeH="0" baseline="0" dirty="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CLIENTE</a:t>
                      </a:r>
                      <a:endParaRPr kumimoji="0" lang="pt-BR" sz="1600" b="0" i="0" u="none" strike="noStrike" cap="none" normalizeH="0" baseline="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3"/>
                  </a:ext>
                </a:extLst>
              </a:tr>
              <a:tr h="9400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MORAL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(satisfação)</a:t>
                      </a:r>
                      <a:endParaRPr kumimoji="0" lang="pt-BR" sz="1600" b="0" i="0" u="none" strike="noStrike" cap="none" normalizeH="0" baseline="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EMPREGADO</a:t>
                      </a:r>
                      <a:endParaRPr kumimoji="0" lang="pt-BR" sz="1600" b="0" i="0" u="none" strike="noStrike" cap="none" normalizeH="0" baseline="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4"/>
                  </a:ext>
                </a:extLst>
              </a:tr>
              <a:tr h="9580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SEGURANÇA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a:ln>
                            <a:noFill/>
                          </a:ln>
                          <a:effectLst/>
                        </a:rPr>
                        <a:t>(empregados e usuários)</a:t>
                      </a:r>
                      <a:endParaRPr kumimoji="0" lang="pt-BR" sz="1600" b="0" i="0" u="none" strike="noStrike" cap="none" normalizeH="0" baseline="0">
                        <a:ln>
                          <a:noFill/>
                        </a:ln>
                        <a:solidFill>
                          <a:schemeClr val="tx1"/>
                        </a:solidFill>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u="none" strike="noStrike" cap="none" normalizeH="0" baseline="0" dirty="0">
                          <a:ln>
                            <a:noFill/>
                          </a:ln>
                          <a:effectLst/>
                        </a:rPr>
                        <a:t>CLIENTE, EMPREGADO E VIZINHO</a:t>
                      </a:r>
                      <a:endParaRPr kumimoji="0" lang="pt-BR" sz="1600" b="0" i="0" u="none" strike="noStrike" cap="none" normalizeH="0" baseline="0" dirty="0">
                        <a:ln>
                          <a:noFill/>
                        </a:ln>
                        <a:solidFill>
                          <a:schemeClr val="tx1"/>
                        </a:solidFill>
                        <a:effectLst/>
                        <a:latin typeface="Tahoma" pitchFamily="34" charset="0"/>
                      </a:endParaRPr>
                    </a:p>
                  </a:txBody>
                  <a:tcPr anchor="ctr"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fontAlgn="auto">
              <a:spcAft>
                <a:spcPts val="0"/>
              </a:spcAft>
              <a:defRPr/>
            </a:pPr>
            <a:r>
              <a:rPr lang="pt-BR" dirty="0"/>
              <a:t>Conceito do TQC é formados de seguintes tópicos:</a:t>
            </a:r>
          </a:p>
        </p:txBody>
      </p:sp>
      <p:sp>
        <p:nvSpPr>
          <p:cNvPr id="3" name="Espaço Reservado para Conteúdo 2"/>
          <p:cNvSpPr>
            <a:spLocks noGrp="1"/>
          </p:cNvSpPr>
          <p:nvPr>
            <p:ph sz="quarter" idx="1"/>
          </p:nvPr>
        </p:nvSpPr>
        <p:spPr>
          <a:xfrm>
            <a:off x="468313" y="1916113"/>
            <a:ext cx="8229600" cy="4525962"/>
          </a:xfrm>
        </p:spPr>
        <p:txBody>
          <a:bodyPr>
            <a:normAutofit fontScale="92500" lnSpcReduction="10000"/>
          </a:bodyPr>
          <a:lstStyle/>
          <a:p>
            <a:pPr marL="514350" indent="-514350" fontAlgn="auto">
              <a:spcAft>
                <a:spcPts val="0"/>
              </a:spcAft>
              <a:buFont typeface="+mj-lt"/>
              <a:buAutoNum type="arabicPeriod"/>
              <a:defRPr/>
            </a:pPr>
            <a:r>
              <a:rPr lang="pt-BR" dirty="0"/>
              <a:t>Orientação pelo cliente</a:t>
            </a:r>
          </a:p>
          <a:p>
            <a:pPr marL="514350" indent="-514350" fontAlgn="auto">
              <a:spcAft>
                <a:spcPts val="0"/>
              </a:spcAft>
              <a:buFont typeface="+mj-lt"/>
              <a:buAutoNum type="arabicPeriod"/>
              <a:defRPr/>
            </a:pPr>
            <a:r>
              <a:rPr lang="pt-BR" dirty="0"/>
              <a:t>Qualidade em primeiro lugar</a:t>
            </a:r>
          </a:p>
          <a:p>
            <a:pPr marL="514350" indent="-514350" fontAlgn="auto">
              <a:spcAft>
                <a:spcPts val="0"/>
              </a:spcAft>
              <a:buFont typeface="+mj-lt"/>
              <a:buAutoNum type="arabicPeriod"/>
              <a:defRPr/>
            </a:pPr>
            <a:r>
              <a:rPr lang="pt-BR" dirty="0"/>
              <a:t>Ações orientadas pôr prioridades</a:t>
            </a:r>
          </a:p>
          <a:p>
            <a:pPr marL="514350" indent="-514350" fontAlgn="auto">
              <a:spcAft>
                <a:spcPts val="0"/>
              </a:spcAft>
              <a:buFont typeface="+mj-lt"/>
              <a:buAutoNum type="arabicPeriod"/>
              <a:defRPr/>
            </a:pPr>
            <a:r>
              <a:rPr lang="pt-BR" dirty="0"/>
              <a:t>Ação orientada pôr fatos e dados</a:t>
            </a:r>
          </a:p>
          <a:p>
            <a:pPr marL="514350" indent="-514350" fontAlgn="auto">
              <a:spcAft>
                <a:spcPts val="0"/>
              </a:spcAft>
              <a:buFont typeface="+mj-lt"/>
              <a:buAutoNum type="arabicPeriod"/>
              <a:defRPr/>
            </a:pPr>
            <a:r>
              <a:rPr lang="pt-BR" dirty="0"/>
              <a:t>Controle de processos</a:t>
            </a:r>
          </a:p>
          <a:p>
            <a:pPr marL="514350" indent="-514350" fontAlgn="auto">
              <a:spcAft>
                <a:spcPts val="0"/>
              </a:spcAft>
              <a:buFont typeface="+mj-lt"/>
              <a:buAutoNum type="arabicPeriod"/>
              <a:defRPr/>
            </a:pPr>
            <a:r>
              <a:rPr lang="pt-BR" dirty="0"/>
              <a:t>Controle da dispersão</a:t>
            </a:r>
          </a:p>
          <a:p>
            <a:pPr marL="514350" indent="-514350" fontAlgn="auto">
              <a:spcAft>
                <a:spcPts val="0"/>
              </a:spcAft>
              <a:buFont typeface="+mj-lt"/>
              <a:buAutoNum type="arabicPeriod"/>
              <a:defRPr/>
            </a:pPr>
            <a:r>
              <a:rPr lang="pt-BR" dirty="0"/>
              <a:t>Próximo processo é seu cliente</a:t>
            </a:r>
          </a:p>
          <a:p>
            <a:pPr marL="514350" indent="-514350" fontAlgn="auto">
              <a:spcAft>
                <a:spcPts val="0"/>
              </a:spcAft>
              <a:buFont typeface="+mj-lt"/>
              <a:buAutoNum type="arabicPeriod"/>
              <a:defRPr/>
            </a:pPr>
            <a:r>
              <a:rPr lang="pt-BR" dirty="0"/>
              <a:t>Controle de monte</a:t>
            </a:r>
          </a:p>
          <a:p>
            <a:pPr marL="514350" indent="-514350" fontAlgn="auto">
              <a:spcAft>
                <a:spcPts val="0"/>
              </a:spcAft>
              <a:buFont typeface="+mj-lt"/>
              <a:buAutoNum type="arabicPeriod"/>
              <a:defRPr/>
            </a:pPr>
            <a:r>
              <a:rPr lang="pt-BR" dirty="0"/>
              <a:t>Ação de bloqueio</a:t>
            </a:r>
          </a:p>
          <a:p>
            <a:pPr marL="514350" indent="-514350" fontAlgn="auto">
              <a:spcAft>
                <a:spcPts val="0"/>
              </a:spcAft>
              <a:buFont typeface="+mj-lt"/>
              <a:buAutoNum type="arabicPeriod"/>
              <a:defRPr/>
            </a:pPr>
            <a:r>
              <a:rPr lang="pt-BR" dirty="0"/>
              <a:t>Respeito pelo empregado como ser humano</a:t>
            </a:r>
          </a:p>
          <a:p>
            <a:pPr marL="514350" indent="-514350" fontAlgn="auto">
              <a:spcAft>
                <a:spcPts val="0"/>
              </a:spcAft>
              <a:buFont typeface="+mj-lt"/>
              <a:buAutoNum type="arabicPeriod"/>
              <a:defRPr/>
            </a:pPr>
            <a:r>
              <a:rPr lang="pt-BR" dirty="0"/>
              <a:t>Comprometimento da alta direção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Conteúdo 2"/>
          <p:cNvSpPr>
            <a:spLocks noGrp="1"/>
          </p:cNvSpPr>
          <p:nvPr>
            <p:ph sz="quarter" idx="1"/>
          </p:nvPr>
        </p:nvSpPr>
        <p:spPr>
          <a:xfrm>
            <a:off x="250825" y="404813"/>
            <a:ext cx="8424863" cy="6453187"/>
          </a:xfrm>
        </p:spPr>
        <p:txBody>
          <a:bodyPr/>
          <a:lstStyle/>
          <a:p>
            <a:pPr algn="ctr">
              <a:buFont typeface="Wingdings" pitchFamily="2" charset="2"/>
              <a:buNone/>
            </a:pPr>
            <a:r>
              <a:rPr lang="pt-BR" sz="2800"/>
              <a:t>A satisfação das pessoas pode ser alcançada pela prática do </a:t>
            </a:r>
            <a:r>
              <a:rPr lang="pt-BR" sz="2800" i="1"/>
              <a:t>Controle da Qualidade Total</a:t>
            </a:r>
            <a:r>
              <a:rPr lang="pt-BR" sz="2800"/>
              <a:t>, um sistema gerencial que:</a:t>
            </a:r>
          </a:p>
          <a:p>
            <a:pPr algn="ctr">
              <a:buFont typeface="Wingdings" pitchFamily="2" charset="2"/>
              <a:buNone/>
            </a:pPr>
            <a:endParaRPr lang="pt-BR"/>
          </a:p>
          <a:p>
            <a:pPr lvl="1" algn="just"/>
            <a:r>
              <a:rPr lang="pt-BR" sz="2400"/>
              <a:t>Reconhece as necessidades das pessoas e estabelece padrões para o atendimento destas necessidades</a:t>
            </a:r>
          </a:p>
          <a:p>
            <a:pPr lvl="1" algn="just"/>
            <a:r>
              <a:rPr lang="pt-BR" sz="2400"/>
              <a:t>Visa a manter os padrões que atendem às necessidades das pessoas</a:t>
            </a:r>
          </a:p>
          <a:p>
            <a:pPr lvl="1" algn="just"/>
            <a:r>
              <a:rPr lang="pt-BR" sz="2400"/>
              <a:t>Visa a melhorar (continuamente) os padrões que atendem às necessidades das pessoas, a partir de uma visão estratégica  e com abordagem humanista</a:t>
            </a:r>
          </a:p>
          <a:p>
            <a:endParaRPr 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fontAlgn="auto">
              <a:spcAft>
                <a:spcPts val="0"/>
              </a:spcAft>
              <a:defRPr/>
            </a:pPr>
            <a:r>
              <a:rPr lang="pt-BR" dirty="0"/>
              <a:t>Controle da Qualidade Total - Princípios Básicos</a:t>
            </a:r>
          </a:p>
        </p:txBody>
      </p:sp>
      <p:sp>
        <p:nvSpPr>
          <p:cNvPr id="14339" name="Espaço Reservado para Conteúdo 2"/>
          <p:cNvSpPr>
            <a:spLocks noGrp="1"/>
          </p:cNvSpPr>
          <p:nvPr>
            <p:ph sz="quarter" idx="1"/>
          </p:nvPr>
        </p:nvSpPr>
        <p:spPr>
          <a:xfrm>
            <a:off x="468313" y="1916113"/>
            <a:ext cx="8229600" cy="4525962"/>
          </a:xfrm>
        </p:spPr>
        <p:txBody>
          <a:bodyPr>
            <a:normAutofit/>
          </a:bodyPr>
          <a:lstStyle/>
          <a:p>
            <a:r>
              <a:rPr lang="pt-BR" b="1"/>
              <a:t>Orientação Pelo Cliente</a:t>
            </a:r>
            <a:r>
              <a:rPr lang="pt-BR"/>
              <a:t>: o que o cliente quer?</a:t>
            </a:r>
          </a:p>
          <a:p>
            <a:r>
              <a:rPr lang="pt-BR" b="1"/>
              <a:t>Qualidade em Primeiro Lugar</a:t>
            </a:r>
            <a:r>
              <a:rPr lang="pt-BR"/>
              <a:t>: maior produtividade</a:t>
            </a:r>
          </a:p>
          <a:p>
            <a:r>
              <a:rPr lang="pt-BR" b="1"/>
              <a:t>Ação Orientada Por Prioridades</a:t>
            </a:r>
          </a:p>
          <a:p>
            <a:r>
              <a:rPr lang="pt-BR" b="1"/>
              <a:t>Ação Orientada Por Fatos e Dados: </a:t>
            </a:r>
            <a:r>
              <a:rPr lang="pt-BR"/>
              <a:t>evitar intuições</a:t>
            </a:r>
          </a:p>
          <a:p>
            <a:r>
              <a:rPr lang="pt-BR" b="1"/>
              <a:t>Controle de Processos: </a:t>
            </a:r>
            <a:r>
              <a:rPr lang="pt-BR"/>
              <a:t>preventivo</a:t>
            </a:r>
          </a:p>
          <a:p>
            <a:r>
              <a:rPr lang="pt-BR" b="1"/>
              <a:t>Controle da Dispersão: </a:t>
            </a:r>
            <a:r>
              <a:rPr lang="pt-BR"/>
              <a:t>isolar causas</a:t>
            </a:r>
          </a:p>
          <a:p>
            <a:r>
              <a:rPr lang="pt-BR"/>
              <a:t>Próximo processo é seu cliente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fontAlgn="auto">
              <a:spcAft>
                <a:spcPts val="0"/>
              </a:spcAft>
              <a:defRPr/>
            </a:pPr>
            <a:r>
              <a:rPr lang="pt-BR" dirty="0"/>
              <a:t>Garantia da Qualidade no TQC</a:t>
            </a:r>
          </a:p>
        </p:txBody>
      </p:sp>
      <p:sp>
        <p:nvSpPr>
          <p:cNvPr id="15363" name="Espaço Reservado para Conteúdo 2"/>
          <p:cNvSpPr>
            <a:spLocks noGrp="1"/>
          </p:cNvSpPr>
          <p:nvPr>
            <p:ph sz="quarter" idx="1"/>
          </p:nvPr>
        </p:nvSpPr>
        <p:spPr/>
        <p:txBody>
          <a:bodyPr>
            <a:normAutofit/>
          </a:bodyPr>
          <a:lstStyle/>
          <a:p>
            <a:pPr algn="just"/>
            <a:r>
              <a:rPr lang="pt-BR"/>
              <a:t>Para que uma empresa possa dizer que tem garantia da qualidade, ela deve ser capaz de:</a:t>
            </a:r>
          </a:p>
          <a:p>
            <a:pPr lvl="1" algn="just"/>
            <a:r>
              <a:rPr lang="pt-BR"/>
              <a:t>Detectar necessidades humanas não atendidas.</a:t>
            </a:r>
          </a:p>
          <a:p>
            <a:pPr lvl="1" algn="just"/>
            <a:r>
              <a:rPr lang="pt-BR"/>
              <a:t>Especificar produtos/serviços que satisfaçam a estas necessidades.</a:t>
            </a:r>
          </a:p>
          <a:p>
            <a:pPr lvl="1" algn="just"/>
            <a:r>
              <a:rPr lang="pt-BR"/>
              <a:t>Projetar estes produtos ao mais baixo custo possível.</a:t>
            </a:r>
          </a:p>
          <a:p>
            <a:pPr lvl="1" algn="just"/>
            <a:r>
              <a:rPr lang="pt-BR"/>
              <a:t>Projetar e operar processos que fabriquem estes produtos/serviços.</a:t>
            </a:r>
          </a:p>
          <a:p>
            <a:pPr lvl="1" algn="just"/>
            <a:r>
              <a:rPr lang="pt-BR"/>
              <a:t>Inspecionar os produtos.</a:t>
            </a:r>
          </a:p>
          <a:p>
            <a:pPr lvl="1" algn="just"/>
            <a:r>
              <a:rPr lang="pt-BR"/>
              <a:t>Dar assistência técnica e total atenção ao cliente.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404813"/>
            <a:ext cx="7467600" cy="581025"/>
          </a:xfrm>
        </p:spPr>
        <p:txBody>
          <a:bodyPr>
            <a:normAutofit/>
          </a:bodyPr>
          <a:lstStyle/>
          <a:p>
            <a:pPr fontAlgn="auto">
              <a:spcAft>
                <a:spcPts val="0"/>
              </a:spcAft>
              <a:defRPr/>
            </a:pPr>
            <a:r>
              <a:rPr lang="pt-BR" dirty="0"/>
              <a:t>Fundamentos da Implantação</a:t>
            </a:r>
          </a:p>
        </p:txBody>
      </p:sp>
      <p:sp>
        <p:nvSpPr>
          <p:cNvPr id="16387" name="Espaço Reservado para Conteúdo 2"/>
          <p:cNvSpPr>
            <a:spLocks noGrp="1"/>
          </p:cNvSpPr>
          <p:nvPr>
            <p:ph sz="quarter" idx="1"/>
          </p:nvPr>
        </p:nvSpPr>
        <p:spPr/>
        <p:txBody>
          <a:bodyPr>
            <a:normAutofit/>
          </a:bodyPr>
          <a:lstStyle/>
          <a:p>
            <a:pPr algn="just"/>
            <a:r>
              <a:rPr lang="pt-BR"/>
              <a:t>A implantação de um programa de qualidade é um processo de aprendizado e deve estar adaptada aos costumes da empresa;</a:t>
            </a:r>
          </a:p>
          <a:p>
            <a:pPr algn="just"/>
            <a:r>
              <a:rPr lang="pt-BR"/>
              <a:t>Alguns pontos básicos devem ser seguidos:</a:t>
            </a:r>
          </a:p>
          <a:p>
            <a:pPr lvl="1" algn="just"/>
            <a:r>
              <a:rPr lang="pt-BR"/>
              <a:t>Implantação Top-down, assistida pelo “Escritório do TQC”</a:t>
            </a:r>
          </a:p>
          <a:p>
            <a:pPr lvl="1" algn="just"/>
            <a:r>
              <a:rPr lang="pt-BR"/>
              <a:t>A implantação é de </a:t>
            </a:r>
            <a:r>
              <a:rPr lang="pt-BR" b="1"/>
              <a:t>responsabilidade indelegável do Presidente </a:t>
            </a:r>
            <a:r>
              <a:rPr lang="pt-BR"/>
              <a:t>da empresa.</a:t>
            </a:r>
          </a:p>
          <a:p>
            <a:pPr lvl="1" algn="just"/>
            <a:r>
              <a:rPr lang="pt-BR"/>
              <a:t>Implantação baseada num grande esforço de educação e treinamento.</a:t>
            </a:r>
          </a:p>
          <a:p>
            <a:pPr lvl="1" algn="just"/>
            <a:r>
              <a:rPr lang="pt-BR"/>
              <a:t>É inevitável a orientação de instituição qualificada.</a:t>
            </a:r>
          </a:p>
          <a:p>
            <a:pPr lvl="1" algn="just"/>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fontAlgn="auto">
              <a:spcAft>
                <a:spcPts val="0"/>
              </a:spcAft>
              <a:defRPr/>
            </a:pPr>
            <a:r>
              <a:rPr lang="pt-BR" dirty="0"/>
              <a:t>Condições básicas para implantação do TQC</a:t>
            </a:r>
          </a:p>
        </p:txBody>
      </p:sp>
      <p:sp>
        <p:nvSpPr>
          <p:cNvPr id="17411" name="Espaço Reservado para Conteúdo 2"/>
          <p:cNvSpPr>
            <a:spLocks noGrp="1"/>
          </p:cNvSpPr>
          <p:nvPr>
            <p:ph sz="quarter" idx="1"/>
          </p:nvPr>
        </p:nvSpPr>
        <p:spPr>
          <a:xfrm>
            <a:off x="457200" y="1989138"/>
            <a:ext cx="7467600" cy="4484687"/>
          </a:xfrm>
        </p:spPr>
        <p:txBody>
          <a:bodyPr>
            <a:normAutofit/>
          </a:bodyPr>
          <a:lstStyle/>
          <a:p>
            <a:pPr lvl="1" algn="just"/>
            <a:r>
              <a:rPr lang="pt-BR"/>
              <a:t>Liderança persistente das chefias.</a:t>
            </a:r>
          </a:p>
          <a:p>
            <a:pPr lvl="1" algn="just"/>
            <a:r>
              <a:rPr lang="pt-BR"/>
              <a:t>Educação e treinamento.</a:t>
            </a:r>
          </a:p>
          <a:p>
            <a:pPr lvl="1" algn="just"/>
            <a:endParaRPr lang="pt-BR"/>
          </a:p>
          <a:p>
            <a:pPr algn="just">
              <a:buFont typeface="Wingdings" pitchFamily="2" charset="2"/>
              <a:buNone/>
            </a:pPr>
            <a:r>
              <a:rPr lang="pt-BR"/>
              <a:t>	</a:t>
            </a:r>
            <a:r>
              <a:rPr lang="pt-BR" b="1"/>
              <a:t>“</a:t>
            </a:r>
            <a:r>
              <a:rPr lang="pt-BR" b="1" i="1"/>
              <a:t>É bom lembrar que educação é novo conhecimento para a mente e treinamento é a prática do uso do conhecimento. Só educar não resolve; é preciso educar e treinar. A prática é a mãe das mudanças.”</a:t>
            </a:r>
            <a:r>
              <a:rPr lang="pt-BR" i="1"/>
              <a:t> </a:t>
            </a:r>
            <a:r>
              <a:rPr lang="pt-BR"/>
              <a:t>Falconi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1000108"/>
            <a:ext cx="8496944" cy="5386090"/>
          </a:xfrm>
          <a:prstGeom prst="rect">
            <a:avLst/>
          </a:prstGeom>
        </p:spPr>
        <p:txBody>
          <a:bodyPr wrap="square">
            <a:spAutoFit/>
          </a:bodyPr>
          <a:lstStyle/>
          <a:p>
            <a:pPr algn="ctr"/>
            <a:r>
              <a:rPr lang="pt-BR" sz="3200" b="1" dirty="0"/>
              <a:t>CONCEITOS DO PROGRAMA 5S</a:t>
            </a:r>
          </a:p>
          <a:p>
            <a:pPr algn="ctr"/>
            <a:endParaRPr lang="pt-BR" sz="3200" dirty="0"/>
          </a:p>
          <a:p>
            <a:pPr fontAlgn="base"/>
            <a:r>
              <a:rPr lang="pt-BR" sz="2000" dirty="0"/>
              <a:t>DE ONDE VEM E O QUE É O 5S?</a:t>
            </a:r>
          </a:p>
          <a:p>
            <a:pPr algn="just" fontAlgn="base"/>
            <a:r>
              <a:rPr lang="pt-BR" sz="2000" dirty="0"/>
              <a:t>	Criado no Japão após a Segunda Guerra Mundial com o objetivo de auxiliar na reconstrução e reestruturação do país que necessitava reorganizar suas indústrias e melhorar a produção devido à alta competitividade do mundo pós-guerra, o programa 5S é uma ferramenta administrativa que auxilia na implantação da qualidade, organização e otimização do ambiente de trabalho e dos processos nas empresas.</a:t>
            </a:r>
          </a:p>
          <a:p>
            <a:pPr algn="just" fontAlgn="base"/>
            <a:r>
              <a:rPr lang="pt-BR" sz="2000" dirty="0"/>
              <a:t>	O Programa baseia–se em cinco conceitos, conceitos estes que na verbalização em japonês, sua língua original, começam com a letra S:</a:t>
            </a:r>
          </a:p>
          <a:p>
            <a:pPr fontAlgn="base"/>
            <a:r>
              <a:rPr lang="pt-BR" sz="2000" dirty="0"/>
              <a:t>1.º S – Seiri – Senso de Utilização e Descarte</a:t>
            </a:r>
          </a:p>
          <a:p>
            <a:pPr fontAlgn="base"/>
            <a:r>
              <a:rPr lang="pt-BR" sz="2000" dirty="0"/>
              <a:t>2.º S – Seiton – Senso de Arrumação e Ordenação ( Organização )</a:t>
            </a:r>
          </a:p>
          <a:p>
            <a:pPr fontAlgn="base"/>
            <a:r>
              <a:rPr lang="pt-BR" sz="2000" dirty="0"/>
              <a:t>3.º S – Seiso – Senso de Limpeza</a:t>
            </a:r>
          </a:p>
          <a:p>
            <a:pPr fontAlgn="base"/>
            <a:r>
              <a:rPr lang="pt-BR" sz="2000" dirty="0"/>
              <a:t>4.º S – Seiketsu – Senso de Saúde e Higiene</a:t>
            </a:r>
          </a:p>
          <a:p>
            <a:pPr fontAlgn="base"/>
            <a:r>
              <a:rPr lang="pt-BR" sz="2000" dirty="0"/>
              <a:t>5.º S – Shitsuke – Senso de Autodisciplina ( Ordem )</a:t>
            </a:r>
          </a:p>
        </p:txBody>
      </p:sp>
      <p:sp>
        <p:nvSpPr>
          <p:cNvPr id="3" name="Retângulo 2"/>
          <p:cNvSpPr/>
          <p:nvPr/>
        </p:nvSpPr>
        <p:spPr>
          <a:xfrm>
            <a:off x="1835696" y="116632"/>
            <a:ext cx="4572000" cy="861774"/>
          </a:xfrm>
          <a:prstGeom prst="rect">
            <a:avLst/>
          </a:prstGeom>
        </p:spPr>
        <p:txBody>
          <a:bodyPr>
            <a:spAutoFit/>
          </a:bodyPr>
          <a:lstStyle/>
          <a:p>
            <a:pPr algn="ctr"/>
            <a:r>
              <a:rPr lang="pt-BR" sz="5000" b="1" dirty="0"/>
              <a:t>TQC</a:t>
            </a:r>
          </a:p>
        </p:txBody>
      </p:sp>
    </p:spTree>
    <p:extLst>
      <p:ext uri="{BB962C8B-B14F-4D97-AF65-F5344CB8AC3E}">
        <p14:creationId xmlns:p14="http://schemas.microsoft.com/office/powerpoint/2010/main" val="394894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474345"/>
            <a:ext cx="7992888" cy="4924425"/>
          </a:xfrm>
          <a:prstGeom prst="rect">
            <a:avLst/>
          </a:prstGeom>
        </p:spPr>
        <p:txBody>
          <a:bodyPr wrap="square">
            <a:spAutoFit/>
          </a:bodyPr>
          <a:lstStyle/>
          <a:p>
            <a:pPr algn="ctr"/>
            <a:r>
              <a:rPr lang="pt-BR" sz="4000" dirty="0"/>
              <a:t>INTRODUÇÃO</a:t>
            </a:r>
            <a:r>
              <a:rPr lang="pt-BR" dirty="0"/>
              <a:t>	</a:t>
            </a:r>
          </a:p>
          <a:p>
            <a:r>
              <a:rPr lang="pt-BR" dirty="0"/>
              <a:t> </a:t>
            </a:r>
          </a:p>
          <a:p>
            <a:r>
              <a:rPr lang="pt-BR" dirty="0"/>
              <a:t>	</a:t>
            </a:r>
          </a:p>
          <a:p>
            <a:r>
              <a:rPr lang="pt-BR" dirty="0"/>
              <a:t> </a:t>
            </a:r>
          </a:p>
          <a:p>
            <a:r>
              <a:rPr lang="pt-BR" dirty="0"/>
              <a:t> 	</a:t>
            </a:r>
            <a:r>
              <a:rPr lang="pt-BR" sz="2000" dirty="0"/>
              <a:t>Com o presente trabalho pretendemos analisar a importância na gestão de qualidade dos produtos e serviços consumidos, pois a competitividade tem exercido um papel relevante para o aprimoramento e conquista de novos mercados.</a:t>
            </a:r>
          </a:p>
          <a:p>
            <a:pPr indent="900000" algn="just"/>
            <a:r>
              <a:rPr lang="pt-BR" sz="2000" dirty="0"/>
              <a:t>A gestão de Qualidade é visualizada como uma forma de gerenciamento, que visa melhorar de forma contínua o desenvolvimento organizacional de uma empresa.</a:t>
            </a:r>
          </a:p>
          <a:p>
            <a:pPr indent="900000" algn="just"/>
            <a:r>
              <a:rPr lang="pt-BR" sz="2000" dirty="0"/>
              <a:t>As empresas que permanecem no mercado são justamente aquelas que conseguem extrair bons resultados de seus esforços. Diferenciando-se de seus concorrentes e buscando um produto melhor, gerando assim, mais eficiência.</a:t>
            </a:r>
          </a:p>
        </p:txBody>
      </p:sp>
    </p:spTree>
    <p:extLst>
      <p:ext uri="{BB962C8B-B14F-4D97-AF65-F5344CB8AC3E}">
        <p14:creationId xmlns:p14="http://schemas.microsoft.com/office/powerpoint/2010/main" val="190774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260647"/>
            <a:ext cx="8496944" cy="6063198"/>
          </a:xfrm>
          <a:prstGeom prst="rect">
            <a:avLst/>
          </a:prstGeom>
        </p:spPr>
        <p:txBody>
          <a:bodyPr wrap="square">
            <a:spAutoFit/>
          </a:bodyPr>
          <a:lstStyle/>
          <a:p>
            <a:pPr algn="ctr" fontAlgn="base"/>
            <a:r>
              <a:rPr lang="pt-BR" sz="3200" b="1" dirty="0"/>
              <a:t>BENEFICIOS </a:t>
            </a:r>
          </a:p>
          <a:p>
            <a:pPr algn="ctr" fontAlgn="base"/>
            <a:endParaRPr lang="pt-BR" sz="3200" dirty="0"/>
          </a:p>
          <a:p>
            <a:r>
              <a:rPr lang="pt-BR" dirty="0"/>
              <a:t>Os principais benefícios da metodologia 5S são:</a:t>
            </a:r>
          </a:p>
          <a:p>
            <a:endParaRPr lang="pt-BR" dirty="0"/>
          </a:p>
          <a:p>
            <a:r>
              <a:rPr lang="pt-BR" b="1" dirty="0"/>
              <a:t>Utilização – </a:t>
            </a:r>
            <a:r>
              <a:rPr lang="pt-BR" b="1" i="1" dirty="0"/>
              <a:t>Seiri</a:t>
            </a:r>
            <a:endParaRPr lang="pt-BR" dirty="0"/>
          </a:p>
          <a:p>
            <a:r>
              <a:rPr lang="pt-BR" dirty="0"/>
              <a:t>·        Liberação de espaço para os mais variados objetivos;</a:t>
            </a:r>
          </a:p>
          <a:p>
            <a:r>
              <a:rPr lang="pt-BR" dirty="0"/>
              <a:t>·        Eliminação do tempo de procura de documentos e materiais. </a:t>
            </a:r>
          </a:p>
          <a:p>
            <a:r>
              <a:rPr lang="pt-BR" dirty="0"/>
              <a:t> </a:t>
            </a:r>
          </a:p>
          <a:p>
            <a:r>
              <a:rPr lang="pt-BR" b="1" dirty="0"/>
              <a:t>Ordenação</a:t>
            </a:r>
            <a:r>
              <a:rPr lang="pt-BR" b="1" i="1" dirty="0"/>
              <a:t> – Seiton</a:t>
            </a:r>
            <a:endParaRPr lang="pt-BR" b="1" dirty="0"/>
          </a:p>
          <a:p>
            <a:r>
              <a:rPr lang="pt-BR" dirty="0"/>
              <a:t>·        Rapidez e facilidade na busca de documentos ou objetos;</a:t>
            </a:r>
          </a:p>
          <a:p>
            <a:r>
              <a:rPr lang="pt-BR" dirty="0"/>
              <a:t>·        Controle sobre o que cada empregado usa;</a:t>
            </a:r>
          </a:p>
          <a:p>
            <a:r>
              <a:rPr lang="pt-BR" dirty="0"/>
              <a:t>·        Diminuição de acidentes, em função de tudo estar mais organizado;</a:t>
            </a:r>
          </a:p>
          <a:p>
            <a:r>
              <a:rPr lang="pt-BR" dirty="0"/>
              <a:t>·        Facilidade na comunicação entre todos.</a:t>
            </a:r>
          </a:p>
          <a:p>
            <a:r>
              <a:rPr lang="pt-BR" dirty="0"/>
              <a:t> </a:t>
            </a:r>
          </a:p>
          <a:p>
            <a:r>
              <a:rPr lang="pt-BR" b="1" dirty="0"/>
              <a:t>Limpeza</a:t>
            </a:r>
            <a:r>
              <a:rPr lang="pt-BR" b="1" i="1" dirty="0"/>
              <a:t> – Seiso</a:t>
            </a:r>
            <a:endParaRPr lang="pt-BR" b="1" dirty="0"/>
          </a:p>
          <a:p>
            <a:r>
              <a:rPr lang="pt-BR" dirty="0"/>
              <a:t>·        Purificação dos postos de trabalho;</a:t>
            </a:r>
          </a:p>
          <a:p>
            <a:r>
              <a:rPr lang="pt-BR" dirty="0"/>
              <a:t>·        Satisfação dos empregados em trabalharem em ambientes limpos;</a:t>
            </a:r>
          </a:p>
          <a:p>
            <a:r>
              <a:rPr lang="pt-BR" dirty="0"/>
              <a:t>·        Eliminação de desperdícios, ao se usar materiais e equipamentos da maneira correta.</a:t>
            </a:r>
          </a:p>
          <a:p>
            <a:r>
              <a:rPr lang="pt-BR" dirty="0"/>
              <a:t> </a:t>
            </a:r>
          </a:p>
        </p:txBody>
      </p:sp>
    </p:spTree>
    <p:extLst>
      <p:ext uri="{BB962C8B-B14F-4D97-AF65-F5344CB8AC3E}">
        <p14:creationId xmlns:p14="http://schemas.microsoft.com/office/powerpoint/2010/main" val="178535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028343"/>
            <a:ext cx="8280920" cy="3416320"/>
          </a:xfrm>
          <a:prstGeom prst="rect">
            <a:avLst/>
          </a:prstGeom>
        </p:spPr>
        <p:txBody>
          <a:bodyPr wrap="square">
            <a:spAutoFit/>
          </a:bodyPr>
          <a:lstStyle/>
          <a:p>
            <a:r>
              <a:rPr lang="pt-BR" b="1" dirty="0"/>
              <a:t>Higiene</a:t>
            </a:r>
            <a:r>
              <a:rPr lang="pt-BR" b="1" i="1" dirty="0"/>
              <a:t> – Seiketsu</a:t>
            </a:r>
            <a:endParaRPr lang="pt-BR" b="1" dirty="0"/>
          </a:p>
          <a:p>
            <a:r>
              <a:rPr lang="pt-BR" dirty="0"/>
              <a:t>·        Equilíbrio mental dos empregados;</a:t>
            </a:r>
          </a:p>
          <a:p>
            <a:r>
              <a:rPr lang="pt-BR" dirty="0"/>
              <a:t>·        Melhoria do ambiente de trabalho e da produtividade;</a:t>
            </a:r>
          </a:p>
          <a:p>
            <a:r>
              <a:rPr lang="pt-BR" dirty="0"/>
              <a:t>·        Manutenção de pontos críticos, como banheiros e sanitários, sempre em bom estado de uso;</a:t>
            </a:r>
          </a:p>
          <a:p>
            <a:r>
              <a:rPr lang="pt-BR" dirty="0"/>
              <a:t>·        Segurança do trabalho.</a:t>
            </a:r>
          </a:p>
          <a:p>
            <a:endParaRPr lang="pt-BR" dirty="0"/>
          </a:p>
          <a:p>
            <a:r>
              <a:rPr lang="pt-BR" b="1" dirty="0"/>
              <a:t>Autodisciplina</a:t>
            </a:r>
            <a:r>
              <a:rPr lang="pt-BR" b="1" i="1" dirty="0"/>
              <a:t> – Shitsuke</a:t>
            </a:r>
            <a:endParaRPr lang="pt-BR" b="1" dirty="0"/>
          </a:p>
          <a:p>
            <a:r>
              <a:rPr lang="pt-BR" dirty="0"/>
              <a:t>·        Cumprimento dos procedimentos operacionais;</a:t>
            </a:r>
          </a:p>
          <a:p>
            <a:r>
              <a:rPr lang="pt-BR" dirty="0"/>
              <a:t>·        Constante auto - análise e busca de aperfeiçoamento dos empregados;</a:t>
            </a:r>
          </a:p>
          <a:p>
            <a:r>
              <a:rPr lang="pt-BR" dirty="0"/>
              <a:t>·        Melhor entrosamento entre empregados e gerentes;</a:t>
            </a:r>
          </a:p>
          <a:p>
            <a:r>
              <a:rPr lang="pt-BR" dirty="0"/>
              <a:t>·        Incentivo a capacidade criativa dos empregados.    </a:t>
            </a:r>
          </a:p>
        </p:txBody>
      </p:sp>
    </p:spTree>
    <p:extLst>
      <p:ext uri="{BB962C8B-B14F-4D97-AF65-F5344CB8AC3E}">
        <p14:creationId xmlns:p14="http://schemas.microsoft.com/office/powerpoint/2010/main" val="135390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7704" y="548680"/>
            <a:ext cx="4572000" cy="861774"/>
          </a:xfrm>
          <a:prstGeom prst="rect">
            <a:avLst/>
          </a:prstGeom>
        </p:spPr>
        <p:txBody>
          <a:bodyPr>
            <a:spAutoFit/>
          </a:bodyPr>
          <a:lstStyle/>
          <a:p>
            <a:pPr algn="ctr"/>
            <a:r>
              <a:rPr lang="pt-BR" sz="3200" dirty="0"/>
              <a:t>APLICAÇÕES</a:t>
            </a:r>
          </a:p>
          <a:p>
            <a:pPr fontAlgn="base"/>
            <a:r>
              <a:rPr lang="pt-BR" b="1" dirty="0"/>
              <a:t> </a:t>
            </a:r>
            <a:endParaRPr lang="pt-BR" dirty="0"/>
          </a:p>
        </p:txBody>
      </p:sp>
      <p:pic>
        <p:nvPicPr>
          <p:cNvPr id="3" name="Imagem 2" descr="http://www.vaconsultingincompany.com.br/home/images/stories/antes%20e%20depois.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95536" y="1730828"/>
            <a:ext cx="4248472" cy="2592288"/>
          </a:xfrm>
          <a:prstGeom prst="rect">
            <a:avLst/>
          </a:prstGeom>
          <a:noFill/>
          <a:ln>
            <a:noFill/>
          </a:ln>
        </p:spPr>
      </p:pic>
      <p:pic>
        <p:nvPicPr>
          <p:cNvPr id="4" name="Imagem 3" descr="http://www.crkautomacao.com.br/sites/default/files/img/blog/galeria/selecao_de_fotos_antes_x_depois1.jp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337466" y="3322712"/>
            <a:ext cx="4284475" cy="2601098"/>
          </a:xfrm>
          <a:prstGeom prst="rect">
            <a:avLst/>
          </a:prstGeom>
          <a:noFill/>
          <a:ln>
            <a:noFill/>
          </a:ln>
        </p:spPr>
      </p:pic>
    </p:spTree>
    <p:extLst>
      <p:ext uri="{BB962C8B-B14F-4D97-AF65-F5344CB8AC3E}">
        <p14:creationId xmlns:p14="http://schemas.microsoft.com/office/powerpoint/2010/main" val="409188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681" y="188640"/>
            <a:ext cx="8712968" cy="6309420"/>
          </a:xfrm>
          <a:prstGeom prst="rect">
            <a:avLst/>
          </a:prstGeom>
        </p:spPr>
        <p:txBody>
          <a:bodyPr wrap="square">
            <a:spAutoFit/>
          </a:bodyPr>
          <a:lstStyle/>
          <a:p>
            <a:pPr algn="ctr"/>
            <a:r>
              <a:rPr lang="pt-BR" sz="4000" dirty="0"/>
              <a:t>CCQ</a:t>
            </a:r>
          </a:p>
          <a:p>
            <a:pPr algn="ctr"/>
            <a:r>
              <a:rPr lang="pt-BR" sz="3200" dirty="0"/>
              <a:t>Círculo de Controle da Qualidade</a:t>
            </a:r>
          </a:p>
          <a:p>
            <a:pPr algn="ctr"/>
            <a:endParaRPr lang="pt-BR" sz="3200" dirty="0"/>
          </a:p>
          <a:p>
            <a:pPr algn="ctr"/>
            <a:r>
              <a:rPr lang="pt-BR" sz="2400" dirty="0"/>
              <a:t>Conceitos básicos:</a:t>
            </a:r>
          </a:p>
          <a:p>
            <a:pPr algn="just"/>
            <a:r>
              <a:rPr lang="pt-BR" dirty="0"/>
              <a:t>      Círculos de controle da qualidade nada mais são do que um grupo de funcionários que, voluntariamente, se unem para conduzir atividades de controle de qualidade dentro da mesma área de trabalho. A motivação básica do CCQ é a participação.</a:t>
            </a:r>
          </a:p>
          <a:p>
            <a:pPr algn="just"/>
            <a:r>
              <a:rPr lang="pt-BR" dirty="0"/>
              <a:t>       Um CCQ deve ser composto de no mínimo 3 pessoas e no máximo 7,  e as decisões são tomadas em consenso.</a:t>
            </a:r>
          </a:p>
          <a:p>
            <a:endParaRPr lang="pt-BR" dirty="0"/>
          </a:p>
          <a:p>
            <a:endParaRPr lang="pt-BR" dirty="0"/>
          </a:p>
          <a:p>
            <a:pPr algn="ctr"/>
            <a:r>
              <a:rPr lang="pt-BR" sz="2400" dirty="0"/>
              <a:t>Propósitos dos CCQ</a:t>
            </a:r>
          </a:p>
          <a:p>
            <a:pPr algn="just"/>
            <a:r>
              <a:rPr lang="pt-BR" dirty="0"/>
              <a:t>1 -  Contribuir para a melhoria e desenvolvimento da empresa;</a:t>
            </a:r>
          </a:p>
          <a:p>
            <a:pPr algn="just"/>
            <a:r>
              <a:rPr lang="pt-BR" dirty="0"/>
              <a:t>2 - Respeitar a natureza humana e construir um local de trabalho alegre, no qual valha a pena viver.</a:t>
            </a:r>
          </a:p>
          <a:p>
            <a:pPr algn="just"/>
            <a:r>
              <a:rPr lang="pt-BR" dirty="0"/>
              <a:t>3 - Desenvolver as possibilidades infinitas da capacidade mental humana e permitir a sua aplicação.</a:t>
            </a:r>
          </a:p>
          <a:p>
            <a:r>
              <a:rPr lang="pt-BR" dirty="0"/>
              <a:t> </a:t>
            </a:r>
          </a:p>
        </p:txBody>
      </p:sp>
    </p:spTree>
    <p:extLst>
      <p:ext uri="{BB962C8B-B14F-4D97-AF65-F5344CB8AC3E}">
        <p14:creationId xmlns:p14="http://schemas.microsoft.com/office/powerpoint/2010/main" val="21615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268760"/>
            <a:ext cx="8610044" cy="4124206"/>
          </a:xfrm>
          <a:prstGeom prst="rect">
            <a:avLst/>
          </a:prstGeom>
        </p:spPr>
        <p:txBody>
          <a:bodyPr wrap="square">
            <a:spAutoFit/>
          </a:bodyPr>
          <a:lstStyle/>
          <a:p>
            <a:pPr algn="ctr"/>
            <a:r>
              <a:rPr lang="pt-BR" sz="3200" dirty="0"/>
              <a:t>Melhorias Promovidas Pelos CCQS</a:t>
            </a:r>
          </a:p>
          <a:p>
            <a:pPr algn="just"/>
            <a:r>
              <a:rPr lang="pt-BR" sz="3200" dirty="0"/>
              <a:t> </a:t>
            </a:r>
          </a:p>
          <a:p>
            <a:pPr algn="just"/>
            <a:r>
              <a:rPr lang="pt-BR" dirty="0"/>
              <a:t>1 - Para os Funcionários - Promovem autoconfiança e autorealização. Cria oportunidade de participarem dos processos decisórios da empresa, além da oportunidade de mostrar seu potencial;</a:t>
            </a:r>
          </a:p>
          <a:p>
            <a:endParaRPr lang="pt-BR" dirty="0"/>
          </a:p>
          <a:p>
            <a:pPr algn="just"/>
            <a:r>
              <a:rPr lang="pt-BR" dirty="0"/>
              <a:t>2 – Para a Empresa – Melhora a qualidade dos processos, reduzem  os custos, promovem um melhor uso do potencial de seus funcionários, além de ampliar a consciência da qualidade entre os colaboradores;</a:t>
            </a:r>
          </a:p>
          <a:p>
            <a:pPr algn="just"/>
            <a:endParaRPr lang="pt-BR" dirty="0"/>
          </a:p>
          <a:p>
            <a:pPr algn="just"/>
            <a:r>
              <a:rPr lang="pt-BR" dirty="0"/>
              <a:t>3 – Para a Sociedade – Melhora o nível de satisfação de todos, desenvolve uma mentalidade voltada para a busca da qualidade e desenvolvem o senso de cidadania.</a:t>
            </a:r>
          </a:p>
        </p:txBody>
      </p:sp>
    </p:spTree>
    <p:extLst>
      <p:ext uri="{BB962C8B-B14F-4D97-AF65-F5344CB8AC3E}">
        <p14:creationId xmlns:p14="http://schemas.microsoft.com/office/powerpoint/2010/main" val="2929268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500042"/>
            <a:ext cx="850109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pt-BR" sz="4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Sistema da qualidade</a:t>
            </a:r>
            <a:endParaRPr kumimoji="0" lang="pt-BR" sz="4400" b="0" i="0" u="none" strike="noStrike" cap="none" normalizeH="0" baseline="0" dirty="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Inspeção de recebimento</a:t>
            </a:r>
            <a:endParaRPr kumimoji="0" lang="pt-BR" sz="3200" b="0" i="0" u="none" strike="noStrike" cap="none" normalizeH="0" baseline="0" dirty="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Inspeção de recebimento diz respeito ao conjunto de atividades de medição, exame, ensaio, verificação, quantidade e etc... de uma ou mais características do produto recebido, e a comparação dos resultados com requisitos especificados, para determinar a ocorrência de conformidade para cada uma dessas características.</a:t>
            </a:r>
            <a:endParaRPr kumimoji="0" lang="pt-BR" b="0" i="0" u="none" strike="noStrike" cap="none" normalizeH="0" baseline="0" dirty="0">
              <a:ln>
                <a:noFill/>
              </a:ln>
              <a:solidFill>
                <a:schemeClr val="tx1"/>
              </a:solidFill>
              <a:effectLst/>
              <a:latin typeface="Arial" pitchFamily="34" charset="0"/>
            </a:endParaRPr>
          </a:p>
        </p:txBody>
      </p:sp>
      <p:pic>
        <p:nvPicPr>
          <p:cNvPr id="3" name="Imagem 2" descr="07-produto-errado-g.jpg"/>
          <p:cNvPicPr/>
          <p:nvPr/>
        </p:nvPicPr>
        <p:blipFill>
          <a:blip r:embed="rId2" cstate="print"/>
          <a:stretch>
            <a:fillRect/>
          </a:stretch>
        </p:blipFill>
        <p:spPr>
          <a:xfrm>
            <a:off x="1285852" y="3143248"/>
            <a:ext cx="2931184" cy="2474554"/>
          </a:xfrm>
          <a:prstGeom prst="rect">
            <a:avLst/>
          </a:prstGeom>
        </p:spPr>
      </p:pic>
      <p:pic>
        <p:nvPicPr>
          <p:cNvPr id="4" name="Imagem 3" descr="tga.jpg"/>
          <p:cNvPicPr/>
          <p:nvPr/>
        </p:nvPicPr>
        <p:blipFill>
          <a:blip r:embed="rId3" cstate="print"/>
          <a:stretch>
            <a:fillRect/>
          </a:stretch>
        </p:blipFill>
        <p:spPr>
          <a:xfrm>
            <a:off x="4357686" y="3214686"/>
            <a:ext cx="2413599" cy="24288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472" y="428604"/>
            <a:ext cx="8286808" cy="2185214"/>
          </a:xfrm>
          <a:prstGeom prst="rect">
            <a:avLst/>
          </a:prstGeom>
        </p:spPr>
        <p:txBody>
          <a:bodyPr wrap="square">
            <a:spAutoFit/>
          </a:bodyPr>
          <a:lstStyle/>
          <a:p>
            <a:pPr algn="ctr"/>
            <a:r>
              <a:rPr lang="pt-BR" sz="3200" dirty="0"/>
              <a:t>Inspeção de processos</a:t>
            </a:r>
          </a:p>
          <a:p>
            <a:pPr algn="ctr"/>
            <a:endParaRPr lang="pt-BR" sz="3200" dirty="0"/>
          </a:p>
          <a:p>
            <a:pPr algn="just"/>
            <a:r>
              <a:rPr lang="pt-BR" dirty="0"/>
              <a:t>                   É a inspeção que é feita se o processo está saindo padronizado e de acordo com as exigências da empresa, cada parte analisa o processo anterior. Exemplos: Na área calçadista temos os revisores, e em empresas maiores esse processo é automatizado.</a:t>
            </a:r>
          </a:p>
        </p:txBody>
      </p:sp>
      <p:pic>
        <p:nvPicPr>
          <p:cNvPr id="3" name="Imagem 2" descr="Bundesarchiv_B_145_Bild-F038788-0014,_Wolfsburg,_VW_Autowerk,_Käfer.jpg"/>
          <p:cNvPicPr/>
          <p:nvPr/>
        </p:nvPicPr>
        <p:blipFill>
          <a:blip r:embed="rId2" cstate="print"/>
          <a:stretch>
            <a:fillRect/>
          </a:stretch>
        </p:blipFill>
        <p:spPr>
          <a:xfrm>
            <a:off x="642910" y="3000372"/>
            <a:ext cx="3630295" cy="2931491"/>
          </a:xfrm>
          <a:prstGeom prst="rect">
            <a:avLst/>
          </a:prstGeom>
        </p:spPr>
      </p:pic>
      <p:pic>
        <p:nvPicPr>
          <p:cNvPr id="4" name="Imagem 3" descr="761px-Final_assembly_2.jpg"/>
          <p:cNvPicPr/>
          <p:nvPr/>
        </p:nvPicPr>
        <p:blipFill>
          <a:blip r:embed="rId3" cstate="print"/>
          <a:stretch>
            <a:fillRect/>
          </a:stretch>
        </p:blipFill>
        <p:spPr>
          <a:xfrm>
            <a:off x="4286248" y="3000372"/>
            <a:ext cx="3759320" cy="28628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4282" y="785794"/>
            <a:ext cx="8643998" cy="1969770"/>
          </a:xfrm>
          <a:prstGeom prst="rect">
            <a:avLst/>
          </a:prstGeom>
        </p:spPr>
        <p:txBody>
          <a:bodyPr wrap="square">
            <a:spAutoFit/>
          </a:bodyPr>
          <a:lstStyle/>
          <a:p>
            <a:pPr lvl="0" algn="ctr" fontAlgn="base">
              <a:spcBef>
                <a:spcPct val="0"/>
              </a:spcBef>
              <a:spcAft>
                <a:spcPct val="0"/>
              </a:spcAft>
            </a:pPr>
            <a:r>
              <a:rPr lang="pt-BR" sz="3200" dirty="0">
                <a:solidFill>
                  <a:srgbClr val="000000"/>
                </a:solidFill>
                <a:latin typeface="Lucida Sans Unicode" pitchFamily="34" charset="0"/>
                <a:ea typeface="Calibri" pitchFamily="34" charset="0"/>
                <a:cs typeface="Lucida Sans Unicode" pitchFamily="34" charset="0"/>
              </a:rPr>
              <a:t>Inspe</a:t>
            </a:r>
            <a:r>
              <a:rPr lang="pt-BR" sz="3200" dirty="0">
                <a:solidFill>
                  <a:srgbClr val="000000"/>
                </a:solidFill>
                <a:latin typeface="Calibri"/>
                <a:ea typeface="Calibri" pitchFamily="34" charset="0"/>
                <a:cs typeface="Lucida Sans Unicode" pitchFamily="34" charset="0"/>
              </a:rPr>
              <a:t>ç</a:t>
            </a:r>
            <a:r>
              <a:rPr lang="pt-BR" sz="3200" dirty="0">
                <a:solidFill>
                  <a:srgbClr val="000000"/>
                </a:solidFill>
                <a:latin typeface="Lucida Sans Unicode" pitchFamily="34" charset="0"/>
                <a:ea typeface="Calibri" pitchFamily="34" charset="0"/>
                <a:cs typeface="Lucida Sans Unicode" pitchFamily="34" charset="0"/>
              </a:rPr>
              <a:t>ão de Produto (FINAL)</a:t>
            </a:r>
            <a:endParaRPr lang="pt-BR" sz="3200" dirty="0">
              <a:latin typeface="Arial" pitchFamily="34" charset="0"/>
            </a:endParaRPr>
          </a:p>
          <a:p>
            <a:pPr lvl="0" algn="just" eaLnBrk="0" fontAlgn="base" hangingPunct="0">
              <a:spcBef>
                <a:spcPct val="0"/>
              </a:spcBef>
              <a:spcAft>
                <a:spcPct val="0"/>
              </a:spcAft>
            </a:pPr>
            <a:r>
              <a:rPr lang="pt-BR" dirty="0">
                <a:solidFill>
                  <a:srgbClr val="000000"/>
                </a:solidFill>
                <a:latin typeface="Lucida Sans Unicode" pitchFamily="34" charset="0"/>
                <a:ea typeface="Calibri" pitchFamily="34" charset="0"/>
                <a:cs typeface="Lucida Sans Unicode" pitchFamily="34" charset="0"/>
              </a:rPr>
              <a:t>	Servi</a:t>
            </a:r>
            <a:r>
              <a:rPr lang="pt-BR" dirty="0">
                <a:solidFill>
                  <a:srgbClr val="000000"/>
                </a:solidFill>
                <a:latin typeface="Calibri"/>
                <a:ea typeface="Calibri" pitchFamily="34" charset="0"/>
                <a:cs typeface="Lucida Sans Unicode" pitchFamily="34" charset="0"/>
              </a:rPr>
              <a:t>ç</a:t>
            </a:r>
            <a:r>
              <a:rPr lang="pt-BR" dirty="0">
                <a:solidFill>
                  <a:srgbClr val="000000"/>
                </a:solidFill>
                <a:latin typeface="Lucida Sans Unicode" pitchFamily="34" charset="0"/>
                <a:ea typeface="Calibri" pitchFamily="34" charset="0"/>
                <a:cs typeface="Lucida Sans Unicode" pitchFamily="34" charset="0"/>
              </a:rPr>
              <a:t>o necess</a:t>
            </a:r>
            <a:r>
              <a:rPr lang="pt-BR" dirty="0">
                <a:solidFill>
                  <a:srgbClr val="000000"/>
                </a:solidFill>
                <a:latin typeface="Calibri"/>
                <a:ea typeface="Calibri" pitchFamily="34" charset="0"/>
                <a:cs typeface="Lucida Sans Unicode" pitchFamily="34" charset="0"/>
              </a:rPr>
              <a:t>á</a:t>
            </a:r>
            <a:r>
              <a:rPr lang="pt-BR" dirty="0">
                <a:solidFill>
                  <a:srgbClr val="000000"/>
                </a:solidFill>
                <a:latin typeface="Lucida Sans Unicode" pitchFamily="34" charset="0"/>
                <a:ea typeface="Calibri" pitchFamily="34" charset="0"/>
                <a:cs typeface="Lucida Sans Unicode" pitchFamily="34" charset="0"/>
              </a:rPr>
              <a:t>rio para garantir que os produtos estejam em conformidade</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com as especifica</a:t>
            </a:r>
            <a:r>
              <a:rPr lang="pt-BR" dirty="0">
                <a:solidFill>
                  <a:srgbClr val="000000"/>
                </a:solidFill>
                <a:latin typeface="Calibri"/>
                <a:ea typeface="Calibri" pitchFamily="34" charset="0"/>
                <a:cs typeface="Lucida Sans Unicode" pitchFamily="34" charset="0"/>
              </a:rPr>
              <a:t>ç</a:t>
            </a:r>
            <a:r>
              <a:rPr lang="pt-BR" dirty="0">
                <a:solidFill>
                  <a:srgbClr val="000000"/>
                </a:solidFill>
                <a:latin typeface="Lucida Sans Unicode" pitchFamily="34" charset="0"/>
                <a:ea typeface="Calibri" pitchFamily="34" charset="0"/>
                <a:cs typeface="Lucida Sans Unicode" pitchFamily="34" charset="0"/>
              </a:rPr>
              <a:t>ões</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solicitadas ao fornecedor.</a:t>
            </a:r>
            <a:br>
              <a:rPr lang="pt-BR" dirty="0">
                <a:solidFill>
                  <a:srgbClr val="000000"/>
                </a:solidFill>
                <a:latin typeface="Arial" pitchFamily="34" charset="0"/>
                <a:ea typeface="Calibri" pitchFamily="34" charset="0"/>
                <a:cs typeface="Arial" pitchFamily="34" charset="0"/>
              </a:rPr>
            </a:br>
            <a:r>
              <a:rPr lang="pt-BR" dirty="0">
                <a:solidFill>
                  <a:srgbClr val="000000"/>
                </a:solidFill>
                <a:latin typeface="Arial" pitchFamily="34" charset="0"/>
                <a:ea typeface="Calibri" pitchFamily="34" charset="0"/>
                <a:cs typeface="Arial" pitchFamily="34" charset="0"/>
              </a:rPr>
              <a:t>	</a:t>
            </a:r>
            <a:r>
              <a:rPr lang="pt-BR" dirty="0">
                <a:solidFill>
                  <a:srgbClr val="000000"/>
                </a:solidFill>
                <a:latin typeface="Lucida Sans Unicode" pitchFamily="34" charset="0"/>
                <a:ea typeface="Calibri" pitchFamily="34" charset="0"/>
                <a:cs typeface="Lucida Sans Unicode" pitchFamily="34" charset="0"/>
              </a:rPr>
              <a:t>Assim que a produ</a:t>
            </a:r>
            <a:r>
              <a:rPr lang="pt-BR" dirty="0">
                <a:solidFill>
                  <a:srgbClr val="000000"/>
                </a:solidFill>
                <a:latin typeface="Calibri"/>
                <a:ea typeface="Calibri" pitchFamily="34" charset="0"/>
                <a:cs typeface="Lucida Sans Unicode" pitchFamily="34" charset="0"/>
              </a:rPr>
              <a:t>ç</a:t>
            </a:r>
            <a:r>
              <a:rPr lang="pt-BR" dirty="0">
                <a:solidFill>
                  <a:srgbClr val="000000"/>
                </a:solidFill>
                <a:latin typeface="Lucida Sans Unicode" pitchFamily="34" charset="0"/>
                <a:ea typeface="Calibri" pitchFamily="34" charset="0"/>
                <a:cs typeface="Lucida Sans Unicode" pitchFamily="34" charset="0"/>
              </a:rPr>
              <a:t>ão estiver finalizada</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e os </a:t>
            </a:r>
            <a:r>
              <a:rPr lang="pt-BR" dirty="0">
                <a:solidFill>
                  <a:srgbClr val="000000"/>
                </a:solidFill>
                <a:latin typeface="Calibri"/>
                <a:ea typeface="Calibri" pitchFamily="34" charset="0"/>
                <a:cs typeface="Lucida Sans Unicode" pitchFamily="34" charset="0"/>
              </a:rPr>
              <a:t>itens </a:t>
            </a:r>
            <a:r>
              <a:rPr lang="pt-BR" dirty="0">
                <a:solidFill>
                  <a:srgbClr val="000000"/>
                </a:solidFill>
                <a:latin typeface="Lucida Sans Unicode" pitchFamily="34" charset="0"/>
                <a:ea typeface="Calibri" pitchFamily="34" charset="0"/>
                <a:cs typeface="Lucida Sans Unicode" pitchFamily="34" charset="0"/>
              </a:rPr>
              <a:t>embalados</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e prontos para embarque,</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nossos inspetores</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selecionam e checam as</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amostras de</a:t>
            </a:r>
            <a:r>
              <a:rPr lang="pt-BR" dirty="0">
                <a:solidFill>
                  <a:srgbClr val="000000"/>
                </a:solidFill>
                <a:latin typeface="Calibri"/>
                <a:ea typeface="Calibri" pitchFamily="34" charset="0"/>
                <a:cs typeface="Lucida Sans Unicode" pitchFamily="34" charset="0"/>
              </a:rPr>
              <a:t> </a:t>
            </a:r>
            <a:r>
              <a:rPr lang="pt-BR" dirty="0">
                <a:solidFill>
                  <a:srgbClr val="000000"/>
                </a:solidFill>
                <a:latin typeface="Lucida Sans Unicode" pitchFamily="34" charset="0"/>
                <a:ea typeface="Calibri" pitchFamily="34" charset="0"/>
                <a:cs typeface="Lucida Sans Unicode" pitchFamily="34" charset="0"/>
              </a:rPr>
              <a:t>acordo com o requerimento de cada produto.</a:t>
            </a:r>
            <a:endParaRPr lang="pt-BR" sz="3200" dirty="0">
              <a:latin typeface="Arial" pitchFamily="34" charset="0"/>
            </a:endParaRPr>
          </a:p>
        </p:txBody>
      </p:sp>
      <p:pic>
        <p:nvPicPr>
          <p:cNvPr id="4" name="Imagem 3" descr="vistoria_2.jpg"/>
          <p:cNvPicPr/>
          <p:nvPr/>
        </p:nvPicPr>
        <p:blipFill>
          <a:blip r:embed="rId2" cstate="print"/>
          <a:stretch>
            <a:fillRect/>
          </a:stretch>
        </p:blipFill>
        <p:spPr>
          <a:xfrm>
            <a:off x="714348" y="3357562"/>
            <a:ext cx="3112339" cy="244990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922114"/>
          </a:xfrm>
        </p:spPr>
        <p:txBody>
          <a:bodyPr>
            <a:normAutofit/>
          </a:bodyPr>
          <a:lstStyle/>
          <a:p>
            <a:r>
              <a:rPr lang="pt-BR" sz="3200" dirty="0"/>
              <a:t>Metrologia</a:t>
            </a:r>
          </a:p>
        </p:txBody>
      </p:sp>
      <p:sp>
        <p:nvSpPr>
          <p:cNvPr id="4" name="Espaço Reservado para Conteúdo 3"/>
          <p:cNvSpPr>
            <a:spLocks noGrp="1"/>
          </p:cNvSpPr>
          <p:nvPr>
            <p:ph sz="quarter" idx="1"/>
          </p:nvPr>
        </p:nvSpPr>
        <p:spPr>
          <a:xfrm>
            <a:off x="251520" y="980728"/>
            <a:ext cx="4038600" cy="5616624"/>
          </a:xfrm>
        </p:spPr>
        <p:txBody>
          <a:bodyPr>
            <a:normAutofit lnSpcReduction="10000"/>
          </a:bodyPr>
          <a:lstStyle/>
          <a:p>
            <a:pPr marL="0" indent="0">
              <a:buNone/>
            </a:pPr>
            <a:r>
              <a:rPr lang="pt-BR" sz="1300" dirty="0"/>
              <a:t>Ciência das medições </a:t>
            </a:r>
          </a:p>
          <a:p>
            <a:pPr marL="0" indent="0">
              <a:buNone/>
            </a:pPr>
            <a:r>
              <a:rPr lang="pt-BR" sz="1300" dirty="0"/>
              <a:t> </a:t>
            </a:r>
          </a:p>
          <a:p>
            <a:pPr lvl="0">
              <a:buFont typeface="Arial" pitchFamily="34" charset="0"/>
              <a:buChar char="•"/>
            </a:pPr>
            <a:r>
              <a:rPr lang="pt-BR" sz="1300" dirty="0"/>
              <a:t>O que é? </a:t>
            </a:r>
          </a:p>
          <a:p>
            <a:pPr marL="0" lvl="0" indent="0" algn="just">
              <a:buNone/>
            </a:pPr>
            <a:r>
              <a:rPr lang="pt-BR" sz="1300" dirty="0"/>
              <a:t>É a ciência das medições, abrangendo todos os aspectos teóricos e práticos que asseguram a precisão exigida no processo produtivo, garantindo a qualidade de produtos e serviços através da calibração de instrumentos de medição.</a:t>
            </a:r>
          </a:p>
          <a:p>
            <a:pPr lvl="0">
              <a:buFont typeface="Arial" pitchFamily="34" charset="0"/>
              <a:buChar char="•"/>
            </a:pPr>
            <a:r>
              <a:rPr lang="pt-BR" sz="1300" dirty="0"/>
              <a:t>Sua implantação: </a:t>
            </a:r>
          </a:p>
          <a:p>
            <a:pPr marL="0" lvl="0" indent="0" algn="just">
              <a:buNone/>
            </a:pPr>
            <a:r>
              <a:rPr lang="pt-BR" sz="1300" dirty="0"/>
              <a:t>A ISO série 9000 define explicitamente a relação entre garantia da qualidade e metrologia, estabelecendo diretrizes para se manter um controle sobre os instrumentos de medição da empresa, tornando assim necessária, a implantação de um processo metrológico na empresa que busca ou possui uma certificação.</a:t>
            </a:r>
          </a:p>
          <a:p>
            <a:pPr lvl="0">
              <a:buFont typeface="Arial" pitchFamily="34" charset="0"/>
              <a:buChar char="•"/>
            </a:pPr>
            <a:r>
              <a:rPr lang="pt-BR" sz="1300" dirty="0"/>
              <a:t>Áreas da metrologia: </a:t>
            </a:r>
          </a:p>
          <a:p>
            <a:pPr marL="0" lvl="0" indent="0" algn="just">
              <a:buNone/>
            </a:pPr>
            <a:r>
              <a:rPr lang="pt-BR" sz="1300" dirty="0"/>
              <a:t>Metrologia cientifica (utiliza instrumentos laboratoriais para o alcance de altos níveis de qualidade metrológica), metrologia industrial (sistemas de medição que controlam processos produtivos industriais e são responsáveis pela garantia da qualidade dos produtos acabados) e metrologia legal (controla e fiscaliza todos aqueles instrumentos e medidas que estão relacionadas com o consumidor).</a:t>
            </a:r>
          </a:p>
        </p:txBody>
      </p:sp>
      <p:pic>
        <p:nvPicPr>
          <p:cNvPr id="6" name="Espaço Reservado para Conteúdo 5"/>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124744"/>
            <a:ext cx="4320480" cy="5256584"/>
          </a:xfrm>
          <a:prstGeom prst="rect">
            <a:avLst/>
          </a:prstGeom>
          <a:noFill/>
          <a:ln>
            <a:noFill/>
          </a:ln>
        </p:spPr>
      </p:pic>
    </p:spTree>
    <p:extLst>
      <p:ext uri="{BB962C8B-B14F-4D97-AF65-F5344CB8AC3E}">
        <p14:creationId xmlns:p14="http://schemas.microsoft.com/office/powerpoint/2010/main" val="171114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7544" y="332656"/>
            <a:ext cx="4038600" cy="6120680"/>
          </a:xfrm>
        </p:spPr>
        <p:txBody>
          <a:bodyPr>
            <a:normAutofit fontScale="40000" lnSpcReduction="20000"/>
          </a:bodyPr>
          <a:lstStyle/>
          <a:p>
            <a:pPr lvl="0" algn="just">
              <a:buFont typeface="Arial" pitchFamily="34" charset="0"/>
              <a:buChar char="•"/>
            </a:pPr>
            <a:r>
              <a:rPr lang="pt-BR" dirty="0"/>
              <a:t>Qual o papel da metrologia na empresa: Garantir a qualidade do produto final, reduz o consumo e o desperdício de matéria-prima pela calibração de componentes e equipamentos, aumentando assim a produtividade.</a:t>
            </a:r>
          </a:p>
          <a:p>
            <a:pPr marL="0" lvl="0" indent="0" algn="just">
              <a:buNone/>
            </a:pPr>
            <a:endParaRPr lang="pt-BR" dirty="0"/>
          </a:p>
          <a:p>
            <a:pPr lvl="0" algn="just">
              <a:buFont typeface="Arial" pitchFamily="34" charset="0"/>
              <a:buChar char="•"/>
            </a:pPr>
            <a:r>
              <a:rPr lang="pt-BR" dirty="0"/>
              <a:t>Calibração: É a comparação entre os valores indicados por um instrumento de medição e os indicados por um padrão.</a:t>
            </a:r>
          </a:p>
          <a:p>
            <a:pPr marL="0" lvl="0" indent="0" algn="just">
              <a:buNone/>
            </a:pPr>
            <a:endParaRPr lang="pt-BR" dirty="0"/>
          </a:p>
          <a:p>
            <a:pPr lvl="0" algn="just">
              <a:buFont typeface="Arial" pitchFamily="34" charset="0"/>
              <a:buChar char="•"/>
            </a:pPr>
            <a:r>
              <a:rPr lang="pt-BR" dirty="0"/>
              <a:t>Verificar se os produtos ou processos de fabricação estão de acordo com determinadas normas e especificações técnicas para se ter acesso a produtos ou serviços que atendem a padrões mínimos de qualidade.</a:t>
            </a:r>
          </a:p>
          <a:p>
            <a:pPr marL="0" lvl="0" indent="0" algn="just">
              <a:buNone/>
            </a:pPr>
            <a:endParaRPr lang="pt-BR" dirty="0"/>
          </a:p>
          <a:p>
            <a:pPr lvl="0" algn="just">
              <a:buFont typeface="Arial" pitchFamily="34" charset="0"/>
              <a:buChar char="•"/>
            </a:pPr>
            <a:r>
              <a:rPr lang="pt-BR" dirty="0"/>
              <a:t>Instrumentos de medida: Dependendo do tamanho do objeto a ser medido, são necessários aparelhos ou métodos diferentes. Alguns instrumentos de medição: altímetro, ampulheta, anemógrafo, anemômetro, astrolábio, balança, balestilha, balão volumétrico, barômetro, contador Geiger, ecobatímetro, esfigmomanômetro, frequencímetro, galvanômetro, kamal, manômetro, multimedidor, multímetro, nocturlábio, ohmímetro, osciloscópio, pirômetro, régua, sextante, taqueômetro, goniômetro, taxímetro, teodolito, termopar, termorresistência, termístor, termômetro, transferidor, velocímetro, voltímetro, detector de metais, relógio comparador, relógio apalpador e trena.</a:t>
            </a:r>
          </a:p>
          <a:p>
            <a:pPr marL="0" lvl="0" indent="0" algn="just">
              <a:buNone/>
            </a:pPr>
            <a:endParaRPr lang="pt-BR" dirty="0"/>
          </a:p>
          <a:p>
            <a:pPr lvl="0" algn="just">
              <a:buFont typeface="Arial" pitchFamily="34" charset="0"/>
              <a:buChar char="•"/>
            </a:pPr>
            <a:r>
              <a:rPr lang="pt-BR" dirty="0"/>
              <a:t>Precisão necessária: Dependendo da precisão necessária a uma determinada medida é que escolhemos o aparelho mais adequado para efetuá-la.</a:t>
            </a:r>
          </a:p>
          <a:p>
            <a:pPr marL="0" lvl="0" indent="0" algn="just">
              <a:buNone/>
            </a:pPr>
            <a:endParaRPr lang="pt-BR" dirty="0"/>
          </a:p>
          <a:p>
            <a:pPr lvl="0" algn="just">
              <a:buFont typeface="Arial" pitchFamily="34" charset="0"/>
              <a:buChar char="•"/>
            </a:pPr>
            <a:r>
              <a:rPr lang="pt-BR" dirty="0"/>
              <a:t>Grandezas físicas: Grandeza é tudo aquilo que envolve medidas. </a:t>
            </a:r>
          </a:p>
          <a:p>
            <a:pPr marL="411480" lvl="1" indent="0" algn="just">
              <a:buNone/>
            </a:pPr>
            <a:r>
              <a:rPr lang="pt-BR" sz="2300" dirty="0"/>
              <a:t>Medir significa comparar </a:t>
            </a:r>
            <a:r>
              <a:rPr lang="pt-BR" sz="2300" i="1" dirty="0"/>
              <a:t>quantitativamente</a:t>
            </a:r>
            <a:r>
              <a:rPr lang="pt-BR" sz="2300" dirty="0"/>
              <a:t> uma grandeza física com uma unidade através de uma escala pré-definida. Nas medições, as grandezas sempre devem vir acompanhadas de unidades.</a:t>
            </a:r>
          </a:p>
        </p:txBody>
      </p:sp>
      <p:pic>
        <p:nvPicPr>
          <p:cNvPr id="5" name="Espaço Reservado para Conteúdo 4"/>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270375" y="2729484"/>
            <a:ext cx="3657600" cy="2313432"/>
          </a:xfrm>
          <a:prstGeom prst="rect">
            <a:avLst/>
          </a:prstGeom>
          <a:noFill/>
          <a:ln>
            <a:noFill/>
          </a:ln>
        </p:spPr>
      </p:pic>
    </p:spTree>
    <p:extLst>
      <p:ext uri="{BB962C8B-B14F-4D97-AF65-F5344CB8AC3E}">
        <p14:creationId xmlns:p14="http://schemas.microsoft.com/office/powerpoint/2010/main" val="266292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pt-BR"/>
          </a:p>
        </p:txBody>
      </p:sp>
      <p:sp>
        <p:nvSpPr>
          <p:cNvPr id="2051" name="Rectangle 3"/>
          <p:cNvSpPr>
            <a:spLocks noGrp="1" noChangeArrowheads="1"/>
          </p:cNvSpPr>
          <p:nvPr>
            <p:ph type="subTitle" idx="1"/>
          </p:nvPr>
        </p:nvSpPr>
        <p:spPr/>
        <p:txBody>
          <a:bodyPr/>
          <a:lstStyle/>
          <a:p>
            <a:endParaRPr lang="pt-BR"/>
          </a:p>
        </p:txBody>
      </p:sp>
      <p:pic>
        <p:nvPicPr>
          <p:cNvPr id="2053" name="Picture 5" descr="Untitled-2"/>
          <p:cNvPicPr>
            <a:picLocks noChangeAspect="1" noChangeArrowheads="1"/>
          </p:cNvPicPr>
          <p:nvPr/>
        </p:nvPicPr>
        <p:blipFill>
          <a:blip r:embed="rId2"/>
          <a:srcRect/>
          <a:stretch>
            <a:fillRect/>
          </a:stretch>
        </p:blipFill>
        <p:spPr bwMode="auto">
          <a:xfrm>
            <a:off x="635000" y="895350"/>
            <a:ext cx="7772400" cy="4787900"/>
          </a:xfrm>
          <a:prstGeom prst="rect">
            <a:avLst/>
          </a:prstGeom>
          <a:noFill/>
          <a:ln w="9525">
            <a:noFill/>
            <a:miter lim="800000"/>
            <a:headEnd/>
            <a:tailEnd/>
          </a:ln>
        </p:spPr>
      </p:pic>
      <p:sp>
        <p:nvSpPr>
          <p:cNvPr id="2060" name="Text Box 12"/>
          <p:cNvSpPr txBox="1">
            <a:spLocks noChangeArrowheads="1"/>
          </p:cNvSpPr>
          <p:nvPr/>
        </p:nvSpPr>
        <p:spPr bwMode="auto">
          <a:xfrm>
            <a:off x="933450" y="1149350"/>
            <a:ext cx="7023100" cy="4664075"/>
          </a:xfrm>
          <a:prstGeom prst="rect">
            <a:avLst/>
          </a:prstGeom>
          <a:noFill/>
          <a:ln w="9525">
            <a:noFill/>
            <a:miter lim="800000"/>
            <a:headEnd/>
            <a:tailEnd/>
          </a:ln>
          <a:effectLst/>
        </p:spPr>
        <p:txBody>
          <a:bodyPr>
            <a:spAutoFit/>
          </a:bodyPr>
          <a:lstStyle/>
          <a:p>
            <a:pPr algn="ctr"/>
            <a:r>
              <a:rPr lang="pt-BR" sz="6000" b="1">
                <a:solidFill>
                  <a:schemeClr val="accent2"/>
                </a:solidFill>
              </a:rPr>
              <a:t>GESTÃO DA QUALIDADE</a:t>
            </a:r>
          </a:p>
          <a:p>
            <a:pPr algn="ctr"/>
            <a:endParaRPr lang="pt-BR" sz="6000" b="1">
              <a:solidFill>
                <a:schemeClr val="accent2"/>
              </a:solidFill>
            </a:endParaRPr>
          </a:p>
          <a:p>
            <a:pPr algn="ctr"/>
            <a:r>
              <a:rPr lang="pt-BR" sz="4000" b="1">
                <a:solidFill>
                  <a:schemeClr val="accent2"/>
                </a:solidFill>
              </a:rPr>
              <a:t>FUNDAMENTOS DA QUALIDADE</a:t>
            </a:r>
          </a:p>
          <a:p>
            <a:pPr algn="ctr"/>
            <a:endParaRPr lang="pt-BR" sz="4000" b="1">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568952" cy="5755422"/>
          </a:xfrm>
          <a:prstGeom prst="rect">
            <a:avLst/>
          </a:prstGeom>
        </p:spPr>
        <p:txBody>
          <a:bodyPr wrap="square">
            <a:spAutoFit/>
          </a:bodyPr>
          <a:lstStyle/>
          <a:p>
            <a:pPr algn="ctr"/>
            <a:r>
              <a:rPr lang="pt-BR" sz="3200" dirty="0"/>
              <a:t>PROCESSO</a:t>
            </a:r>
          </a:p>
          <a:p>
            <a:pPr algn="ctr"/>
            <a:endParaRPr lang="pt-BR" sz="1400" dirty="0"/>
          </a:p>
          <a:p>
            <a:pPr algn="ctr"/>
            <a:endParaRPr lang="pt-BR" sz="1400" dirty="0"/>
          </a:p>
          <a:p>
            <a:pPr algn="just"/>
            <a:r>
              <a:rPr lang="pt-BR" sz="1400" dirty="0"/>
              <a:t>       Inclui compreensão, visão e gerenciamento da empresa por meio de processos, visando a</a:t>
            </a:r>
          </a:p>
          <a:p>
            <a:pPr algn="just"/>
            <a:r>
              <a:rPr lang="pt-BR" sz="1400" dirty="0"/>
              <a:t>melhoria do desempenho e a agregação de valor para as partes interessadas.</a:t>
            </a:r>
          </a:p>
          <a:p>
            <a:pPr indent="457200" algn="just"/>
            <a:r>
              <a:rPr lang="pt-BR" sz="1400" b="1" i="1" dirty="0"/>
              <a:t>Como este conceito é colocado em prática:</a:t>
            </a:r>
            <a:endParaRPr lang="pt-BR" sz="1400" dirty="0"/>
          </a:p>
          <a:p>
            <a:pPr algn="just"/>
            <a:r>
              <a:rPr lang="pt-BR" sz="1400" dirty="0"/>
              <a:t>         Para agregar valor ao produto é fundamental conhecer o cliente de cada processo e suas</a:t>
            </a:r>
          </a:p>
          <a:p>
            <a:pPr algn="just"/>
            <a:r>
              <a:rPr lang="pt-BR" sz="1400" dirty="0"/>
              <a:t>necessidades.</a:t>
            </a:r>
          </a:p>
          <a:p>
            <a:pPr algn="just"/>
            <a:r>
              <a:rPr lang="pt-BR" sz="1400" dirty="0"/>
              <a:t>         A satisfação do cliente é alcançada pela tradução de suas necessidades em requisitos</a:t>
            </a:r>
          </a:p>
          <a:p>
            <a:pPr algn="just"/>
            <a:r>
              <a:rPr lang="pt-BR" sz="1400" dirty="0"/>
              <a:t>para os produtos e seu desdobramento para cada processo na cadeia de valor. A identificação e a</a:t>
            </a:r>
          </a:p>
          <a:p>
            <a:pPr algn="just"/>
            <a:r>
              <a:rPr lang="pt-BR" sz="1400" dirty="0"/>
              <a:t>análise de processos levam ao melhor entendimento de como funciona a empresa, permitindo a</a:t>
            </a:r>
          </a:p>
          <a:p>
            <a:pPr algn="just"/>
            <a:r>
              <a:rPr lang="pt-BR" sz="1400" dirty="0"/>
              <a:t>definição adequada de responsabilidades, utilização eficiente dos recursos, prevenção, solução de</a:t>
            </a:r>
          </a:p>
          <a:p>
            <a:pPr algn="just"/>
            <a:r>
              <a:rPr lang="pt-BR" sz="1400" dirty="0"/>
              <a:t>problemas, eliminação de atividades redundantes, identificação clara dos fornecedores.</a:t>
            </a:r>
          </a:p>
          <a:p>
            <a:pPr indent="457200" algn="just"/>
            <a:r>
              <a:rPr lang="pt-BR" sz="1400" dirty="0"/>
              <a:t>Esta abordagem possibilita à empresa atuar com eficiência nos recursos e com eficácia</a:t>
            </a:r>
          </a:p>
          <a:p>
            <a:pPr algn="just"/>
            <a:r>
              <a:rPr lang="pt-BR" sz="1400" dirty="0"/>
              <a:t>nos resultados, uma vez que busca atender os seus clientes finais mediante a adição de valor nas</a:t>
            </a:r>
          </a:p>
          <a:p>
            <a:pPr algn="just"/>
            <a:r>
              <a:rPr lang="pt-BR" sz="1400" dirty="0"/>
              <a:t>atividades desenvolvidas.</a:t>
            </a:r>
          </a:p>
          <a:p>
            <a:pPr algn="just"/>
            <a:r>
              <a:rPr lang="pt-BR" sz="1400" dirty="0"/>
              <a:t>         Quando o domínio dos processos é pleno, há previsibilidade dos resultados, o que serve</a:t>
            </a:r>
          </a:p>
          <a:p>
            <a:pPr algn="just"/>
            <a:r>
              <a:rPr lang="pt-BR" sz="1400" dirty="0"/>
              <a:t>de base para implementar inovações e melhorias.</a:t>
            </a:r>
          </a:p>
          <a:p>
            <a:pPr algn="ctr"/>
            <a:endParaRPr lang="pt-BR" sz="1400" dirty="0"/>
          </a:p>
          <a:p>
            <a:pPr algn="ctr"/>
            <a:endParaRPr lang="pt-BR" sz="1400" dirty="0"/>
          </a:p>
          <a:p>
            <a:pPr algn="ctr"/>
            <a:r>
              <a:rPr lang="pt-BR" sz="1400" dirty="0"/>
              <a:t> </a:t>
            </a:r>
          </a:p>
          <a:p>
            <a:pPr algn="ctr"/>
            <a:r>
              <a:rPr lang="pt-BR" sz="1400" dirty="0"/>
              <a:t>ONDE SÃO DIVIDIDOS POR</a:t>
            </a:r>
          </a:p>
          <a:p>
            <a:pPr algn="ctr"/>
            <a:r>
              <a:rPr lang="pt-BR" sz="1400" dirty="0"/>
              <a:t>RECEBIMENTO  DA MATERIA PRIMA</a:t>
            </a:r>
          </a:p>
          <a:p>
            <a:pPr algn="ctr"/>
            <a:r>
              <a:rPr lang="pt-BR" sz="1400" dirty="0"/>
              <a:t>PROCESSO DE DESENVOLVIMENTO DO PRODUTO</a:t>
            </a:r>
          </a:p>
          <a:p>
            <a:pPr algn="ctr"/>
            <a:r>
              <a:rPr lang="pt-BR" sz="1400" dirty="0"/>
              <a:t>E PRODUTO FINAL , REVISÃO DO PRODUTO</a:t>
            </a:r>
          </a:p>
        </p:txBody>
      </p:sp>
    </p:spTree>
    <p:extLst>
      <p:ext uri="{BB962C8B-B14F-4D97-AF65-F5344CB8AC3E}">
        <p14:creationId xmlns:p14="http://schemas.microsoft.com/office/powerpoint/2010/main" val="4114702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571480"/>
            <a:ext cx="8208912" cy="5693866"/>
          </a:xfrm>
          <a:prstGeom prst="rect">
            <a:avLst/>
          </a:prstGeom>
        </p:spPr>
        <p:txBody>
          <a:bodyPr wrap="square">
            <a:spAutoFit/>
          </a:bodyPr>
          <a:lstStyle/>
          <a:p>
            <a:pPr algn="ctr"/>
            <a:r>
              <a:rPr lang="pt-BR" sz="4800" b="1" dirty="0"/>
              <a:t>NORMA ISO 9001:2008</a:t>
            </a:r>
            <a:endParaRPr lang="pt-BR" sz="4800" dirty="0"/>
          </a:p>
          <a:p>
            <a:r>
              <a:rPr lang="pt-BR" sz="3200" dirty="0"/>
              <a:t> </a:t>
            </a:r>
          </a:p>
          <a:p>
            <a:r>
              <a:rPr lang="pt-BR" dirty="0"/>
              <a:t>      </a:t>
            </a:r>
          </a:p>
          <a:p>
            <a:pPr algn="just"/>
            <a:r>
              <a:rPr lang="pt-BR" dirty="0"/>
              <a:t>	A NBR ISSO 9001  estabelece requisitos para o Sistema de Gestão da Qualidade ( SGQ) de uma organização, não significando, necessariamente, conformidade de produto às suas respectivas especificações.</a:t>
            </a:r>
          </a:p>
          <a:p>
            <a:pPr algn="just"/>
            <a:r>
              <a:rPr lang="pt-BR" dirty="0"/>
              <a:t>	É aplicável a qualquer organização, de todos os tipos de atividades e setores. Ela é baseada em oito princípios de gestão da qualidade:</a:t>
            </a:r>
          </a:p>
          <a:p>
            <a:pPr fontAlgn="t">
              <a:buFont typeface="Arial" pitchFamily="34" charset="0"/>
              <a:buChar char="•"/>
            </a:pPr>
            <a:r>
              <a:rPr lang="pt-BR" dirty="0"/>
              <a:t> Foco no Cliente;</a:t>
            </a:r>
          </a:p>
          <a:p>
            <a:pPr fontAlgn="t">
              <a:buFont typeface="Arial" pitchFamily="34" charset="0"/>
              <a:buChar char="•"/>
            </a:pPr>
            <a:r>
              <a:rPr lang="pt-BR" dirty="0"/>
              <a:t> Liderança;</a:t>
            </a:r>
          </a:p>
          <a:p>
            <a:pPr fontAlgn="t">
              <a:buFont typeface="Arial" pitchFamily="34" charset="0"/>
              <a:buChar char="•"/>
            </a:pPr>
            <a:r>
              <a:rPr lang="pt-BR" dirty="0"/>
              <a:t> Envolvimento de Pessoas;</a:t>
            </a:r>
          </a:p>
          <a:p>
            <a:pPr fontAlgn="t">
              <a:buFont typeface="Arial" pitchFamily="34" charset="0"/>
              <a:buChar char="•"/>
            </a:pPr>
            <a:r>
              <a:rPr lang="pt-BR" dirty="0"/>
              <a:t> Abordagem de Processos;</a:t>
            </a:r>
          </a:p>
          <a:p>
            <a:pPr fontAlgn="t">
              <a:buFont typeface="Arial" pitchFamily="34" charset="0"/>
              <a:buChar char="•"/>
            </a:pPr>
            <a:r>
              <a:rPr lang="pt-BR" dirty="0"/>
              <a:t> Abordagem Sistêmica;</a:t>
            </a:r>
          </a:p>
          <a:p>
            <a:pPr fontAlgn="t">
              <a:buFont typeface="Arial" pitchFamily="34" charset="0"/>
              <a:buChar char="•"/>
            </a:pPr>
            <a:r>
              <a:rPr lang="pt-BR" dirty="0"/>
              <a:t> Melhoria Contínua;</a:t>
            </a:r>
          </a:p>
          <a:p>
            <a:pPr fontAlgn="t">
              <a:buFont typeface="Arial" pitchFamily="34" charset="0"/>
              <a:buChar char="•"/>
            </a:pPr>
            <a:r>
              <a:rPr lang="pt-BR" dirty="0"/>
              <a:t> Abordagem Factual;</a:t>
            </a:r>
          </a:p>
          <a:p>
            <a:pPr fontAlgn="t">
              <a:buFont typeface="Arial" pitchFamily="34" charset="0"/>
              <a:buChar char="•"/>
            </a:pPr>
            <a:r>
              <a:rPr lang="pt-BR" dirty="0"/>
              <a:t> Relacionamento mutuamente </a:t>
            </a:r>
            <a:r>
              <a:rPr lang="pt-BR" dirty="0" err="1"/>
              <a:t>benéfíco</a:t>
            </a:r>
            <a:r>
              <a:rPr lang="pt-BR" dirty="0"/>
              <a:t> com fornecedores.</a:t>
            </a:r>
          </a:p>
          <a:p>
            <a:r>
              <a:rPr lang="pt-BR" sz="3200" dirty="0"/>
              <a:t> 	</a:t>
            </a:r>
          </a:p>
        </p:txBody>
      </p:sp>
      <p:pic>
        <p:nvPicPr>
          <p:cNvPr id="3" name="Imagem 2" descr="selo-iso9001.png"/>
          <p:cNvPicPr>
            <a:picLocks noChangeAspect="1"/>
          </p:cNvPicPr>
          <p:nvPr/>
        </p:nvPicPr>
        <p:blipFill>
          <a:blip r:embed="rId2" cstate="print"/>
          <a:stretch>
            <a:fillRect/>
          </a:stretch>
        </p:blipFill>
        <p:spPr>
          <a:xfrm>
            <a:off x="5580112" y="3573016"/>
            <a:ext cx="3250947" cy="2754891"/>
          </a:xfrm>
          <a:prstGeom prst="rect">
            <a:avLst/>
          </a:prstGeom>
        </p:spPr>
      </p:pic>
    </p:spTree>
    <p:extLst>
      <p:ext uri="{BB962C8B-B14F-4D97-AF65-F5344CB8AC3E}">
        <p14:creationId xmlns:p14="http://schemas.microsoft.com/office/powerpoint/2010/main" val="209304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9888" y="1124744"/>
            <a:ext cx="8208912" cy="369332"/>
          </a:xfrm>
          <a:prstGeom prst="rect">
            <a:avLst/>
          </a:prstGeom>
        </p:spPr>
        <p:txBody>
          <a:bodyPr wrap="square">
            <a:spAutoFit/>
          </a:bodyPr>
          <a:lstStyle/>
          <a:p>
            <a:pPr algn="ctr"/>
            <a:endParaRPr lang="pt-BR" dirty="0"/>
          </a:p>
        </p:txBody>
      </p:sp>
      <p:sp>
        <p:nvSpPr>
          <p:cNvPr id="3" name="Retângulo 2"/>
          <p:cNvSpPr/>
          <p:nvPr/>
        </p:nvSpPr>
        <p:spPr>
          <a:xfrm>
            <a:off x="357158" y="285728"/>
            <a:ext cx="8358246" cy="4185761"/>
          </a:xfrm>
          <a:prstGeom prst="rect">
            <a:avLst/>
          </a:prstGeom>
        </p:spPr>
        <p:txBody>
          <a:bodyPr wrap="square">
            <a:spAutoFit/>
          </a:bodyPr>
          <a:lstStyle/>
          <a:p>
            <a:pPr algn="ctr"/>
            <a:r>
              <a:rPr lang="pt-BR" sz="3200" b="1" dirty="0"/>
              <a:t>BENEFÍCIOS DA IMPLANTAÇÃO</a:t>
            </a:r>
            <a:endParaRPr lang="pt-BR" sz="3200" dirty="0"/>
          </a:p>
          <a:p>
            <a:r>
              <a:rPr lang="pt-BR" dirty="0"/>
              <a:t> </a:t>
            </a:r>
          </a:p>
          <a:p>
            <a:pPr lvl="0" algn="just">
              <a:buFont typeface="Arial" pitchFamily="34" charset="0"/>
              <a:buChar char="•"/>
            </a:pPr>
            <a:r>
              <a:rPr lang="pt-BR" dirty="0"/>
              <a:t> A empresa aprende a trabalhar com planejamento e organização.</a:t>
            </a:r>
          </a:p>
          <a:p>
            <a:pPr lvl="0" algn="just">
              <a:buFont typeface="Arial" pitchFamily="34" charset="0"/>
              <a:buChar char="•"/>
            </a:pPr>
            <a:r>
              <a:rPr lang="pt-BR" dirty="0"/>
              <a:t> A padronização dos processos e atividades críticas, irá garantir a uniformidade.</a:t>
            </a:r>
          </a:p>
          <a:p>
            <a:pPr lvl="0" algn="just">
              <a:buFont typeface="Arial" pitchFamily="34" charset="0"/>
              <a:buChar char="•"/>
            </a:pPr>
            <a:r>
              <a:rPr lang="pt-BR" dirty="0"/>
              <a:t> Medição dos resultados dos processos para definição de correções e  melhorias.</a:t>
            </a:r>
          </a:p>
          <a:p>
            <a:pPr lvl="0" algn="just">
              <a:buFont typeface="Arial" pitchFamily="34" charset="0"/>
              <a:buChar char="•"/>
            </a:pPr>
            <a:r>
              <a:rPr lang="pt-BR" dirty="0"/>
              <a:t> Identificação, de forma clara e objetiva, sobre o que cabe a cada colaborar realizar e de que forma o fazer.</a:t>
            </a:r>
          </a:p>
          <a:p>
            <a:pPr lvl="0" algn="just">
              <a:buFont typeface="Arial" pitchFamily="34" charset="0"/>
              <a:buChar char="•"/>
            </a:pPr>
            <a:r>
              <a:rPr lang="pt-BR" dirty="0"/>
              <a:t> Confiabilidade dos clientes finais, buscando continuamente a sua satisfação.</a:t>
            </a:r>
          </a:p>
          <a:p>
            <a:pPr lvl="0" algn="just">
              <a:buFont typeface="Arial" pitchFamily="34" charset="0"/>
              <a:buChar char="•"/>
            </a:pPr>
            <a:r>
              <a:rPr lang="pt-BR" dirty="0"/>
              <a:t> A cultura interna da organização passa a ser direcionada a melhoria contínua dos padrões fixados</a:t>
            </a:r>
          </a:p>
          <a:p>
            <a:pPr lvl="0" algn="just">
              <a:buFont typeface="Arial" pitchFamily="34" charset="0"/>
              <a:buChar char="•"/>
            </a:pPr>
            <a:r>
              <a:rPr lang="pt-BR" dirty="0"/>
              <a:t> Profissionalismo da organização</a:t>
            </a:r>
          </a:p>
          <a:p>
            <a:pPr algn="just">
              <a:buFont typeface="Arial" pitchFamily="34" charset="0"/>
              <a:buChar char="•"/>
            </a:pPr>
            <a:r>
              <a:rPr lang="pt-BR" dirty="0"/>
              <a:t> Garante que seus produtos e serviços atendam efetivamente seus clientes e regulamentos, legislação e requisitos aplicáveis;</a:t>
            </a:r>
          </a:p>
        </p:txBody>
      </p:sp>
      <p:pic>
        <p:nvPicPr>
          <p:cNvPr id="4" name="Imagem 3" descr="ideia.jpg"/>
          <p:cNvPicPr>
            <a:picLocks noChangeAspect="1"/>
          </p:cNvPicPr>
          <p:nvPr/>
        </p:nvPicPr>
        <p:blipFill>
          <a:blip r:embed="rId2" cstate="print"/>
          <a:stretch>
            <a:fillRect/>
          </a:stretch>
        </p:blipFill>
        <p:spPr>
          <a:xfrm>
            <a:off x="428596" y="4568545"/>
            <a:ext cx="8001056" cy="1938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497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428604"/>
            <a:ext cx="8424936" cy="1692771"/>
          </a:xfrm>
          <a:prstGeom prst="rect">
            <a:avLst/>
          </a:prstGeom>
        </p:spPr>
        <p:txBody>
          <a:bodyPr wrap="square">
            <a:spAutoFit/>
          </a:bodyPr>
          <a:lstStyle/>
          <a:p>
            <a:pPr algn="ctr"/>
            <a:r>
              <a:rPr lang="pt-BR" sz="3200" b="1" dirty="0"/>
              <a:t>APLICAÇÃO DA ISO 9001:2008</a:t>
            </a:r>
          </a:p>
          <a:p>
            <a:pPr algn="just"/>
            <a:r>
              <a:rPr lang="pt-BR" dirty="0"/>
              <a:t>	A implementação das normas da série ISO 9000 é baseada no ciclo PDCA (</a:t>
            </a:r>
            <a:r>
              <a:rPr lang="pt-BR" i="1" dirty="0"/>
              <a:t>Plan</a:t>
            </a:r>
            <a:r>
              <a:rPr lang="pt-BR" dirty="0"/>
              <a:t> – Planejar;</a:t>
            </a:r>
            <a:r>
              <a:rPr lang="pt-BR" i="1" dirty="0"/>
              <a:t>Do</a:t>
            </a:r>
            <a:r>
              <a:rPr lang="pt-BR" dirty="0"/>
              <a:t> – Fazer; </a:t>
            </a:r>
            <a:r>
              <a:rPr lang="pt-BR" i="1" dirty="0"/>
              <a:t>Check</a:t>
            </a:r>
            <a:r>
              <a:rPr lang="pt-BR" dirty="0"/>
              <a:t> – Verificar; </a:t>
            </a:r>
            <a:r>
              <a:rPr lang="pt-BR" i="1" dirty="0"/>
              <a:t>Act</a:t>
            </a:r>
            <a:r>
              <a:rPr lang="pt-BR" dirty="0"/>
              <a:t> – Agir):</a:t>
            </a:r>
          </a:p>
          <a:p>
            <a:r>
              <a:rPr lang="pt-BR" dirty="0"/>
              <a:t> </a:t>
            </a:r>
          </a:p>
          <a:p>
            <a:pPr algn="ctr"/>
            <a:endParaRPr lang="pt-BR" dirty="0"/>
          </a:p>
        </p:txBody>
      </p:sp>
      <p:pic>
        <p:nvPicPr>
          <p:cNvPr id="3" name="Imagem 2" descr="pdca.gif"/>
          <p:cNvPicPr>
            <a:picLocks noChangeAspect="1"/>
          </p:cNvPicPr>
          <p:nvPr/>
        </p:nvPicPr>
        <p:blipFill>
          <a:blip r:embed="rId2" cstate="print"/>
          <a:stretch>
            <a:fillRect/>
          </a:stretch>
        </p:blipFill>
        <p:spPr>
          <a:xfrm>
            <a:off x="2214546" y="1928802"/>
            <a:ext cx="4536503" cy="4448416"/>
          </a:xfrm>
          <a:prstGeom prst="rect">
            <a:avLst/>
          </a:prstGeom>
        </p:spPr>
      </p:pic>
    </p:spTree>
    <p:extLst>
      <p:ext uri="{BB962C8B-B14F-4D97-AF65-F5344CB8AC3E}">
        <p14:creationId xmlns:p14="http://schemas.microsoft.com/office/powerpoint/2010/main" val="2318688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285728"/>
            <a:ext cx="8929718" cy="461665"/>
          </a:xfrm>
          <a:prstGeom prst="rect">
            <a:avLst/>
          </a:prstGeom>
        </p:spPr>
        <p:txBody>
          <a:bodyPr wrap="square">
            <a:spAutoFit/>
          </a:bodyPr>
          <a:lstStyle/>
          <a:p>
            <a:pPr lvl="0"/>
            <a:r>
              <a:rPr lang="pt-BR" sz="2400" dirty="0">
                <a:latin typeface="Calibri" pitchFamily="34" charset="0"/>
              </a:rPr>
              <a:t>RELATÓRIO COM O NÚMERO DE CERTIFICADOS VÁLIDOS POR ESTADO </a:t>
            </a:r>
          </a:p>
        </p:txBody>
      </p:sp>
      <p:pic>
        <p:nvPicPr>
          <p:cNvPr id="11" name="Imagem 10" descr="imagem.bmp"/>
          <p:cNvPicPr>
            <a:picLocks noChangeAspect="1"/>
          </p:cNvPicPr>
          <p:nvPr/>
        </p:nvPicPr>
        <p:blipFill>
          <a:blip r:embed="rId2" cstate="print"/>
          <a:stretch>
            <a:fillRect/>
          </a:stretch>
        </p:blipFill>
        <p:spPr>
          <a:xfrm>
            <a:off x="1428728" y="785794"/>
            <a:ext cx="6057900" cy="5886450"/>
          </a:xfrm>
          <a:prstGeom prst="rect">
            <a:avLst/>
          </a:prstGeom>
        </p:spPr>
      </p:pic>
    </p:spTree>
    <p:extLst>
      <p:ext uri="{BB962C8B-B14F-4D97-AF65-F5344CB8AC3E}">
        <p14:creationId xmlns:p14="http://schemas.microsoft.com/office/powerpoint/2010/main" val="44691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endParaRPr lang="pt-BR"/>
          </a:p>
        </p:txBody>
      </p:sp>
      <p:sp>
        <p:nvSpPr>
          <p:cNvPr id="27651" name="Rectangle 3"/>
          <p:cNvSpPr>
            <a:spLocks noGrp="1" noChangeArrowheads="1"/>
          </p:cNvSpPr>
          <p:nvPr>
            <p:ph type="subTitle" idx="1"/>
          </p:nvPr>
        </p:nvSpPr>
        <p:spPr/>
        <p:txBody>
          <a:bodyPr/>
          <a:lstStyle/>
          <a:p>
            <a:endParaRPr lang="pt-BR"/>
          </a:p>
        </p:txBody>
      </p:sp>
      <p:pic>
        <p:nvPicPr>
          <p:cNvPr id="27652" name="Picture 4" descr="Untitled-2"/>
          <p:cNvPicPr>
            <a:picLocks noChangeAspect="1" noChangeArrowheads="1"/>
          </p:cNvPicPr>
          <p:nvPr/>
        </p:nvPicPr>
        <p:blipFill>
          <a:blip r:embed="rId2"/>
          <a:srcRect/>
          <a:stretch>
            <a:fillRect/>
          </a:stretch>
        </p:blipFill>
        <p:spPr bwMode="auto">
          <a:xfrm>
            <a:off x="635000" y="895350"/>
            <a:ext cx="7772400" cy="4787900"/>
          </a:xfrm>
          <a:prstGeom prst="rect">
            <a:avLst/>
          </a:prstGeom>
          <a:noFill/>
          <a:ln w="9525">
            <a:noFill/>
            <a:miter lim="800000"/>
            <a:headEnd/>
            <a:tailEnd/>
          </a:ln>
        </p:spPr>
      </p:pic>
      <p:sp>
        <p:nvSpPr>
          <p:cNvPr id="27653" name="Text Box 5"/>
          <p:cNvSpPr txBox="1">
            <a:spLocks noChangeArrowheads="1"/>
          </p:cNvSpPr>
          <p:nvPr/>
        </p:nvSpPr>
        <p:spPr bwMode="auto">
          <a:xfrm>
            <a:off x="1150938" y="1149350"/>
            <a:ext cx="7023100" cy="396875"/>
          </a:xfrm>
          <a:prstGeom prst="rect">
            <a:avLst/>
          </a:prstGeom>
          <a:noFill/>
          <a:ln w="9525">
            <a:noFill/>
            <a:miter lim="800000"/>
            <a:headEnd/>
            <a:tailEnd/>
          </a:ln>
          <a:effectLst/>
        </p:spPr>
        <p:txBody>
          <a:bodyPr wrap="none">
            <a:spAutoFit/>
          </a:bodyPr>
          <a:lstStyle/>
          <a:p>
            <a:r>
              <a:rPr lang="pt-BR" sz="2000" b="1">
                <a:solidFill>
                  <a:schemeClr val="accent2"/>
                </a:solidFill>
              </a:rPr>
              <a:t>COMO A MUDANÇA ACONTECE DENTRO DA EMPRESA</a:t>
            </a:r>
          </a:p>
        </p:txBody>
      </p:sp>
      <p:sp>
        <p:nvSpPr>
          <p:cNvPr id="27654" name="Text Box 6"/>
          <p:cNvSpPr txBox="1">
            <a:spLocks noChangeArrowheads="1"/>
          </p:cNvSpPr>
          <p:nvPr/>
        </p:nvSpPr>
        <p:spPr bwMode="auto">
          <a:xfrm>
            <a:off x="1152525" y="1901825"/>
            <a:ext cx="2657475" cy="457200"/>
          </a:xfrm>
          <a:prstGeom prst="rect">
            <a:avLst/>
          </a:prstGeom>
          <a:noFill/>
          <a:ln w="9525">
            <a:noFill/>
            <a:miter lim="800000"/>
            <a:headEnd/>
            <a:tailEnd/>
          </a:ln>
          <a:effectLst/>
        </p:spPr>
        <p:txBody>
          <a:bodyPr wrap="none">
            <a:spAutoFit/>
          </a:bodyPr>
          <a:lstStyle/>
          <a:p>
            <a:r>
              <a:rPr lang="pt-BR" sz="2400" u="sng">
                <a:solidFill>
                  <a:srgbClr val="0000FF"/>
                </a:solidFill>
              </a:rPr>
              <a:t>Traços Essenciais</a:t>
            </a:r>
          </a:p>
        </p:txBody>
      </p:sp>
      <p:sp>
        <p:nvSpPr>
          <p:cNvPr id="27655" name="Text Box 7"/>
          <p:cNvSpPr txBox="1">
            <a:spLocks noChangeArrowheads="1"/>
          </p:cNvSpPr>
          <p:nvPr/>
        </p:nvSpPr>
        <p:spPr bwMode="auto">
          <a:xfrm>
            <a:off x="1249363" y="2527300"/>
            <a:ext cx="2235200" cy="457200"/>
          </a:xfrm>
          <a:prstGeom prst="rect">
            <a:avLst/>
          </a:prstGeom>
          <a:noFill/>
          <a:ln w="9525">
            <a:noFill/>
            <a:miter lim="800000"/>
            <a:headEnd/>
            <a:tailEnd/>
          </a:ln>
          <a:effectLst/>
        </p:spPr>
        <p:txBody>
          <a:bodyPr wrap="none">
            <a:spAutoFit/>
          </a:bodyPr>
          <a:lstStyle/>
          <a:p>
            <a:pPr marL="342900" indent="-342900"/>
            <a:r>
              <a:rPr lang="pt-BR" sz="2400">
                <a:solidFill>
                  <a:srgbClr val="0000FF"/>
                </a:solidFill>
              </a:rPr>
              <a:t>1. Crescimento</a:t>
            </a:r>
          </a:p>
        </p:txBody>
      </p:sp>
      <p:sp>
        <p:nvSpPr>
          <p:cNvPr id="27656" name="Text Box 8"/>
          <p:cNvSpPr txBox="1">
            <a:spLocks noChangeArrowheads="1"/>
          </p:cNvSpPr>
          <p:nvPr/>
        </p:nvSpPr>
        <p:spPr bwMode="auto">
          <a:xfrm>
            <a:off x="1249363" y="3217863"/>
            <a:ext cx="2471737" cy="457200"/>
          </a:xfrm>
          <a:prstGeom prst="rect">
            <a:avLst/>
          </a:prstGeom>
          <a:noFill/>
          <a:ln w="9525">
            <a:noFill/>
            <a:miter lim="800000"/>
            <a:headEnd/>
            <a:tailEnd/>
          </a:ln>
          <a:effectLst/>
        </p:spPr>
        <p:txBody>
          <a:bodyPr wrap="none">
            <a:spAutoFit/>
          </a:bodyPr>
          <a:lstStyle/>
          <a:p>
            <a:pPr marL="342900" indent="-342900"/>
            <a:r>
              <a:rPr lang="pt-BR" sz="2400">
                <a:solidFill>
                  <a:srgbClr val="0000FF"/>
                </a:solidFill>
              </a:rPr>
              <a:t>2. Complexidade</a:t>
            </a:r>
          </a:p>
        </p:txBody>
      </p:sp>
      <p:sp>
        <p:nvSpPr>
          <p:cNvPr id="27657" name="Text Box 9"/>
          <p:cNvSpPr txBox="1">
            <a:spLocks noChangeArrowheads="1"/>
          </p:cNvSpPr>
          <p:nvPr/>
        </p:nvSpPr>
        <p:spPr bwMode="auto">
          <a:xfrm>
            <a:off x="1230313" y="3949700"/>
            <a:ext cx="5659437" cy="822325"/>
          </a:xfrm>
          <a:prstGeom prst="rect">
            <a:avLst/>
          </a:prstGeom>
          <a:noFill/>
          <a:ln w="9525">
            <a:noFill/>
            <a:miter lim="800000"/>
            <a:headEnd/>
            <a:tailEnd/>
          </a:ln>
          <a:effectLst/>
        </p:spPr>
        <p:txBody>
          <a:bodyPr wrap="none">
            <a:spAutoFit/>
          </a:bodyPr>
          <a:lstStyle/>
          <a:p>
            <a:pPr marL="342900" indent="-342900"/>
            <a:r>
              <a:rPr lang="pt-BR" sz="2400">
                <a:solidFill>
                  <a:srgbClr val="0000FF"/>
                </a:solidFill>
                <a:cs typeface="Arial" charset="0"/>
              </a:rPr>
              <a:t>3.  Interdepedentes, ou seja, dependem </a:t>
            </a:r>
          </a:p>
          <a:p>
            <a:pPr marL="342900" indent="-342900"/>
            <a:r>
              <a:rPr lang="pt-BR" sz="2400">
                <a:solidFill>
                  <a:srgbClr val="0000FF"/>
                </a:solidFill>
                <a:cs typeface="Arial" charset="0"/>
              </a:rPr>
              <a:t>     mutuamente uns dos outros</a:t>
            </a:r>
          </a:p>
        </p:txBody>
      </p:sp>
      <p:sp>
        <p:nvSpPr>
          <p:cNvPr id="27658" name="Text Box 10"/>
          <p:cNvSpPr txBox="1">
            <a:spLocks noChangeArrowheads="1"/>
          </p:cNvSpPr>
          <p:nvPr/>
        </p:nvSpPr>
        <p:spPr bwMode="auto">
          <a:xfrm>
            <a:off x="1287463" y="5026025"/>
            <a:ext cx="5129212" cy="457200"/>
          </a:xfrm>
          <a:prstGeom prst="rect">
            <a:avLst/>
          </a:prstGeom>
          <a:noFill/>
          <a:ln w="9525">
            <a:noFill/>
            <a:miter lim="800000"/>
            <a:headEnd/>
            <a:tailEnd/>
          </a:ln>
          <a:effectLst/>
        </p:spPr>
        <p:txBody>
          <a:bodyPr wrap="none">
            <a:spAutoFit/>
          </a:bodyPr>
          <a:lstStyle/>
          <a:p>
            <a:r>
              <a:rPr lang="pt-BR" sz="2400">
                <a:solidFill>
                  <a:srgbClr val="0000FF"/>
                </a:solidFill>
                <a:cs typeface="Times New Roman" pitchFamily="18" charset="0"/>
              </a:rPr>
              <a:t>4. O todo é mais forte que as partes</a:t>
            </a:r>
            <a:r>
              <a:rPr lang="pt-BR" sz="24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endParaRPr lang="pt-BR"/>
          </a:p>
        </p:txBody>
      </p:sp>
      <p:pic>
        <p:nvPicPr>
          <p:cNvPr id="3083" name="Picture 11" descr="Untitled-2"/>
          <p:cNvPicPr>
            <a:picLocks noChangeAspect="1" noChangeArrowheads="1"/>
          </p:cNvPicPr>
          <p:nvPr/>
        </p:nvPicPr>
        <p:blipFill>
          <a:blip r:embed="rId2"/>
          <a:srcRect/>
          <a:stretch>
            <a:fillRect/>
          </a:stretch>
        </p:blipFill>
        <p:spPr bwMode="auto">
          <a:xfrm>
            <a:off x="685800" y="958850"/>
            <a:ext cx="7772400" cy="4787900"/>
          </a:xfrm>
          <a:prstGeom prst="rect">
            <a:avLst/>
          </a:prstGeom>
          <a:noFill/>
          <a:ln w="9525">
            <a:noFill/>
            <a:miter lim="800000"/>
            <a:headEnd/>
            <a:tailEnd/>
          </a:ln>
        </p:spPr>
      </p:pic>
      <p:sp>
        <p:nvSpPr>
          <p:cNvPr id="3084" name="Oval 12"/>
          <p:cNvSpPr>
            <a:spLocks noChangeArrowheads="1"/>
          </p:cNvSpPr>
          <p:nvPr/>
        </p:nvSpPr>
        <p:spPr bwMode="auto">
          <a:xfrm>
            <a:off x="1457325" y="1554163"/>
            <a:ext cx="5991225" cy="4041775"/>
          </a:xfrm>
          <a:prstGeom prst="ellipse">
            <a:avLst/>
          </a:prstGeom>
          <a:solidFill>
            <a:schemeClr val="bg1"/>
          </a:solidFill>
          <a:ln w="28575">
            <a:solidFill>
              <a:schemeClr val="tx1"/>
            </a:solidFill>
            <a:round/>
            <a:headEnd/>
            <a:tailEnd/>
          </a:ln>
          <a:effectLst/>
        </p:spPr>
        <p:txBody>
          <a:bodyPr wrap="none" anchor="ctr"/>
          <a:lstStyle/>
          <a:p>
            <a:endParaRPr lang="pt-BR"/>
          </a:p>
        </p:txBody>
      </p:sp>
      <p:sp>
        <p:nvSpPr>
          <p:cNvPr id="3085" name="Text Box 13"/>
          <p:cNvSpPr txBox="1">
            <a:spLocks noChangeArrowheads="1"/>
          </p:cNvSpPr>
          <p:nvPr/>
        </p:nvSpPr>
        <p:spPr bwMode="auto">
          <a:xfrm>
            <a:off x="3797300" y="1706563"/>
            <a:ext cx="1219200" cy="774700"/>
          </a:xfrm>
          <a:prstGeom prst="rect">
            <a:avLst/>
          </a:prstGeom>
          <a:noFill/>
          <a:ln w="9525">
            <a:noFill/>
            <a:miter lim="800000"/>
            <a:headEnd/>
            <a:tailEnd/>
          </a:ln>
          <a:effectLst/>
        </p:spPr>
        <p:txBody>
          <a:bodyPr>
            <a:spAutoFit/>
          </a:bodyPr>
          <a:lstStyle/>
          <a:p>
            <a:pPr algn="ctr">
              <a:spcBef>
                <a:spcPct val="50000"/>
              </a:spcBef>
            </a:pPr>
            <a:r>
              <a:rPr lang="en-US" altLang="en-US" sz="900" b="1"/>
              <a:t>3 – Reprodução</a:t>
            </a:r>
          </a:p>
          <a:p>
            <a:pPr algn="ctr">
              <a:spcBef>
                <a:spcPct val="50000"/>
              </a:spcBef>
            </a:pPr>
            <a:r>
              <a:rPr lang="en-US" altLang="en-US" sz="900" b="1"/>
              <a:t>(pessoas mudando atitudes)</a:t>
            </a:r>
          </a:p>
          <a:p>
            <a:pPr algn="ctr">
              <a:spcBef>
                <a:spcPct val="50000"/>
              </a:spcBef>
            </a:pPr>
            <a:endParaRPr lang="en-US" altLang="en-US" sz="900" b="1"/>
          </a:p>
        </p:txBody>
      </p:sp>
      <p:sp>
        <p:nvSpPr>
          <p:cNvPr id="3086" name="Rectangle 14"/>
          <p:cNvSpPr>
            <a:spLocks noChangeArrowheads="1"/>
          </p:cNvSpPr>
          <p:nvPr/>
        </p:nvSpPr>
        <p:spPr bwMode="auto">
          <a:xfrm>
            <a:off x="3794125" y="1706563"/>
            <a:ext cx="1228725" cy="638175"/>
          </a:xfrm>
          <a:prstGeom prst="rect">
            <a:avLst/>
          </a:prstGeom>
          <a:noFill/>
          <a:ln w="19050">
            <a:solidFill>
              <a:schemeClr val="tx1"/>
            </a:solidFill>
            <a:miter lim="800000"/>
            <a:headEnd/>
            <a:tailEnd/>
          </a:ln>
          <a:effectLst/>
        </p:spPr>
        <p:txBody>
          <a:bodyPr wrap="none" anchor="ctr"/>
          <a:lstStyle/>
          <a:p>
            <a:endParaRPr lang="pt-BR"/>
          </a:p>
        </p:txBody>
      </p:sp>
      <p:sp>
        <p:nvSpPr>
          <p:cNvPr id="3087" name="Text Box 15"/>
          <p:cNvSpPr txBox="1">
            <a:spLocks noChangeArrowheads="1"/>
          </p:cNvSpPr>
          <p:nvPr/>
        </p:nvSpPr>
        <p:spPr bwMode="auto">
          <a:xfrm>
            <a:off x="1998663" y="3233738"/>
            <a:ext cx="1114425" cy="638175"/>
          </a:xfrm>
          <a:prstGeom prst="rect">
            <a:avLst/>
          </a:prstGeom>
          <a:noFill/>
          <a:ln w="9525">
            <a:noFill/>
            <a:miter lim="800000"/>
            <a:headEnd/>
            <a:tailEnd/>
          </a:ln>
          <a:effectLst/>
        </p:spPr>
        <p:txBody>
          <a:bodyPr>
            <a:spAutoFit/>
          </a:bodyPr>
          <a:lstStyle/>
          <a:p>
            <a:pPr algn="ctr">
              <a:spcBef>
                <a:spcPct val="50000"/>
              </a:spcBef>
            </a:pPr>
            <a:r>
              <a:rPr lang="pt-BR" altLang="en-US" sz="900" b="1"/>
              <a:t>2 - Pessoas</a:t>
            </a:r>
          </a:p>
          <a:p>
            <a:pPr algn="ctr">
              <a:spcBef>
                <a:spcPct val="50000"/>
              </a:spcBef>
            </a:pPr>
            <a:r>
              <a:rPr lang="pt-BR" altLang="en-US" sz="900" b="1"/>
              <a:t>(capacitação,</a:t>
            </a:r>
          </a:p>
          <a:p>
            <a:pPr algn="ctr">
              <a:spcBef>
                <a:spcPct val="50000"/>
              </a:spcBef>
            </a:pPr>
            <a:r>
              <a:rPr lang="pt-BR" altLang="en-US" sz="900" b="1"/>
              <a:t>envolvimento)</a:t>
            </a:r>
            <a:endParaRPr lang="en-US" altLang="en-US" sz="900" b="1"/>
          </a:p>
        </p:txBody>
      </p:sp>
      <p:sp>
        <p:nvSpPr>
          <p:cNvPr id="3088" name="Rectangle 16"/>
          <p:cNvSpPr>
            <a:spLocks noChangeArrowheads="1"/>
          </p:cNvSpPr>
          <p:nvPr/>
        </p:nvSpPr>
        <p:spPr bwMode="auto">
          <a:xfrm>
            <a:off x="2054225" y="3140075"/>
            <a:ext cx="952500" cy="771525"/>
          </a:xfrm>
          <a:prstGeom prst="rect">
            <a:avLst/>
          </a:prstGeom>
          <a:noFill/>
          <a:ln w="19050">
            <a:solidFill>
              <a:schemeClr val="tx1"/>
            </a:solidFill>
            <a:miter lim="800000"/>
            <a:headEnd/>
            <a:tailEnd/>
          </a:ln>
          <a:effectLst/>
        </p:spPr>
        <p:txBody>
          <a:bodyPr wrap="none" anchor="ctr"/>
          <a:lstStyle/>
          <a:p>
            <a:endParaRPr lang="pt-BR"/>
          </a:p>
        </p:txBody>
      </p:sp>
      <p:sp>
        <p:nvSpPr>
          <p:cNvPr id="3089" name="Text Box 17"/>
          <p:cNvSpPr txBox="1">
            <a:spLocks noChangeArrowheads="1"/>
          </p:cNvSpPr>
          <p:nvPr/>
        </p:nvSpPr>
        <p:spPr bwMode="auto">
          <a:xfrm>
            <a:off x="5865813" y="3297238"/>
            <a:ext cx="1114425" cy="569912"/>
          </a:xfrm>
          <a:prstGeom prst="rect">
            <a:avLst/>
          </a:prstGeom>
          <a:noFill/>
          <a:ln w="9525">
            <a:noFill/>
            <a:miter lim="800000"/>
            <a:headEnd/>
            <a:tailEnd/>
          </a:ln>
          <a:effectLst/>
        </p:spPr>
        <p:txBody>
          <a:bodyPr>
            <a:spAutoFit/>
          </a:bodyPr>
          <a:lstStyle/>
          <a:p>
            <a:pPr algn="ctr">
              <a:spcBef>
                <a:spcPct val="50000"/>
              </a:spcBef>
            </a:pPr>
            <a:r>
              <a:rPr lang="en-US" altLang="en-US" sz="900" b="1"/>
              <a:t>1 - Empresa</a:t>
            </a:r>
          </a:p>
          <a:p>
            <a:pPr algn="ctr">
              <a:spcBef>
                <a:spcPct val="50000"/>
              </a:spcBef>
            </a:pPr>
            <a:r>
              <a:rPr lang="en-US" altLang="en-US" sz="900" b="1"/>
              <a:t>(projeto e gestão da mudança)</a:t>
            </a:r>
          </a:p>
        </p:txBody>
      </p:sp>
      <p:sp>
        <p:nvSpPr>
          <p:cNvPr id="3090" name="Rectangle 18"/>
          <p:cNvSpPr>
            <a:spLocks noChangeArrowheads="1"/>
          </p:cNvSpPr>
          <p:nvPr/>
        </p:nvSpPr>
        <p:spPr bwMode="auto">
          <a:xfrm>
            <a:off x="5921375" y="3175000"/>
            <a:ext cx="952500" cy="771525"/>
          </a:xfrm>
          <a:prstGeom prst="rect">
            <a:avLst/>
          </a:prstGeom>
          <a:noFill/>
          <a:ln w="19050">
            <a:solidFill>
              <a:schemeClr val="tx1"/>
            </a:solidFill>
            <a:miter lim="800000"/>
            <a:headEnd/>
            <a:tailEnd/>
          </a:ln>
          <a:effectLst/>
        </p:spPr>
        <p:txBody>
          <a:bodyPr wrap="none" anchor="ctr"/>
          <a:lstStyle/>
          <a:p>
            <a:endParaRPr lang="pt-BR"/>
          </a:p>
        </p:txBody>
      </p:sp>
      <p:sp>
        <p:nvSpPr>
          <p:cNvPr id="3091" name="Text Box 19"/>
          <p:cNvSpPr txBox="1">
            <a:spLocks noChangeArrowheads="1"/>
          </p:cNvSpPr>
          <p:nvPr/>
        </p:nvSpPr>
        <p:spPr bwMode="auto">
          <a:xfrm>
            <a:off x="3922713" y="4681538"/>
            <a:ext cx="1114425" cy="569912"/>
          </a:xfrm>
          <a:prstGeom prst="rect">
            <a:avLst/>
          </a:prstGeom>
          <a:noFill/>
          <a:ln w="9525">
            <a:noFill/>
            <a:miter lim="800000"/>
            <a:headEnd/>
            <a:tailEnd/>
          </a:ln>
          <a:effectLst/>
        </p:spPr>
        <p:txBody>
          <a:bodyPr>
            <a:spAutoFit/>
          </a:bodyPr>
          <a:lstStyle/>
          <a:p>
            <a:pPr algn="ctr">
              <a:spcBef>
                <a:spcPct val="50000"/>
              </a:spcBef>
            </a:pPr>
            <a:r>
              <a:rPr lang="en-US" altLang="en-US" sz="900" b="1"/>
              <a:t>4 – Reforço</a:t>
            </a:r>
          </a:p>
          <a:p>
            <a:pPr algn="ctr">
              <a:spcBef>
                <a:spcPct val="50000"/>
              </a:spcBef>
            </a:pPr>
            <a:r>
              <a:rPr lang="en-US" altLang="en-US" sz="900" b="1"/>
              <a:t>(pessoas sendo reconhecidas)</a:t>
            </a:r>
          </a:p>
        </p:txBody>
      </p:sp>
      <p:sp>
        <p:nvSpPr>
          <p:cNvPr id="3092" name="Rectangle 20"/>
          <p:cNvSpPr>
            <a:spLocks noChangeArrowheads="1"/>
          </p:cNvSpPr>
          <p:nvPr/>
        </p:nvSpPr>
        <p:spPr bwMode="auto">
          <a:xfrm>
            <a:off x="3900488" y="4592638"/>
            <a:ext cx="1133475" cy="866775"/>
          </a:xfrm>
          <a:prstGeom prst="rect">
            <a:avLst/>
          </a:prstGeom>
          <a:noFill/>
          <a:ln w="19050">
            <a:solidFill>
              <a:schemeClr val="tx1"/>
            </a:solidFill>
            <a:miter lim="800000"/>
            <a:headEnd/>
            <a:tailEnd/>
          </a:ln>
          <a:effectLst/>
        </p:spPr>
        <p:txBody>
          <a:bodyPr wrap="none" anchor="ctr"/>
          <a:lstStyle/>
          <a:p>
            <a:endParaRPr lang="pt-BR"/>
          </a:p>
        </p:txBody>
      </p:sp>
      <p:sp>
        <p:nvSpPr>
          <p:cNvPr id="3093" name="Text Box 21"/>
          <p:cNvSpPr txBox="1">
            <a:spLocks noChangeArrowheads="1"/>
          </p:cNvSpPr>
          <p:nvPr/>
        </p:nvSpPr>
        <p:spPr bwMode="auto">
          <a:xfrm>
            <a:off x="3889375" y="3449638"/>
            <a:ext cx="1120775" cy="274637"/>
          </a:xfrm>
          <a:prstGeom prst="rect">
            <a:avLst/>
          </a:prstGeom>
          <a:noFill/>
          <a:ln w="9525">
            <a:noFill/>
            <a:miter lim="800000"/>
            <a:headEnd/>
            <a:tailEnd/>
          </a:ln>
          <a:effectLst/>
        </p:spPr>
        <p:txBody>
          <a:bodyPr>
            <a:spAutoFit/>
          </a:bodyPr>
          <a:lstStyle/>
          <a:p>
            <a:pPr algn="ctr">
              <a:spcBef>
                <a:spcPct val="50000"/>
              </a:spcBef>
            </a:pPr>
            <a:r>
              <a:rPr lang="pt-BR" altLang="en-US" sz="1200" b="1"/>
              <a:t>MUDANÇA</a:t>
            </a:r>
            <a:endParaRPr lang="en-US" altLang="en-US" sz="1200" b="1"/>
          </a:p>
        </p:txBody>
      </p:sp>
      <p:sp>
        <p:nvSpPr>
          <p:cNvPr id="3094" name="Line 22"/>
          <p:cNvSpPr>
            <a:spLocks noChangeShapeType="1"/>
          </p:cNvSpPr>
          <p:nvPr/>
        </p:nvSpPr>
        <p:spPr bwMode="auto">
          <a:xfrm>
            <a:off x="4462463" y="4119563"/>
            <a:ext cx="0" cy="457200"/>
          </a:xfrm>
          <a:prstGeom prst="line">
            <a:avLst/>
          </a:prstGeom>
          <a:noFill/>
          <a:ln w="19050">
            <a:solidFill>
              <a:schemeClr val="tx1"/>
            </a:solidFill>
            <a:round/>
            <a:headEnd/>
            <a:tailEnd type="triangle" w="med" len="med"/>
          </a:ln>
          <a:effectLst/>
        </p:spPr>
        <p:txBody>
          <a:bodyPr/>
          <a:lstStyle/>
          <a:p>
            <a:endParaRPr lang="pt-BR"/>
          </a:p>
        </p:txBody>
      </p:sp>
      <p:sp>
        <p:nvSpPr>
          <p:cNvPr id="3095" name="Line 23"/>
          <p:cNvSpPr>
            <a:spLocks noChangeShapeType="1"/>
          </p:cNvSpPr>
          <p:nvPr/>
        </p:nvSpPr>
        <p:spPr bwMode="auto">
          <a:xfrm rot="10800000">
            <a:off x="4424363" y="2627313"/>
            <a:ext cx="0" cy="457200"/>
          </a:xfrm>
          <a:prstGeom prst="line">
            <a:avLst/>
          </a:prstGeom>
          <a:noFill/>
          <a:ln w="19050">
            <a:solidFill>
              <a:schemeClr val="tx1"/>
            </a:solidFill>
            <a:round/>
            <a:headEnd/>
            <a:tailEnd type="triangle" w="med" len="med"/>
          </a:ln>
          <a:effectLst/>
        </p:spPr>
        <p:txBody>
          <a:bodyPr/>
          <a:lstStyle/>
          <a:p>
            <a:endParaRPr lang="pt-BR"/>
          </a:p>
        </p:txBody>
      </p:sp>
      <p:sp>
        <p:nvSpPr>
          <p:cNvPr id="3096" name="Line 24"/>
          <p:cNvSpPr>
            <a:spLocks noChangeShapeType="1"/>
          </p:cNvSpPr>
          <p:nvPr/>
        </p:nvSpPr>
        <p:spPr bwMode="auto">
          <a:xfrm rot="5400000">
            <a:off x="3396456" y="3274219"/>
            <a:ext cx="1588" cy="457200"/>
          </a:xfrm>
          <a:prstGeom prst="line">
            <a:avLst/>
          </a:prstGeom>
          <a:noFill/>
          <a:ln w="19050">
            <a:solidFill>
              <a:schemeClr val="tx1"/>
            </a:solidFill>
            <a:round/>
            <a:headEnd/>
            <a:tailEnd type="triangle" w="med" len="med"/>
          </a:ln>
          <a:effectLst/>
        </p:spPr>
        <p:txBody>
          <a:bodyPr/>
          <a:lstStyle/>
          <a:p>
            <a:endParaRPr lang="pt-BR"/>
          </a:p>
        </p:txBody>
      </p:sp>
      <p:sp>
        <p:nvSpPr>
          <p:cNvPr id="3097" name="Line 25"/>
          <p:cNvSpPr>
            <a:spLocks noChangeShapeType="1"/>
          </p:cNvSpPr>
          <p:nvPr/>
        </p:nvSpPr>
        <p:spPr bwMode="auto">
          <a:xfrm rot="16200000">
            <a:off x="5425281" y="3312319"/>
            <a:ext cx="1588" cy="457200"/>
          </a:xfrm>
          <a:prstGeom prst="line">
            <a:avLst/>
          </a:prstGeom>
          <a:noFill/>
          <a:ln w="19050">
            <a:solidFill>
              <a:schemeClr val="tx1"/>
            </a:solidFill>
            <a:round/>
            <a:headEnd/>
            <a:tailEnd type="triangle" w="med" len="med"/>
          </a:ln>
          <a:effectLst/>
        </p:spPr>
        <p:txBody>
          <a:bodyPr/>
          <a:lstStyle/>
          <a:p>
            <a:endParaRPr lang="pt-BR"/>
          </a:p>
        </p:txBody>
      </p:sp>
      <p:grpSp>
        <p:nvGrpSpPr>
          <p:cNvPr id="2" name="Group 26"/>
          <p:cNvGrpSpPr>
            <a:grpSpLocks/>
          </p:cNvGrpSpPr>
          <p:nvPr/>
        </p:nvGrpSpPr>
        <p:grpSpPr bwMode="auto">
          <a:xfrm>
            <a:off x="3024188" y="4232275"/>
            <a:ext cx="619125" cy="687388"/>
            <a:chOff x="1782" y="2669"/>
            <a:chExt cx="390" cy="433"/>
          </a:xfrm>
        </p:grpSpPr>
        <p:sp>
          <p:nvSpPr>
            <p:cNvPr id="3099" name="Line 27"/>
            <p:cNvSpPr>
              <a:spLocks noChangeShapeType="1"/>
            </p:cNvSpPr>
            <p:nvPr/>
          </p:nvSpPr>
          <p:spPr bwMode="auto">
            <a:xfrm flipH="1" flipV="1">
              <a:off x="1830" y="2682"/>
              <a:ext cx="342" cy="420"/>
            </a:xfrm>
            <a:prstGeom prst="line">
              <a:avLst/>
            </a:prstGeom>
            <a:noFill/>
            <a:ln w="28575">
              <a:solidFill>
                <a:schemeClr val="tx1"/>
              </a:solidFill>
              <a:round/>
              <a:headEnd/>
              <a:tailEnd/>
            </a:ln>
            <a:effectLst/>
          </p:spPr>
          <p:txBody>
            <a:bodyPr/>
            <a:lstStyle/>
            <a:p>
              <a:endParaRPr lang="pt-BR"/>
            </a:p>
          </p:txBody>
        </p:sp>
        <p:sp>
          <p:nvSpPr>
            <p:cNvPr id="3100" name="Line 28"/>
            <p:cNvSpPr>
              <a:spLocks noChangeShapeType="1"/>
            </p:cNvSpPr>
            <p:nvPr/>
          </p:nvSpPr>
          <p:spPr bwMode="auto">
            <a:xfrm flipH="1">
              <a:off x="1782" y="2690"/>
              <a:ext cx="48" cy="114"/>
            </a:xfrm>
            <a:prstGeom prst="line">
              <a:avLst/>
            </a:prstGeom>
            <a:noFill/>
            <a:ln w="28575">
              <a:solidFill>
                <a:schemeClr val="tx1"/>
              </a:solidFill>
              <a:round/>
              <a:headEnd/>
              <a:tailEnd/>
            </a:ln>
            <a:effectLst/>
          </p:spPr>
          <p:txBody>
            <a:bodyPr/>
            <a:lstStyle/>
            <a:p>
              <a:endParaRPr lang="pt-BR"/>
            </a:p>
          </p:txBody>
        </p:sp>
        <p:sp>
          <p:nvSpPr>
            <p:cNvPr id="3101" name="Line 29"/>
            <p:cNvSpPr>
              <a:spLocks noChangeShapeType="1"/>
            </p:cNvSpPr>
            <p:nvPr/>
          </p:nvSpPr>
          <p:spPr bwMode="auto">
            <a:xfrm rot="4500000" flipH="1">
              <a:off x="1874" y="2636"/>
              <a:ext cx="48" cy="114"/>
            </a:xfrm>
            <a:prstGeom prst="line">
              <a:avLst/>
            </a:prstGeom>
            <a:noFill/>
            <a:ln w="28575">
              <a:solidFill>
                <a:schemeClr val="tx1"/>
              </a:solidFill>
              <a:round/>
              <a:headEnd/>
              <a:tailEnd/>
            </a:ln>
            <a:effectLst/>
          </p:spPr>
          <p:txBody>
            <a:bodyPr/>
            <a:lstStyle/>
            <a:p>
              <a:endParaRPr lang="pt-BR"/>
            </a:p>
          </p:txBody>
        </p:sp>
      </p:grpSp>
      <p:grpSp>
        <p:nvGrpSpPr>
          <p:cNvPr id="3" name="Group 30"/>
          <p:cNvGrpSpPr>
            <a:grpSpLocks/>
          </p:cNvGrpSpPr>
          <p:nvPr/>
        </p:nvGrpSpPr>
        <p:grpSpPr bwMode="auto">
          <a:xfrm rot="16200000">
            <a:off x="5499894" y="4290219"/>
            <a:ext cx="619125" cy="687387"/>
            <a:chOff x="1782" y="2669"/>
            <a:chExt cx="390" cy="433"/>
          </a:xfrm>
        </p:grpSpPr>
        <p:sp>
          <p:nvSpPr>
            <p:cNvPr id="3103" name="Line 31"/>
            <p:cNvSpPr>
              <a:spLocks noChangeShapeType="1"/>
            </p:cNvSpPr>
            <p:nvPr/>
          </p:nvSpPr>
          <p:spPr bwMode="auto">
            <a:xfrm flipH="1" flipV="1">
              <a:off x="1830" y="2682"/>
              <a:ext cx="342" cy="420"/>
            </a:xfrm>
            <a:prstGeom prst="line">
              <a:avLst/>
            </a:prstGeom>
            <a:noFill/>
            <a:ln w="28575">
              <a:solidFill>
                <a:schemeClr val="tx1"/>
              </a:solidFill>
              <a:round/>
              <a:headEnd/>
              <a:tailEnd/>
            </a:ln>
            <a:effectLst/>
          </p:spPr>
          <p:txBody>
            <a:bodyPr/>
            <a:lstStyle/>
            <a:p>
              <a:endParaRPr lang="pt-BR"/>
            </a:p>
          </p:txBody>
        </p:sp>
        <p:sp>
          <p:nvSpPr>
            <p:cNvPr id="3104" name="Line 32"/>
            <p:cNvSpPr>
              <a:spLocks noChangeShapeType="1"/>
            </p:cNvSpPr>
            <p:nvPr/>
          </p:nvSpPr>
          <p:spPr bwMode="auto">
            <a:xfrm flipH="1">
              <a:off x="1782" y="2690"/>
              <a:ext cx="48" cy="114"/>
            </a:xfrm>
            <a:prstGeom prst="line">
              <a:avLst/>
            </a:prstGeom>
            <a:noFill/>
            <a:ln w="28575">
              <a:solidFill>
                <a:schemeClr val="tx1"/>
              </a:solidFill>
              <a:round/>
              <a:headEnd/>
              <a:tailEnd/>
            </a:ln>
            <a:effectLst/>
          </p:spPr>
          <p:txBody>
            <a:bodyPr/>
            <a:lstStyle/>
            <a:p>
              <a:endParaRPr lang="pt-BR"/>
            </a:p>
          </p:txBody>
        </p:sp>
        <p:sp>
          <p:nvSpPr>
            <p:cNvPr id="3105" name="Line 33"/>
            <p:cNvSpPr>
              <a:spLocks noChangeShapeType="1"/>
            </p:cNvSpPr>
            <p:nvPr/>
          </p:nvSpPr>
          <p:spPr bwMode="auto">
            <a:xfrm rot="4500000" flipH="1">
              <a:off x="1874" y="2636"/>
              <a:ext cx="48" cy="114"/>
            </a:xfrm>
            <a:prstGeom prst="line">
              <a:avLst/>
            </a:prstGeom>
            <a:noFill/>
            <a:ln w="28575">
              <a:solidFill>
                <a:schemeClr val="tx1"/>
              </a:solidFill>
              <a:round/>
              <a:headEnd/>
              <a:tailEnd/>
            </a:ln>
            <a:effectLst/>
          </p:spPr>
          <p:txBody>
            <a:bodyPr/>
            <a:lstStyle/>
            <a:p>
              <a:endParaRPr lang="pt-BR"/>
            </a:p>
          </p:txBody>
        </p:sp>
      </p:grpSp>
      <p:grpSp>
        <p:nvGrpSpPr>
          <p:cNvPr id="4" name="Group 34"/>
          <p:cNvGrpSpPr>
            <a:grpSpLocks/>
          </p:cNvGrpSpPr>
          <p:nvPr/>
        </p:nvGrpSpPr>
        <p:grpSpPr bwMode="auto">
          <a:xfrm rot="32400000">
            <a:off x="5500688" y="2146300"/>
            <a:ext cx="619125" cy="687388"/>
            <a:chOff x="1782" y="2669"/>
            <a:chExt cx="390" cy="433"/>
          </a:xfrm>
        </p:grpSpPr>
        <p:sp>
          <p:nvSpPr>
            <p:cNvPr id="3107" name="Line 35"/>
            <p:cNvSpPr>
              <a:spLocks noChangeShapeType="1"/>
            </p:cNvSpPr>
            <p:nvPr/>
          </p:nvSpPr>
          <p:spPr bwMode="auto">
            <a:xfrm flipH="1" flipV="1">
              <a:off x="1830" y="2682"/>
              <a:ext cx="342" cy="420"/>
            </a:xfrm>
            <a:prstGeom prst="line">
              <a:avLst/>
            </a:prstGeom>
            <a:noFill/>
            <a:ln w="28575">
              <a:solidFill>
                <a:schemeClr val="tx1"/>
              </a:solidFill>
              <a:round/>
              <a:headEnd/>
              <a:tailEnd/>
            </a:ln>
            <a:effectLst/>
          </p:spPr>
          <p:txBody>
            <a:bodyPr/>
            <a:lstStyle/>
            <a:p>
              <a:endParaRPr lang="pt-BR"/>
            </a:p>
          </p:txBody>
        </p:sp>
        <p:sp>
          <p:nvSpPr>
            <p:cNvPr id="3108" name="Line 36"/>
            <p:cNvSpPr>
              <a:spLocks noChangeShapeType="1"/>
            </p:cNvSpPr>
            <p:nvPr/>
          </p:nvSpPr>
          <p:spPr bwMode="auto">
            <a:xfrm flipH="1">
              <a:off x="1782" y="2690"/>
              <a:ext cx="48" cy="114"/>
            </a:xfrm>
            <a:prstGeom prst="line">
              <a:avLst/>
            </a:prstGeom>
            <a:noFill/>
            <a:ln w="28575">
              <a:solidFill>
                <a:schemeClr val="tx1"/>
              </a:solidFill>
              <a:round/>
              <a:headEnd/>
              <a:tailEnd/>
            </a:ln>
            <a:effectLst/>
          </p:spPr>
          <p:txBody>
            <a:bodyPr/>
            <a:lstStyle/>
            <a:p>
              <a:endParaRPr lang="pt-BR"/>
            </a:p>
          </p:txBody>
        </p:sp>
        <p:sp>
          <p:nvSpPr>
            <p:cNvPr id="3109" name="Line 37"/>
            <p:cNvSpPr>
              <a:spLocks noChangeShapeType="1"/>
            </p:cNvSpPr>
            <p:nvPr/>
          </p:nvSpPr>
          <p:spPr bwMode="auto">
            <a:xfrm rot="4500000" flipH="1">
              <a:off x="1874" y="2636"/>
              <a:ext cx="48" cy="114"/>
            </a:xfrm>
            <a:prstGeom prst="line">
              <a:avLst/>
            </a:prstGeom>
            <a:noFill/>
            <a:ln w="28575">
              <a:solidFill>
                <a:schemeClr val="tx1"/>
              </a:solidFill>
              <a:round/>
              <a:headEnd/>
              <a:tailEnd/>
            </a:ln>
            <a:effectLst/>
          </p:spPr>
          <p:txBody>
            <a:bodyPr/>
            <a:lstStyle/>
            <a:p>
              <a:endParaRPr lang="pt-BR"/>
            </a:p>
          </p:txBody>
        </p:sp>
      </p:grpSp>
      <p:grpSp>
        <p:nvGrpSpPr>
          <p:cNvPr id="5" name="Group 38"/>
          <p:cNvGrpSpPr>
            <a:grpSpLocks/>
          </p:cNvGrpSpPr>
          <p:nvPr/>
        </p:nvGrpSpPr>
        <p:grpSpPr bwMode="auto">
          <a:xfrm rot="48600000">
            <a:off x="2870994" y="2147094"/>
            <a:ext cx="619125" cy="687387"/>
            <a:chOff x="1782" y="2669"/>
            <a:chExt cx="390" cy="433"/>
          </a:xfrm>
        </p:grpSpPr>
        <p:sp>
          <p:nvSpPr>
            <p:cNvPr id="3111" name="Line 39"/>
            <p:cNvSpPr>
              <a:spLocks noChangeShapeType="1"/>
            </p:cNvSpPr>
            <p:nvPr/>
          </p:nvSpPr>
          <p:spPr bwMode="auto">
            <a:xfrm flipH="1" flipV="1">
              <a:off x="1830" y="2682"/>
              <a:ext cx="342" cy="420"/>
            </a:xfrm>
            <a:prstGeom prst="line">
              <a:avLst/>
            </a:prstGeom>
            <a:noFill/>
            <a:ln w="28575">
              <a:solidFill>
                <a:schemeClr val="tx1"/>
              </a:solidFill>
              <a:round/>
              <a:headEnd/>
              <a:tailEnd/>
            </a:ln>
            <a:effectLst/>
          </p:spPr>
          <p:txBody>
            <a:bodyPr/>
            <a:lstStyle/>
            <a:p>
              <a:endParaRPr lang="pt-BR"/>
            </a:p>
          </p:txBody>
        </p:sp>
        <p:sp>
          <p:nvSpPr>
            <p:cNvPr id="3112" name="Line 40"/>
            <p:cNvSpPr>
              <a:spLocks noChangeShapeType="1"/>
            </p:cNvSpPr>
            <p:nvPr/>
          </p:nvSpPr>
          <p:spPr bwMode="auto">
            <a:xfrm flipH="1">
              <a:off x="1782" y="2690"/>
              <a:ext cx="48" cy="114"/>
            </a:xfrm>
            <a:prstGeom prst="line">
              <a:avLst/>
            </a:prstGeom>
            <a:noFill/>
            <a:ln w="28575">
              <a:solidFill>
                <a:schemeClr val="tx1"/>
              </a:solidFill>
              <a:round/>
              <a:headEnd/>
              <a:tailEnd/>
            </a:ln>
            <a:effectLst/>
          </p:spPr>
          <p:txBody>
            <a:bodyPr/>
            <a:lstStyle/>
            <a:p>
              <a:endParaRPr lang="pt-BR"/>
            </a:p>
          </p:txBody>
        </p:sp>
        <p:sp>
          <p:nvSpPr>
            <p:cNvPr id="3113" name="Line 41"/>
            <p:cNvSpPr>
              <a:spLocks noChangeShapeType="1"/>
            </p:cNvSpPr>
            <p:nvPr/>
          </p:nvSpPr>
          <p:spPr bwMode="auto">
            <a:xfrm rot="4500000" flipH="1">
              <a:off x="1874" y="2636"/>
              <a:ext cx="48" cy="114"/>
            </a:xfrm>
            <a:prstGeom prst="line">
              <a:avLst/>
            </a:prstGeom>
            <a:noFill/>
            <a:ln w="28575">
              <a:solidFill>
                <a:schemeClr val="tx1"/>
              </a:solidFill>
              <a:round/>
              <a:headEnd/>
              <a:tailEnd/>
            </a:ln>
            <a:effectLst/>
          </p:spPr>
          <p:txBody>
            <a:bodyPr/>
            <a:lstStyle/>
            <a:p>
              <a:endParaRPr lang="pt-BR"/>
            </a:p>
          </p:txBody>
        </p:sp>
      </p:grpSp>
      <p:sp>
        <p:nvSpPr>
          <p:cNvPr id="3114" name="Text Box 42"/>
          <p:cNvSpPr txBox="1">
            <a:spLocks noChangeArrowheads="1"/>
          </p:cNvSpPr>
          <p:nvPr/>
        </p:nvSpPr>
        <p:spPr bwMode="auto">
          <a:xfrm>
            <a:off x="3103563" y="1074738"/>
            <a:ext cx="2838450" cy="366712"/>
          </a:xfrm>
          <a:prstGeom prst="rect">
            <a:avLst/>
          </a:prstGeom>
          <a:noFill/>
          <a:ln w="9525">
            <a:noFill/>
            <a:miter lim="800000"/>
            <a:headEnd/>
            <a:tailEnd/>
          </a:ln>
          <a:effectLst/>
        </p:spPr>
        <p:txBody>
          <a:bodyPr>
            <a:spAutoFit/>
          </a:bodyPr>
          <a:lstStyle/>
          <a:p>
            <a:r>
              <a:rPr lang="pt-BR" altLang="en-US"/>
              <a:t>SISTEMA DE MUDANÇA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14"/>
                                        </p:tgtEl>
                                        <p:attrNameLst>
                                          <p:attrName>style.visibility</p:attrName>
                                        </p:attrNameLst>
                                      </p:cBhvr>
                                      <p:to>
                                        <p:strVal val="visible"/>
                                      </p:to>
                                    </p:set>
                                    <p:animEffect transition="in" filter="blinds(horizontal)">
                                      <p:cBhvr>
                                        <p:cTn id="7" dur="500"/>
                                        <p:tgtEl>
                                          <p:spTgt spid="311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additive="base">
                                        <p:cTn id="12" dur="5000" fill="hold"/>
                                        <p:tgtEl>
                                          <p:spTgt spid="3084"/>
                                        </p:tgtEl>
                                        <p:attrNameLst>
                                          <p:attrName>ppt_x</p:attrName>
                                        </p:attrNameLst>
                                      </p:cBhvr>
                                      <p:tavLst>
                                        <p:tav tm="0">
                                          <p:val>
                                            <p:strVal val="#ppt_x"/>
                                          </p:val>
                                        </p:tav>
                                        <p:tav tm="100000">
                                          <p:val>
                                            <p:strVal val="#ppt_x"/>
                                          </p:val>
                                        </p:tav>
                                      </p:tavLst>
                                    </p:anim>
                                    <p:anim calcmode="lin" valueType="num">
                                      <p:cBhvr additive="base">
                                        <p:cTn id="13" dur="50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90"/>
                                        </p:tgtEl>
                                        <p:attrNameLst>
                                          <p:attrName>style.visibility</p:attrName>
                                        </p:attrNameLst>
                                      </p:cBhvr>
                                      <p:to>
                                        <p:strVal val="visible"/>
                                      </p:to>
                                    </p:set>
                                    <p:anim calcmode="lin" valueType="num">
                                      <p:cBhvr additive="base">
                                        <p:cTn id="18" dur="500" fill="hold"/>
                                        <p:tgtEl>
                                          <p:spTgt spid="3090"/>
                                        </p:tgtEl>
                                        <p:attrNameLst>
                                          <p:attrName>ppt_x</p:attrName>
                                        </p:attrNameLst>
                                      </p:cBhvr>
                                      <p:tavLst>
                                        <p:tav tm="0">
                                          <p:val>
                                            <p:strVal val="0-#ppt_w/2"/>
                                          </p:val>
                                        </p:tav>
                                        <p:tav tm="100000">
                                          <p:val>
                                            <p:strVal val="#ppt_x"/>
                                          </p:val>
                                        </p:tav>
                                      </p:tavLst>
                                    </p:anim>
                                    <p:anim calcmode="lin" valueType="num">
                                      <p:cBhvr additive="base">
                                        <p:cTn id="19" dur="500" fill="hold"/>
                                        <p:tgtEl>
                                          <p:spTgt spid="309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89"/>
                                        </p:tgtEl>
                                        <p:attrNameLst>
                                          <p:attrName>style.visibility</p:attrName>
                                        </p:attrNameLst>
                                      </p:cBhvr>
                                      <p:to>
                                        <p:strVal val="visible"/>
                                      </p:to>
                                    </p:set>
                                    <p:anim calcmode="lin" valueType="num">
                                      <p:cBhvr additive="base">
                                        <p:cTn id="24" dur="500" fill="hold"/>
                                        <p:tgtEl>
                                          <p:spTgt spid="3089"/>
                                        </p:tgtEl>
                                        <p:attrNameLst>
                                          <p:attrName>ppt_x</p:attrName>
                                        </p:attrNameLst>
                                      </p:cBhvr>
                                      <p:tavLst>
                                        <p:tav tm="0">
                                          <p:val>
                                            <p:strVal val="0-#ppt_w/2"/>
                                          </p:val>
                                        </p:tav>
                                        <p:tav tm="100000">
                                          <p:val>
                                            <p:strVal val="#ppt_x"/>
                                          </p:val>
                                        </p:tav>
                                      </p:tavLst>
                                    </p:anim>
                                    <p:anim calcmode="lin" valueType="num">
                                      <p:cBhvr additive="base">
                                        <p:cTn id="25" dur="500" fill="hold"/>
                                        <p:tgtEl>
                                          <p:spTgt spid="308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088"/>
                                        </p:tgtEl>
                                        <p:attrNameLst>
                                          <p:attrName>style.visibility</p:attrName>
                                        </p:attrNameLst>
                                      </p:cBhvr>
                                      <p:to>
                                        <p:strVal val="visible"/>
                                      </p:to>
                                    </p:set>
                                    <p:anim calcmode="lin" valueType="num">
                                      <p:cBhvr additive="base">
                                        <p:cTn id="30" dur="500" fill="hold"/>
                                        <p:tgtEl>
                                          <p:spTgt spid="3088"/>
                                        </p:tgtEl>
                                        <p:attrNameLst>
                                          <p:attrName>ppt_x</p:attrName>
                                        </p:attrNameLst>
                                      </p:cBhvr>
                                      <p:tavLst>
                                        <p:tav tm="0">
                                          <p:val>
                                            <p:strVal val="0-#ppt_w/2"/>
                                          </p:val>
                                        </p:tav>
                                        <p:tav tm="100000">
                                          <p:val>
                                            <p:strVal val="#ppt_x"/>
                                          </p:val>
                                        </p:tav>
                                      </p:tavLst>
                                    </p:anim>
                                    <p:anim calcmode="lin" valueType="num">
                                      <p:cBhvr additive="base">
                                        <p:cTn id="31"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087"/>
                                        </p:tgtEl>
                                        <p:attrNameLst>
                                          <p:attrName>style.visibility</p:attrName>
                                        </p:attrNameLst>
                                      </p:cBhvr>
                                      <p:to>
                                        <p:strVal val="visible"/>
                                      </p:to>
                                    </p:set>
                                    <p:anim calcmode="lin" valueType="num">
                                      <p:cBhvr additive="base">
                                        <p:cTn id="36" dur="500" fill="hold"/>
                                        <p:tgtEl>
                                          <p:spTgt spid="3087"/>
                                        </p:tgtEl>
                                        <p:attrNameLst>
                                          <p:attrName>ppt_x</p:attrName>
                                        </p:attrNameLst>
                                      </p:cBhvr>
                                      <p:tavLst>
                                        <p:tav tm="0">
                                          <p:val>
                                            <p:strVal val="0-#ppt_w/2"/>
                                          </p:val>
                                        </p:tav>
                                        <p:tav tm="100000">
                                          <p:val>
                                            <p:strVal val="#ppt_x"/>
                                          </p:val>
                                        </p:tav>
                                      </p:tavLst>
                                    </p:anim>
                                    <p:anim calcmode="lin" valueType="num">
                                      <p:cBhvr additive="base">
                                        <p:cTn id="37"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096"/>
                                        </p:tgtEl>
                                        <p:attrNameLst>
                                          <p:attrName>style.visibility</p:attrName>
                                        </p:attrNameLst>
                                      </p:cBhvr>
                                      <p:to>
                                        <p:strVal val="visible"/>
                                      </p:to>
                                    </p:set>
                                    <p:anim calcmode="lin" valueType="num">
                                      <p:cBhvr additive="base">
                                        <p:cTn id="42" dur="500" fill="hold"/>
                                        <p:tgtEl>
                                          <p:spTgt spid="3096"/>
                                        </p:tgtEl>
                                        <p:attrNameLst>
                                          <p:attrName>ppt_x</p:attrName>
                                        </p:attrNameLst>
                                      </p:cBhvr>
                                      <p:tavLst>
                                        <p:tav tm="0">
                                          <p:val>
                                            <p:strVal val="0-#ppt_w/2"/>
                                          </p:val>
                                        </p:tav>
                                        <p:tav tm="100000">
                                          <p:val>
                                            <p:strVal val="#ppt_x"/>
                                          </p:val>
                                        </p:tav>
                                      </p:tavLst>
                                    </p:anim>
                                    <p:anim calcmode="lin" valueType="num">
                                      <p:cBhvr additive="base">
                                        <p:cTn id="43"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097"/>
                                        </p:tgtEl>
                                        <p:attrNameLst>
                                          <p:attrName>style.visibility</p:attrName>
                                        </p:attrNameLst>
                                      </p:cBhvr>
                                      <p:to>
                                        <p:strVal val="visible"/>
                                      </p:to>
                                    </p:set>
                                    <p:anim calcmode="lin" valueType="num">
                                      <p:cBhvr additive="base">
                                        <p:cTn id="48" dur="500" fill="hold"/>
                                        <p:tgtEl>
                                          <p:spTgt spid="3097"/>
                                        </p:tgtEl>
                                        <p:attrNameLst>
                                          <p:attrName>ppt_x</p:attrName>
                                        </p:attrNameLst>
                                      </p:cBhvr>
                                      <p:tavLst>
                                        <p:tav tm="0">
                                          <p:val>
                                            <p:strVal val="0-#ppt_w/2"/>
                                          </p:val>
                                        </p:tav>
                                        <p:tav tm="100000">
                                          <p:val>
                                            <p:strVal val="#ppt_x"/>
                                          </p:val>
                                        </p:tav>
                                      </p:tavLst>
                                    </p:anim>
                                    <p:anim calcmode="lin" valueType="num">
                                      <p:cBhvr additive="base">
                                        <p:cTn id="49" dur="500" fill="hold"/>
                                        <p:tgtEl>
                                          <p:spTgt spid="309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0-#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086"/>
                                        </p:tgtEl>
                                        <p:attrNameLst>
                                          <p:attrName>style.visibility</p:attrName>
                                        </p:attrNameLst>
                                      </p:cBhvr>
                                      <p:to>
                                        <p:strVal val="visible"/>
                                      </p:to>
                                    </p:set>
                                    <p:anim calcmode="lin" valueType="num">
                                      <p:cBhvr additive="base">
                                        <p:cTn id="60" dur="500" fill="hold"/>
                                        <p:tgtEl>
                                          <p:spTgt spid="3086"/>
                                        </p:tgtEl>
                                        <p:attrNameLst>
                                          <p:attrName>ppt_x</p:attrName>
                                        </p:attrNameLst>
                                      </p:cBhvr>
                                      <p:tavLst>
                                        <p:tav tm="0">
                                          <p:val>
                                            <p:strVal val="0-#ppt_w/2"/>
                                          </p:val>
                                        </p:tav>
                                        <p:tav tm="100000">
                                          <p:val>
                                            <p:strVal val="#ppt_x"/>
                                          </p:val>
                                        </p:tav>
                                      </p:tavLst>
                                    </p:anim>
                                    <p:anim calcmode="lin" valueType="num">
                                      <p:cBhvr additive="base">
                                        <p:cTn id="61"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500" fill="hold"/>
                                        <p:tgtEl>
                                          <p:spTgt spid="3085"/>
                                        </p:tgtEl>
                                        <p:attrNameLst>
                                          <p:attrName>ppt_x</p:attrName>
                                        </p:attrNameLst>
                                      </p:cBhvr>
                                      <p:tavLst>
                                        <p:tav tm="0">
                                          <p:val>
                                            <p:strVal val="0-#ppt_w/2"/>
                                          </p:val>
                                        </p:tav>
                                        <p:tav tm="100000">
                                          <p:val>
                                            <p:strVal val="#ppt_x"/>
                                          </p:val>
                                        </p:tav>
                                      </p:tavLst>
                                    </p:anim>
                                    <p:anim calcmode="lin" valueType="num">
                                      <p:cBhvr additive="base">
                                        <p:cTn id="67"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0-#ppt_w/2"/>
                                          </p:val>
                                        </p:tav>
                                        <p:tav tm="100000">
                                          <p:val>
                                            <p:strVal val="#ppt_x"/>
                                          </p:val>
                                        </p:tav>
                                      </p:tavLst>
                                    </p:anim>
                                    <p:anim calcmode="lin" valueType="num">
                                      <p:cBhvr additive="base">
                                        <p:cTn id="7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0-#ppt_w/2"/>
                                          </p:val>
                                        </p:tav>
                                        <p:tav tm="100000">
                                          <p:val>
                                            <p:strVal val="#ppt_x"/>
                                          </p:val>
                                        </p:tav>
                                      </p:tavLst>
                                    </p:anim>
                                    <p:anim calcmode="lin" valueType="num">
                                      <p:cBhvr additive="base">
                                        <p:cTn id="7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092"/>
                                        </p:tgtEl>
                                        <p:attrNameLst>
                                          <p:attrName>style.visibility</p:attrName>
                                        </p:attrNameLst>
                                      </p:cBhvr>
                                      <p:to>
                                        <p:strVal val="visible"/>
                                      </p:to>
                                    </p:set>
                                    <p:anim calcmode="lin" valueType="num">
                                      <p:cBhvr additive="base">
                                        <p:cTn id="84" dur="500" fill="hold"/>
                                        <p:tgtEl>
                                          <p:spTgt spid="3092"/>
                                        </p:tgtEl>
                                        <p:attrNameLst>
                                          <p:attrName>ppt_x</p:attrName>
                                        </p:attrNameLst>
                                      </p:cBhvr>
                                      <p:tavLst>
                                        <p:tav tm="0">
                                          <p:val>
                                            <p:strVal val="0-#ppt_w/2"/>
                                          </p:val>
                                        </p:tav>
                                        <p:tav tm="100000">
                                          <p:val>
                                            <p:strVal val="#ppt_x"/>
                                          </p:val>
                                        </p:tav>
                                      </p:tavLst>
                                    </p:anim>
                                    <p:anim calcmode="lin" valueType="num">
                                      <p:cBhvr additive="base">
                                        <p:cTn id="85" dur="500" fill="hold"/>
                                        <p:tgtEl>
                                          <p:spTgt spid="309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500" fill="hold"/>
                                        <p:tgtEl>
                                          <p:spTgt spid="3091"/>
                                        </p:tgtEl>
                                        <p:attrNameLst>
                                          <p:attrName>ppt_x</p:attrName>
                                        </p:attrNameLst>
                                      </p:cBhvr>
                                      <p:tavLst>
                                        <p:tav tm="0">
                                          <p:val>
                                            <p:strVal val="0-#ppt_w/2"/>
                                          </p:val>
                                        </p:tav>
                                        <p:tav tm="100000">
                                          <p:val>
                                            <p:strVal val="#ppt_x"/>
                                          </p:val>
                                        </p:tav>
                                      </p:tavLst>
                                    </p:anim>
                                    <p:anim calcmode="lin" valueType="num">
                                      <p:cBhvr additive="base">
                                        <p:cTn id="91" dur="500" fill="hold"/>
                                        <p:tgtEl>
                                          <p:spTgt spid="3091"/>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additive="base">
                                        <p:cTn id="96" dur="500" fill="hold"/>
                                        <p:tgtEl>
                                          <p:spTgt spid="2"/>
                                        </p:tgtEl>
                                        <p:attrNameLst>
                                          <p:attrName>ppt_x</p:attrName>
                                        </p:attrNameLst>
                                      </p:cBhvr>
                                      <p:tavLst>
                                        <p:tav tm="0">
                                          <p:val>
                                            <p:strVal val="0-#ppt_w/2"/>
                                          </p:val>
                                        </p:tav>
                                        <p:tav tm="100000">
                                          <p:val>
                                            <p:strVal val="#ppt_x"/>
                                          </p:val>
                                        </p:tav>
                                      </p:tavLst>
                                    </p:anim>
                                    <p:anim calcmode="lin" valueType="num">
                                      <p:cBhvr additive="base">
                                        <p:cTn id="9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3095"/>
                                        </p:tgtEl>
                                        <p:attrNameLst>
                                          <p:attrName>style.visibility</p:attrName>
                                        </p:attrNameLst>
                                      </p:cBhvr>
                                      <p:to>
                                        <p:strVal val="visible"/>
                                      </p:to>
                                    </p:set>
                                    <p:anim calcmode="lin" valueType="num">
                                      <p:cBhvr additive="base">
                                        <p:cTn id="102" dur="500" fill="hold"/>
                                        <p:tgtEl>
                                          <p:spTgt spid="3095"/>
                                        </p:tgtEl>
                                        <p:attrNameLst>
                                          <p:attrName>ppt_x</p:attrName>
                                        </p:attrNameLst>
                                      </p:cBhvr>
                                      <p:tavLst>
                                        <p:tav tm="0">
                                          <p:val>
                                            <p:strVal val="0-#ppt_w/2"/>
                                          </p:val>
                                        </p:tav>
                                        <p:tav tm="100000">
                                          <p:val>
                                            <p:strVal val="#ppt_x"/>
                                          </p:val>
                                        </p:tav>
                                      </p:tavLst>
                                    </p:anim>
                                    <p:anim calcmode="lin" valueType="num">
                                      <p:cBhvr additive="base">
                                        <p:cTn id="103" dur="500" fill="hold"/>
                                        <p:tgtEl>
                                          <p:spTgt spid="3095"/>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3094"/>
                                        </p:tgtEl>
                                        <p:attrNameLst>
                                          <p:attrName>style.visibility</p:attrName>
                                        </p:attrNameLst>
                                      </p:cBhvr>
                                      <p:to>
                                        <p:strVal val="visible"/>
                                      </p:to>
                                    </p:set>
                                    <p:anim calcmode="lin" valueType="num">
                                      <p:cBhvr additive="base">
                                        <p:cTn id="108" dur="500" fill="hold"/>
                                        <p:tgtEl>
                                          <p:spTgt spid="3094"/>
                                        </p:tgtEl>
                                        <p:attrNameLst>
                                          <p:attrName>ppt_x</p:attrName>
                                        </p:attrNameLst>
                                      </p:cBhvr>
                                      <p:tavLst>
                                        <p:tav tm="0">
                                          <p:val>
                                            <p:strVal val="0-#ppt_w/2"/>
                                          </p:val>
                                        </p:tav>
                                        <p:tav tm="100000">
                                          <p:val>
                                            <p:strVal val="#ppt_x"/>
                                          </p:val>
                                        </p:tav>
                                      </p:tavLst>
                                    </p:anim>
                                    <p:anim calcmode="lin" valueType="num">
                                      <p:cBhvr additive="base">
                                        <p:cTn id="109" dur="500" fill="hold"/>
                                        <p:tgtEl>
                                          <p:spTgt spid="3094"/>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3093"/>
                                        </p:tgtEl>
                                        <p:attrNameLst>
                                          <p:attrName>style.visibility</p:attrName>
                                        </p:attrNameLst>
                                      </p:cBhvr>
                                      <p:to>
                                        <p:strVal val="visible"/>
                                      </p:to>
                                    </p:set>
                                    <p:anim calcmode="lin" valueType="num">
                                      <p:cBhvr additive="base">
                                        <p:cTn id="114" dur="500" fill="hold"/>
                                        <p:tgtEl>
                                          <p:spTgt spid="3093"/>
                                        </p:tgtEl>
                                        <p:attrNameLst>
                                          <p:attrName>ppt_x</p:attrName>
                                        </p:attrNameLst>
                                      </p:cBhvr>
                                      <p:tavLst>
                                        <p:tav tm="0">
                                          <p:val>
                                            <p:strVal val="0-#ppt_w/2"/>
                                          </p:val>
                                        </p:tav>
                                        <p:tav tm="100000">
                                          <p:val>
                                            <p:strVal val="#ppt_x"/>
                                          </p:val>
                                        </p:tav>
                                      </p:tavLst>
                                    </p:anim>
                                    <p:anim calcmode="lin" valueType="num">
                                      <p:cBhvr additive="base">
                                        <p:cTn id="115" dur="500" fill="hold"/>
                                        <p:tgtEl>
                                          <p:spTgt spid="3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5" grpId="0" autoUpdateAnimBg="0"/>
      <p:bldP spid="3086" grpId="0" animBg="1"/>
      <p:bldP spid="3087" grpId="0" autoUpdateAnimBg="0"/>
      <p:bldP spid="3088" grpId="0" animBg="1"/>
      <p:bldP spid="3089" grpId="0" autoUpdateAnimBg="0"/>
      <p:bldP spid="3090" grpId="0" animBg="1"/>
      <p:bldP spid="3091" grpId="0" autoUpdateAnimBg="0"/>
      <p:bldP spid="3092" grpId="0" animBg="1"/>
      <p:bldP spid="3093" grpId="0" autoUpdateAnimBg="0"/>
      <p:bldP spid="3094" grpId="0" animBg="1"/>
      <p:bldP spid="3095" grpId="0" animBg="1"/>
      <p:bldP spid="3096" grpId="0" animBg="1"/>
      <p:bldP spid="3097" grpId="0" animBg="1"/>
      <p:bldP spid="31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endParaRPr lang="pt-BR"/>
          </a:p>
        </p:txBody>
      </p:sp>
      <p:pic>
        <p:nvPicPr>
          <p:cNvPr id="13315" name="Picture 3"/>
          <p:cNvPicPr>
            <a:picLocks noChangeAspect="1" noChangeArrowheads="1"/>
          </p:cNvPicPr>
          <p:nvPr/>
        </p:nvPicPr>
        <p:blipFill>
          <a:blip r:embed="rId2"/>
          <a:srcRect/>
          <a:stretch>
            <a:fillRect/>
          </a:stretch>
        </p:blipFill>
        <p:spPr bwMode="auto">
          <a:xfrm>
            <a:off x="1206500" y="1412875"/>
            <a:ext cx="6750050" cy="3784600"/>
          </a:xfrm>
          <a:prstGeom prst="rect">
            <a:avLst/>
          </a:prstGeom>
          <a:solidFill>
            <a:schemeClr val="accent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endParaRPr lang="pt-BR"/>
          </a:p>
        </p:txBody>
      </p:sp>
      <p:pic>
        <p:nvPicPr>
          <p:cNvPr id="14339" name="Picture 3"/>
          <p:cNvPicPr>
            <a:picLocks noChangeAspect="1" noChangeArrowheads="1"/>
          </p:cNvPicPr>
          <p:nvPr/>
        </p:nvPicPr>
        <p:blipFill>
          <a:blip r:embed="rId2"/>
          <a:srcRect/>
          <a:stretch>
            <a:fillRect/>
          </a:stretch>
        </p:blipFill>
        <p:spPr bwMode="auto">
          <a:xfrm>
            <a:off x="1119188" y="1373188"/>
            <a:ext cx="6699250" cy="4175125"/>
          </a:xfrm>
          <a:prstGeom prst="rect">
            <a:avLst/>
          </a:prstGeom>
          <a:noFill/>
        </p:spPr>
      </p:pic>
      <p:sp>
        <p:nvSpPr>
          <p:cNvPr id="14340" name="Rectangle 4"/>
          <p:cNvSpPr>
            <a:spLocks noChangeArrowheads="1"/>
          </p:cNvSpPr>
          <p:nvPr/>
        </p:nvSpPr>
        <p:spPr bwMode="auto">
          <a:xfrm>
            <a:off x="3390900" y="2884488"/>
            <a:ext cx="2209800" cy="304800"/>
          </a:xfrm>
          <a:prstGeom prst="rect">
            <a:avLst/>
          </a:prstGeom>
          <a:solidFill>
            <a:schemeClr val="bg1"/>
          </a:solidFill>
          <a:ln w="9525">
            <a:solidFill>
              <a:schemeClr val="tx1"/>
            </a:solidFill>
            <a:miter lim="800000"/>
            <a:headEnd/>
            <a:tailEnd/>
          </a:ln>
          <a:effectLst/>
        </p:spPr>
        <p:txBody>
          <a:bodyPr wrap="none" anchor="ctr"/>
          <a:lstStyle/>
          <a:p>
            <a:pPr algn="ctr"/>
            <a:r>
              <a:rPr lang="pt-BR"/>
              <a:t>Parcerias Eficazes</a:t>
            </a:r>
          </a:p>
        </p:txBody>
      </p:sp>
      <p:sp>
        <p:nvSpPr>
          <p:cNvPr id="14341" name="Rectangle 5"/>
          <p:cNvSpPr>
            <a:spLocks noChangeArrowheads="1"/>
          </p:cNvSpPr>
          <p:nvPr/>
        </p:nvSpPr>
        <p:spPr bwMode="auto">
          <a:xfrm>
            <a:off x="3390900" y="3316288"/>
            <a:ext cx="2235200" cy="292100"/>
          </a:xfrm>
          <a:prstGeom prst="rect">
            <a:avLst/>
          </a:prstGeom>
          <a:solidFill>
            <a:schemeClr val="bg1"/>
          </a:solidFill>
          <a:ln w="9525">
            <a:solidFill>
              <a:schemeClr val="tx1"/>
            </a:solidFill>
            <a:miter lim="800000"/>
            <a:headEnd/>
            <a:tailEnd/>
          </a:ln>
          <a:effectLst/>
        </p:spPr>
        <p:txBody>
          <a:bodyPr wrap="none" anchor="ctr"/>
          <a:lstStyle/>
          <a:p>
            <a:pPr algn="ctr"/>
            <a:r>
              <a:rPr lang="pt-BR"/>
              <a:t>D-OLHO</a:t>
            </a:r>
          </a:p>
        </p:txBody>
      </p:sp>
      <p:sp>
        <p:nvSpPr>
          <p:cNvPr id="14342" name="Rectangle 6"/>
          <p:cNvSpPr>
            <a:spLocks noChangeArrowheads="1"/>
          </p:cNvSpPr>
          <p:nvPr/>
        </p:nvSpPr>
        <p:spPr bwMode="auto">
          <a:xfrm>
            <a:off x="3386138" y="3722688"/>
            <a:ext cx="2197100" cy="254000"/>
          </a:xfrm>
          <a:prstGeom prst="rect">
            <a:avLst/>
          </a:prstGeom>
          <a:solidFill>
            <a:schemeClr val="bg1"/>
          </a:solidFill>
          <a:ln w="9525">
            <a:solidFill>
              <a:schemeClr val="tx1"/>
            </a:solidFill>
            <a:miter lim="800000"/>
            <a:headEnd/>
            <a:tailEnd/>
          </a:ln>
          <a:effectLst/>
        </p:spPr>
        <p:txBody>
          <a:bodyPr wrap="none" anchor="ctr"/>
          <a:lstStyle/>
          <a:p>
            <a:pPr algn="ctr"/>
            <a:r>
              <a:rPr lang="pt-BR"/>
              <a:t>Processos</a:t>
            </a:r>
          </a:p>
        </p:txBody>
      </p:sp>
      <p:sp>
        <p:nvSpPr>
          <p:cNvPr id="14343" name="Rectangle 7"/>
          <p:cNvSpPr>
            <a:spLocks noChangeArrowheads="1"/>
          </p:cNvSpPr>
          <p:nvPr/>
        </p:nvSpPr>
        <p:spPr bwMode="auto">
          <a:xfrm>
            <a:off x="3441700" y="2414588"/>
            <a:ext cx="2095500" cy="304800"/>
          </a:xfrm>
          <a:prstGeom prst="rect">
            <a:avLst/>
          </a:prstGeom>
          <a:solidFill>
            <a:schemeClr val="bg1"/>
          </a:solidFill>
          <a:ln w="0">
            <a:noFill/>
            <a:miter lim="800000"/>
            <a:headEnd/>
            <a:tailEnd/>
          </a:ln>
          <a:effectLst/>
        </p:spPr>
        <p:txBody>
          <a:bodyPr wrap="none" anchor="ctr"/>
          <a:lstStyle/>
          <a:p>
            <a:pPr algn="ctr"/>
            <a:r>
              <a:rPr lang="pt-BR"/>
              <a:t>Visão Estratégica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8788" y="61913"/>
            <a:ext cx="6626225" cy="1368425"/>
          </a:xfrm>
          <a:prstGeom prst="rect">
            <a:avLst/>
          </a:prstGeom>
          <a:noFill/>
          <a:ln w="12700">
            <a:noFill/>
            <a:miter lim="800000"/>
            <a:headEnd/>
            <a:tailEnd/>
          </a:ln>
          <a:effectLst/>
        </p:spPr>
        <p:txBody>
          <a:bodyPr lIns="90488" tIns="44450" rIns="90488" bIns="44450">
            <a:spAutoFit/>
          </a:bodyPr>
          <a:lstStyle/>
          <a:p>
            <a:pPr defTabSz="762000" eaLnBrk="0" hangingPunct="0">
              <a:defRPr/>
            </a:pPr>
            <a:r>
              <a:rPr lang="pt-BR" sz="4000">
                <a:solidFill>
                  <a:srgbClr val="FC0128"/>
                </a:solidFill>
                <a:effectLst>
                  <a:outerShdw blurRad="38100" dist="38100" dir="2700000" algn="tl">
                    <a:srgbClr val="C0C0C0"/>
                  </a:outerShdw>
                </a:effectLst>
                <a:latin typeface="Times New Roman" pitchFamily="18" charset="0"/>
              </a:rPr>
              <a:t>                         		</a:t>
            </a:r>
          </a:p>
          <a:p>
            <a:pPr defTabSz="762000" eaLnBrk="0" hangingPunct="0">
              <a:defRPr/>
            </a:pPr>
            <a:r>
              <a:rPr lang="pt-BR" sz="4400">
                <a:solidFill>
                  <a:srgbClr val="FC0128"/>
                </a:solidFill>
                <a:effectLst>
                  <a:outerShdw blurRad="38100" dist="38100" dir="2700000" algn="tl">
                    <a:srgbClr val="C0C0C0"/>
                  </a:outerShdw>
                </a:effectLst>
                <a:latin typeface="Times New Roman" pitchFamily="18" charset="0"/>
              </a:rPr>
              <a:t>     </a:t>
            </a:r>
            <a:endParaRPr lang="pt-BR" sz="4000">
              <a:latin typeface="Times New Roman" pitchFamily="18" charset="0"/>
            </a:endParaRPr>
          </a:p>
        </p:txBody>
      </p:sp>
      <p:sp>
        <p:nvSpPr>
          <p:cNvPr id="39939" name="Rectangle 3"/>
          <p:cNvSpPr>
            <a:spLocks noChangeArrowheads="1"/>
          </p:cNvSpPr>
          <p:nvPr/>
        </p:nvSpPr>
        <p:spPr bwMode="auto">
          <a:xfrm>
            <a:off x="723900" y="2667000"/>
            <a:ext cx="8191500" cy="701675"/>
          </a:xfrm>
          <a:prstGeom prst="rect">
            <a:avLst/>
          </a:prstGeom>
          <a:noFill/>
          <a:ln w="12700">
            <a:noFill/>
            <a:miter lim="800000"/>
            <a:headEnd/>
            <a:tailEnd/>
          </a:ln>
        </p:spPr>
        <p:txBody>
          <a:bodyPr wrap="none">
            <a:spAutoFit/>
          </a:bodyPr>
          <a:lstStyle/>
          <a:p>
            <a:pPr defTabSz="762000" eaLnBrk="0" hangingPunct="0"/>
            <a:r>
              <a:rPr lang="pt-BR" sz="4000">
                <a:latin typeface="Times New Roman" pitchFamily="18" charset="0"/>
              </a:rPr>
              <a:t>* 12/03/91 – </a:t>
            </a:r>
            <a:r>
              <a:rPr lang="pt-BR" sz="2400">
                <a:latin typeface="Times New Roman" pitchFamily="18" charset="0"/>
              </a:rPr>
              <a:t>CÓDIGO DEFESA DO CONSUMIDOR</a:t>
            </a:r>
          </a:p>
        </p:txBody>
      </p:sp>
      <p:sp>
        <p:nvSpPr>
          <p:cNvPr id="39940" name="Rectangle 4"/>
          <p:cNvSpPr>
            <a:spLocks noChangeArrowheads="1"/>
          </p:cNvSpPr>
          <p:nvPr/>
        </p:nvSpPr>
        <p:spPr bwMode="auto">
          <a:xfrm>
            <a:off x="762000" y="3429000"/>
            <a:ext cx="4205288" cy="701675"/>
          </a:xfrm>
          <a:prstGeom prst="rect">
            <a:avLst/>
          </a:prstGeom>
          <a:noFill/>
          <a:ln w="12700">
            <a:noFill/>
            <a:miter lim="800000"/>
            <a:headEnd/>
            <a:tailEnd/>
          </a:ln>
        </p:spPr>
        <p:txBody>
          <a:bodyPr wrap="none">
            <a:spAutoFit/>
          </a:bodyPr>
          <a:lstStyle/>
          <a:p>
            <a:pPr defTabSz="762000" eaLnBrk="0" hangingPunct="0"/>
            <a:r>
              <a:rPr lang="pt-BR" sz="4000">
                <a:latin typeface="Times New Roman" pitchFamily="18" charset="0"/>
              </a:rPr>
              <a:t>* 10/10/92 - PGQP</a:t>
            </a:r>
          </a:p>
        </p:txBody>
      </p:sp>
      <p:sp>
        <p:nvSpPr>
          <p:cNvPr id="39941" name="Rectangle 5"/>
          <p:cNvSpPr>
            <a:spLocks noChangeArrowheads="1"/>
          </p:cNvSpPr>
          <p:nvPr/>
        </p:nvSpPr>
        <p:spPr bwMode="auto">
          <a:xfrm>
            <a:off x="700088" y="1965325"/>
            <a:ext cx="4303712" cy="701675"/>
          </a:xfrm>
          <a:prstGeom prst="rect">
            <a:avLst/>
          </a:prstGeom>
          <a:noFill/>
          <a:ln w="12700">
            <a:noFill/>
            <a:miter lim="800000"/>
            <a:headEnd/>
            <a:tailEnd/>
          </a:ln>
        </p:spPr>
        <p:txBody>
          <a:bodyPr wrap="none">
            <a:spAutoFit/>
          </a:bodyPr>
          <a:lstStyle/>
          <a:p>
            <a:pPr defTabSz="762000" eaLnBrk="0" hangingPunct="0"/>
            <a:r>
              <a:rPr lang="pt-BR" sz="4000">
                <a:latin typeface="Times New Roman" pitchFamily="18" charset="0"/>
              </a:rPr>
              <a:t>* 08/11/90 -  PNQP</a:t>
            </a:r>
          </a:p>
        </p:txBody>
      </p:sp>
      <p:sp>
        <p:nvSpPr>
          <p:cNvPr id="39942" name="Rectangle 6"/>
          <p:cNvSpPr>
            <a:spLocks noChangeArrowheads="1"/>
          </p:cNvSpPr>
          <p:nvPr/>
        </p:nvSpPr>
        <p:spPr bwMode="auto">
          <a:xfrm>
            <a:off x="685800" y="457200"/>
            <a:ext cx="6615113" cy="762000"/>
          </a:xfrm>
          <a:prstGeom prst="rect">
            <a:avLst/>
          </a:prstGeom>
          <a:noFill/>
          <a:ln w="12700">
            <a:noFill/>
            <a:miter lim="800000"/>
            <a:headEnd/>
            <a:tailEnd/>
          </a:ln>
          <a:effectLst/>
        </p:spPr>
        <p:txBody>
          <a:bodyPr wrap="none">
            <a:spAutoFit/>
          </a:bodyPr>
          <a:lstStyle/>
          <a:p>
            <a:pPr defTabSz="762000" eaLnBrk="0" hangingPunct="0">
              <a:defRPr/>
            </a:pPr>
            <a:r>
              <a:rPr lang="pt-BR" sz="4400">
                <a:solidFill>
                  <a:srgbClr val="FC0128"/>
                </a:solidFill>
                <a:effectLst>
                  <a:outerShdw blurRad="38100" dist="38100" dir="2700000" algn="tl">
                    <a:srgbClr val="C0C0C0"/>
                  </a:outerShdw>
                </a:effectLst>
                <a:latin typeface="Times New Roman" pitchFamily="18" charset="0"/>
              </a:rPr>
              <a:t>HISTÓRICO NO BRASIL</a:t>
            </a:r>
          </a:p>
        </p:txBody>
      </p:sp>
      <p:sp>
        <p:nvSpPr>
          <p:cNvPr id="39943" name="Rectangle 7"/>
          <p:cNvSpPr>
            <a:spLocks noChangeArrowheads="1"/>
          </p:cNvSpPr>
          <p:nvPr/>
        </p:nvSpPr>
        <p:spPr bwMode="auto">
          <a:xfrm>
            <a:off x="685800" y="1219200"/>
            <a:ext cx="6691313" cy="701675"/>
          </a:xfrm>
          <a:prstGeom prst="rect">
            <a:avLst/>
          </a:prstGeom>
          <a:noFill/>
          <a:ln w="12700">
            <a:noFill/>
            <a:miter lim="800000"/>
            <a:headEnd/>
            <a:tailEnd/>
          </a:ln>
        </p:spPr>
        <p:txBody>
          <a:bodyPr wrap="none">
            <a:spAutoFit/>
          </a:bodyPr>
          <a:lstStyle/>
          <a:p>
            <a:pPr defTabSz="762000" eaLnBrk="0" hangingPunct="0"/>
            <a:r>
              <a:rPr lang="pt-BR" sz="4000">
                <a:latin typeface="Times New Roman" pitchFamily="18" charset="0"/>
              </a:rPr>
              <a:t>* 1986 – MISSÃO TÉCNICA </a:t>
            </a:r>
          </a:p>
        </p:txBody>
      </p:sp>
      <p:grpSp>
        <p:nvGrpSpPr>
          <p:cNvPr id="2" name="Group 8"/>
          <p:cNvGrpSpPr>
            <a:grpSpLocks/>
          </p:cNvGrpSpPr>
          <p:nvPr/>
        </p:nvGrpSpPr>
        <p:grpSpPr bwMode="auto">
          <a:xfrm>
            <a:off x="762000" y="4387850"/>
            <a:ext cx="1846263" cy="1752600"/>
            <a:chOff x="480" y="2764"/>
            <a:chExt cx="1163" cy="1104"/>
          </a:xfrm>
        </p:grpSpPr>
        <p:sp>
          <p:nvSpPr>
            <p:cNvPr id="14350" name="Rectangle 9"/>
            <p:cNvSpPr>
              <a:spLocks noChangeArrowheads="1"/>
            </p:cNvSpPr>
            <p:nvPr/>
          </p:nvSpPr>
          <p:spPr bwMode="auto">
            <a:xfrm>
              <a:off x="480" y="2764"/>
              <a:ext cx="1163" cy="288"/>
            </a:xfrm>
            <a:prstGeom prst="rect">
              <a:avLst/>
            </a:prstGeom>
            <a:noFill/>
            <a:ln w="12700">
              <a:noFill/>
              <a:miter lim="800000"/>
              <a:headEnd/>
              <a:tailEnd/>
            </a:ln>
          </p:spPr>
          <p:txBody>
            <a:bodyPr wrap="none">
              <a:spAutoFit/>
            </a:bodyPr>
            <a:lstStyle/>
            <a:p>
              <a:pPr defTabSz="762000" eaLnBrk="0" hangingPunct="0"/>
              <a:r>
                <a:rPr lang="pt-BR" sz="2400">
                  <a:latin typeface="Times New Roman" pitchFamily="18" charset="0"/>
                </a:rPr>
                <a:t>NACIONAL</a:t>
              </a:r>
            </a:p>
          </p:txBody>
        </p:sp>
        <p:sp>
          <p:nvSpPr>
            <p:cNvPr id="14351" name="Rectangle 10"/>
            <p:cNvSpPr>
              <a:spLocks noChangeArrowheads="1"/>
            </p:cNvSpPr>
            <p:nvPr/>
          </p:nvSpPr>
          <p:spPr bwMode="auto">
            <a:xfrm>
              <a:off x="517" y="3120"/>
              <a:ext cx="751" cy="748"/>
            </a:xfrm>
            <a:prstGeom prst="rect">
              <a:avLst/>
            </a:prstGeom>
            <a:noFill/>
            <a:ln w="12700">
              <a:noFill/>
              <a:miter lim="800000"/>
              <a:headEnd/>
              <a:tailEnd/>
            </a:ln>
          </p:spPr>
          <p:txBody>
            <a:bodyPr wrap="none">
              <a:spAutoFit/>
            </a:bodyPr>
            <a:lstStyle/>
            <a:p>
              <a:pPr defTabSz="762000" eaLnBrk="0" hangingPunct="0"/>
              <a:r>
                <a:rPr lang="pt-BR" sz="2400">
                  <a:latin typeface="Times New Roman" pitchFamily="18" charset="0"/>
                </a:rPr>
                <a:t>1o RGS</a:t>
              </a:r>
            </a:p>
            <a:p>
              <a:pPr defTabSz="762000" eaLnBrk="0" hangingPunct="0"/>
              <a:r>
                <a:rPr lang="pt-BR" sz="2400">
                  <a:latin typeface="Times New Roman" pitchFamily="18" charset="0"/>
                </a:rPr>
                <a:t>2o MG</a:t>
              </a:r>
            </a:p>
            <a:p>
              <a:pPr defTabSz="762000" eaLnBrk="0" hangingPunct="0"/>
              <a:r>
                <a:rPr lang="pt-BR" sz="2400">
                  <a:latin typeface="Times New Roman" pitchFamily="18" charset="0"/>
                </a:rPr>
                <a:t>3o SP</a:t>
              </a:r>
            </a:p>
          </p:txBody>
        </p:sp>
      </p:grpSp>
      <p:grpSp>
        <p:nvGrpSpPr>
          <p:cNvPr id="3" name="Group 11"/>
          <p:cNvGrpSpPr>
            <a:grpSpLocks/>
          </p:cNvGrpSpPr>
          <p:nvPr/>
        </p:nvGrpSpPr>
        <p:grpSpPr bwMode="auto">
          <a:xfrm>
            <a:off x="4249738" y="4419600"/>
            <a:ext cx="2813050" cy="1387475"/>
            <a:chOff x="2677" y="2784"/>
            <a:chExt cx="1772" cy="874"/>
          </a:xfrm>
        </p:grpSpPr>
        <p:sp>
          <p:nvSpPr>
            <p:cNvPr id="14348" name="Rectangle 12"/>
            <p:cNvSpPr>
              <a:spLocks noChangeArrowheads="1"/>
            </p:cNvSpPr>
            <p:nvPr/>
          </p:nvSpPr>
          <p:spPr bwMode="auto">
            <a:xfrm>
              <a:off x="2677" y="2784"/>
              <a:ext cx="1772" cy="288"/>
            </a:xfrm>
            <a:prstGeom prst="rect">
              <a:avLst/>
            </a:prstGeom>
            <a:noFill/>
            <a:ln w="12700">
              <a:noFill/>
              <a:miter lim="800000"/>
              <a:headEnd/>
              <a:tailEnd/>
            </a:ln>
          </p:spPr>
          <p:txBody>
            <a:bodyPr wrap="none">
              <a:spAutoFit/>
            </a:bodyPr>
            <a:lstStyle/>
            <a:p>
              <a:pPr defTabSz="762000" eaLnBrk="0" hangingPunct="0"/>
              <a:r>
                <a:rPr lang="pt-BR" sz="2400">
                  <a:latin typeface="Times New Roman" pitchFamily="18" charset="0"/>
                </a:rPr>
                <a:t>INTERNACIONAL</a:t>
              </a:r>
            </a:p>
          </p:txBody>
        </p:sp>
        <p:sp>
          <p:nvSpPr>
            <p:cNvPr id="14349" name="Rectangle 13"/>
            <p:cNvSpPr>
              <a:spLocks noChangeArrowheads="1"/>
            </p:cNvSpPr>
            <p:nvPr/>
          </p:nvSpPr>
          <p:spPr bwMode="auto">
            <a:xfrm>
              <a:off x="2714" y="3140"/>
              <a:ext cx="1072" cy="518"/>
            </a:xfrm>
            <a:prstGeom prst="rect">
              <a:avLst/>
            </a:prstGeom>
            <a:noFill/>
            <a:ln w="12700">
              <a:noFill/>
              <a:miter lim="800000"/>
              <a:headEnd/>
              <a:tailEnd/>
            </a:ln>
          </p:spPr>
          <p:txBody>
            <a:bodyPr wrap="none">
              <a:spAutoFit/>
            </a:bodyPr>
            <a:lstStyle/>
            <a:p>
              <a:pPr defTabSz="762000" eaLnBrk="0" hangingPunct="0"/>
              <a:r>
                <a:rPr lang="pt-BR" sz="2400">
                  <a:latin typeface="Times New Roman" pitchFamily="18" charset="0"/>
                </a:rPr>
                <a:t>1o JAPÃO</a:t>
              </a:r>
            </a:p>
            <a:p>
              <a:pPr defTabSz="762000" eaLnBrk="0" hangingPunct="0"/>
              <a:r>
                <a:rPr lang="pt-BR" sz="2400">
                  <a:latin typeface="Times New Roman" pitchFamily="18" charset="0"/>
                </a:rPr>
                <a:t>2o BRASIL</a:t>
              </a:r>
            </a:p>
          </p:txBody>
        </p:sp>
      </p:grpSp>
      <p:graphicFrame>
        <p:nvGraphicFramePr>
          <p:cNvPr id="14346" name="Object 14"/>
          <p:cNvGraphicFramePr>
            <a:graphicFrameLocks noChangeAspect="1"/>
          </p:cNvGraphicFramePr>
          <p:nvPr/>
        </p:nvGraphicFramePr>
        <p:xfrm>
          <a:off x="7543800" y="228600"/>
          <a:ext cx="1371600" cy="900113"/>
        </p:xfrm>
        <a:graphic>
          <a:graphicData uri="http://schemas.openxmlformats.org/presentationml/2006/ole">
            <mc:AlternateContent xmlns:mc="http://schemas.openxmlformats.org/markup-compatibility/2006">
              <mc:Choice xmlns:v="urn:schemas-microsoft-com:vml" Requires="v">
                <p:oleObj spid="_x0000_s1027" r:id="rId4" imgW="9525" imgH="9525" progId="">
                  <p:embed/>
                </p:oleObj>
              </mc:Choice>
              <mc:Fallback>
                <p:oleObj r:id="rId4" imgW="9525" imgH="9525"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13716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15"/>
          <p:cNvSpPr txBox="1">
            <a:spLocks noChangeArrowheads="1"/>
          </p:cNvSpPr>
          <p:nvPr/>
        </p:nvSpPr>
        <p:spPr bwMode="auto">
          <a:xfrm>
            <a:off x="5364163" y="6149975"/>
            <a:ext cx="3779837" cy="749300"/>
          </a:xfrm>
          <a:prstGeom prst="rect">
            <a:avLst/>
          </a:prstGeom>
          <a:solidFill>
            <a:srgbClr val="3067A4"/>
          </a:solidFill>
          <a:ln w="9525">
            <a:noFill/>
            <a:miter lim="800000"/>
            <a:headEnd/>
            <a:tailEnd/>
          </a:ln>
        </p:spPr>
        <p:txBody>
          <a:bodyPr>
            <a:spAutoFit/>
          </a:bodyPr>
          <a:lstStyle/>
          <a:p>
            <a:pPr>
              <a:spcBef>
                <a:spcPct val="50000"/>
              </a:spcBef>
            </a:pPr>
            <a:r>
              <a:rPr lang="pt-BR" sz="1600">
                <a:solidFill>
                  <a:schemeClr val="bg1"/>
                </a:solidFill>
              </a:rPr>
              <a:t>COMO SER LÍDER EMPREENDEDOR</a:t>
            </a:r>
          </a:p>
          <a:p>
            <a:pPr>
              <a:spcBef>
                <a:spcPct val="50000"/>
              </a:spcBef>
            </a:pPr>
            <a:endParaRPr lang="pt-BR">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0-#ppt_w/2"/>
                                          </p:val>
                                        </p:tav>
                                        <p:tav tm="100000">
                                          <p:val>
                                            <p:strVal val="#ppt_x"/>
                                          </p:val>
                                        </p:tav>
                                      </p:tavLst>
                                    </p:anim>
                                    <p:anim calcmode="lin" valueType="num">
                                      <p:cBhvr additive="base">
                                        <p:cTn id="8"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gtEl>
                                        <p:attrNameLst>
                                          <p:attrName>style.visibility</p:attrName>
                                        </p:attrNameLst>
                                      </p:cBhvr>
                                      <p:to>
                                        <p:strVal val="visible"/>
                                      </p:to>
                                    </p:set>
                                    <p:anim calcmode="lin" valueType="num">
                                      <p:cBhvr additive="base">
                                        <p:cTn id="19" dur="500" fill="hold"/>
                                        <p:tgtEl>
                                          <p:spTgt spid="39939"/>
                                        </p:tgtEl>
                                        <p:attrNameLst>
                                          <p:attrName>ppt_x</p:attrName>
                                        </p:attrNameLst>
                                      </p:cBhvr>
                                      <p:tavLst>
                                        <p:tav tm="0">
                                          <p:val>
                                            <p:strVal val="0-#ppt_w/2"/>
                                          </p:val>
                                        </p:tav>
                                        <p:tav tm="100000">
                                          <p:val>
                                            <p:strVal val="#ppt_x"/>
                                          </p:val>
                                        </p:tav>
                                      </p:tavLst>
                                    </p:anim>
                                    <p:anim calcmode="lin" valueType="num">
                                      <p:cBhvr additive="base">
                                        <p:cTn id="20"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40"/>
                                        </p:tgtEl>
                                        <p:attrNameLst>
                                          <p:attrName>style.visibility</p:attrName>
                                        </p:attrNameLst>
                                      </p:cBhvr>
                                      <p:to>
                                        <p:strVal val="visible"/>
                                      </p:to>
                                    </p:set>
                                    <p:anim calcmode="lin" valueType="num">
                                      <p:cBhvr additive="base">
                                        <p:cTn id="25" dur="500" fill="hold"/>
                                        <p:tgtEl>
                                          <p:spTgt spid="39940"/>
                                        </p:tgtEl>
                                        <p:attrNameLst>
                                          <p:attrName>ppt_x</p:attrName>
                                        </p:attrNameLst>
                                      </p:cBhvr>
                                      <p:tavLst>
                                        <p:tav tm="0">
                                          <p:val>
                                            <p:strVal val="0-#ppt_w/2"/>
                                          </p:val>
                                        </p:tav>
                                        <p:tav tm="100000">
                                          <p:val>
                                            <p:strVal val="#ppt_x"/>
                                          </p:val>
                                        </p:tav>
                                      </p:tavLst>
                                    </p:anim>
                                    <p:anim calcmode="lin" valueType="num">
                                      <p:cBhvr additive="base">
                                        <p:cTn id="26"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lide(fromBottom)">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lide(fromBottom)">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P spid="39941" grpId="0" autoUpdateAnimBg="0"/>
      <p:bldP spid="399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9613" y="3357563"/>
            <a:ext cx="6840537" cy="647700"/>
          </a:xfrm>
        </p:spPr>
        <p:txBody>
          <a:bodyPr>
            <a:normAutofit/>
          </a:bodyPr>
          <a:lstStyle/>
          <a:p>
            <a:pPr algn="ctr" fontAlgn="auto">
              <a:spcAft>
                <a:spcPts val="0"/>
              </a:spcAft>
              <a:defRPr/>
            </a:pPr>
            <a:r>
              <a:rPr lang="pt-BR" dirty="0"/>
              <a:t>Controle da Qualidade Total </a:t>
            </a:r>
          </a:p>
        </p:txBody>
      </p:sp>
      <p:pic>
        <p:nvPicPr>
          <p:cNvPr id="8195" name="Picture 2" descr="http://www.xtrategus.com.br/Portals/1/images/logo_tqc.gif"/>
          <p:cNvPicPr>
            <a:picLocks noChangeAspect="1" noChangeArrowheads="1"/>
          </p:cNvPicPr>
          <p:nvPr/>
        </p:nvPicPr>
        <p:blipFill>
          <a:blip r:embed="rId2"/>
          <a:srcRect/>
          <a:stretch>
            <a:fillRect/>
          </a:stretch>
        </p:blipFill>
        <p:spPr bwMode="auto">
          <a:xfrm>
            <a:off x="3348038" y="981075"/>
            <a:ext cx="3609975" cy="23225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285</TotalTime>
  <Words>1278</Words>
  <Application>Microsoft Office PowerPoint</Application>
  <PresentationFormat>Apresentação na tela (4:3)</PresentationFormat>
  <Paragraphs>276</Paragraphs>
  <Slides>34</Slides>
  <Notes>2</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0</vt:i4>
      </vt:variant>
      <vt:variant>
        <vt:lpstr>Títulos de slides</vt:lpstr>
      </vt:variant>
      <vt:variant>
        <vt:i4>34</vt:i4>
      </vt:variant>
    </vt:vector>
  </HeadingPairs>
  <TitlesOfParts>
    <vt:vector size="43" baseType="lpstr">
      <vt:lpstr>Arial</vt:lpstr>
      <vt:lpstr>Calibri</vt:lpstr>
      <vt:lpstr>Century Schoolbook</vt:lpstr>
      <vt:lpstr>Lucida Sans Unicode</vt:lpstr>
      <vt:lpstr>Tahoma</vt:lpstr>
      <vt:lpstr>Times New Roman</vt:lpstr>
      <vt:lpstr>Wingdings</vt:lpstr>
      <vt:lpstr>Wingdings 2</vt:lpstr>
      <vt:lpstr>Balcão Envidraçado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Controle da Qualidade Total </vt:lpstr>
      <vt:lpstr>O que é TQC</vt:lpstr>
      <vt:lpstr>Apresentação do PowerPoint</vt:lpstr>
      <vt:lpstr>Apresentação do PowerPoint</vt:lpstr>
      <vt:lpstr>Conceito do TQC é formados de seguintes tópicos:</vt:lpstr>
      <vt:lpstr>Apresentação do PowerPoint</vt:lpstr>
      <vt:lpstr>Controle da Qualidade Total - Princípios Básicos</vt:lpstr>
      <vt:lpstr>Garantia da Qualidade no TQC</vt:lpstr>
      <vt:lpstr>Fundamentos da Implantação</vt:lpstr>
      <vt:lpstr>Condições básicas para implantação do TQC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Metrologia</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dc:creator>
  <cp:lastModifiedBy>HP</cp:lastModifiedBy>
  <cp:revision>30</cp:revision>
  <dcterms:created xsi:type="dcterms:W3CDTF">2013-06-15T12:50:17Z</dcterms:created>
  <dcterms:modified xsi:type="dcterms:W3CDTF">2019-02-28T21:25:47Z</dcterms:modified>
</cp:coreProperties>
</file>