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57" r:id="rId3"/>
    <p:sldId id="258" r:id="rId4"/>
    <p:sldId id="259" r:id="rId5"/>
    <p:sldId id="262" r:id="rId6"/>
    <p:sldId id="264" r:id="rId7"/>
    <p:sldId id="266" r:id="rId8"/>
    <p:sldId id="272" r:id="rId9"/>
    <p:sldId id="273" r:id="rId10"/>
    <p:sldId id="263" r:id="rId11"/>
    <p:sldId id="265" r:id="rId12"/>
    <p:sldId id="267" r:id="rId13"/>
    <p:sldId id="270" r:id="rId14"/>
    <p:sldId id="268" r:id="rId15"/>
    <p:sldId id="269" r:id="rId16"/>
    <p:sldId id="271" r:id="rId17"/>
    <p:sldId id="277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E2585-844B-4CA9-91A7-FF24CBED03FE}" type="datetimeFigureOut">
              <a:rPr lang="pt-BR" smtClean="0"/>
              <a:pPr/>
              <a:t>11/3/2013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A9A00-5761-4FDC-ADB0-E40964E11CA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E2585-844B-4CA9-91A7-FF24CBED03FE}" type="datetimeFigureOut">
              <a:rPr lang="pt-BR" smtClean="0"/>
              <a:pPr/>
              <a:t>11/3/2013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A9A00-5761-4FDC-ADB0-E40964E11CA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E2585-844B-4CA9-91A7-FF24CBED03FE}" type="datetimeFigureOut">
              <a:rPr lang="pt-BR" smtClean="0"/>
              <a:pPr/>
              <a:t>11/3/2013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A9A00-5761-4FDC-ADB0-E40964E11CA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E2585-844B-4CA9-91A7-FF24CBED03FE}" type="datetimeFigureOut">
              <a:rPr lang="pt-BR" smtClean="0"/>
              <a:pPr/>
              <a:t>11/3/2013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A9A00-5761-4FDC-ADB0-E40964E11CA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E2585-844B-4CA9-91A7-FF24CBED03FE}" type="datetimeFigureOut">
              <a:rPr lang="pt-BR" smtClean="0"/>
              <a:pPr/>
              <a:t>11/3/2013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A9A00-5761-4FDC-ADB0-E40964E11CA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E2585-844B-4CA9-91A7-FF24CBED03FE}" type="datetimeFigureOut">
              <a:rPr lang="pt-BR" smtClean="0"/>
              <a:pPr/>
              <a:t>11/3/2013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A9A00-5761-4FDC-ADB0-E40964E11CA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E2585-844B-4CA9-91A7-FF24CBED03FE}" type="datetimeFigureOut">
              <a:rPr lang="pt-BR" smtClean="0"/>
              <a:pPr/>
              <a:t>11/3/2013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A9A00-5761-4FDC-ADB0-E40964E11CA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E2585-844B-4CA9-91A7-FF24CBED03FE}" type="datetimeFigureOut">
              <a:rPr lang="pt-BR" smtClean="0"/>
              <a:pPr/>
              <a:t>11/3/2013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A9A00-5761-4FDC-ADB0-E40964E11CA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E2585-844B-4CA9-91A7-FF24CBED03FE}" type="datetimeFigureOut">
              <a:rPr lang="pt-BR" smtClean="0"/>
              <a:pPr/>
              <a:t>11/3/2013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A9A00-5761-4FDC-ADB0-E40964E11CA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E2585-844B-4CA9-91A7-FF24CBED03FE}" type="datetimeFigureOut">
              <a:rPr lang="pt-BR" smtClean="0"/>
              <a:pPr/>
              <a:t>11/3/2013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A9A00-5761-4FDC-ADB0-E40964E11CA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E2585-844B-4CA9-91A7-FF24CBED03FE}" type="datetimeFigureOut">
              <a:rPr lang="pt-BR" smtClean="0"/>
              <a:pPr/>
              <a:t>11/3/2013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A9A00-5761-4FDC-ADB0-E40964E11CA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E2585-844B-4CA9-91A7-FF24CBED03FE}" type="datetimeFigureOut">
              <a:rPr lang="pt-BR" smtClean="0"/>
              <a:pPr/>
              <a:t>11/3/2013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A9A00-5761-4FDC-ADB0-E40964E11CA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pt.wikipedia.org/wiki/Vari%C3%A1vel_aleat%C3%B3ria" TargetMode="External"/><Relationship Id="rId2" Type="http://schemas.openxmlformats.org/officeDocument/2006/relationships/hyperlink" Target="http://pt.wikipedia.org/wiki/Estat%C3%ADstica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pt.wikipedia.org/wiki/Valor_esperado" TargetMode="External"/><Relationship Id="rId4" Type="http://schemas.openxmlformats.org/officeDocument/2006/relationships/hyperlink" Target="http://pt.wikipedia.org/w/index.php?title=Dispers%C3%A3o_estat%C3%ADstica&amp;action=edit&amp;redlink=1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b="1" dirty="0" smtClean="0">
                <a:latin typeface="BankGothic Lt BT" pitchFamily="34" charset="0"/>
              </a:rPr>
              <a:t>CONTROLE ESTATÍSTICO DE PROCESSOS I </a:t>
            </a:r>
            <a:br>
              <a:rPr lang="pt-BR" b="1" dirty="0" smtClean="0">
                <a:latin typeface="BankGothic Lt BT" pitchFamily="34" charset="0"/>
              </a:rPr>
            </a:b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latin typeface="BankGothic Lt BT" pitchFamily="34" charset="0"/>
              </a:rPr>
              <a:t>Prof. M. Sc. Eng. Diego Pacheco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E9C45-FE5F-4FA5-8270-2C707D0FBEA6}" type="slidenum">
              <a:rPr lang="pt-BR" smtClean="0"/>
              <a:pPr>
                <a:defRPr/>
              </a:pPr>
              <a:t>1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>
                <a:solidFill>
                  <a:srgbClr val="003399"/>
                </a:solidFill>
                <a:latin typeface="Arial" charset="0"/>
              </a:rPr>
              <a:t>Medidas de Tendência Central</a:t>
            </a:r>
            <a:endParaRPr lang="pt-BR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209800"/>
            <a:ext cx="528546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ixaDeTexto 8"/>
          <p:cNvSpPr txBox="1"/>
          <p:nvPr/>
        </p:nvSpPr>
        <p:spPr>
          <a:xfrm>
            <a:off x="1828800" y="3429000"/>
            <a:ext cx="487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*Se a </a:t>
            </a:r>
            <a:r>
              <a:rPr lang="en-US" dirty="0" err="1" smtClean="0"/>
              <a:t>amostra</a:t>
            </a:r>
            <a:r>
              <a:rPr lang="en-US" dirty="0" smtClean="0"/>
              <a:t> </a:t>
            </a:r>
            <a:r>
              <a:rPr lang="en-US" dirty="0" err="1" smtClean="0"/>
              <a:t>tiver</a:t>
            </a:r>
            <a:r>
              <a:rPr lang="en-US" dirty="0" smtClean="0"/>
              <a:t> n par, </a:t>
            </a:r>
            <a:r>
              <a:rPr lang="en-US" dirty="0" err="1" smtClean="0"/>
              <a:t>então</a:t>
            </a:r>
            <a:r>
              <a:rPr lang="en-US" dirty="0" smtClean="0"/>
              <a:t> </a:t>
            </a:r>
            <a:r>
              <a:rPr lang="en-US" dirty="0" err="1" smtClean="0"/>
              <a:t>faz</a:t>
            </a:r>
            <a:r>
              <a:rPr lang="en-US" dirty="0" smtClean="0"/>
              <a:t>-se a </a:t>
            </a:r>
            <a:r>
              <a:rPr lang="en-US" dirty="0" err="1" smtClean="0"/>
              <a:t>média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533400" y="304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Exercício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fixação</a:t>
            </a:r>
            <a:endParaRPr kumimoji="0" lang="pt-BR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1219200" y="1828800"/>
            <a:ext cx="6019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lphaLcParenR"/>
            </a:pPr>
            <a:r>
              <a:rPr lang="pt-BR" dirty="0" smtClean="0"/>
              <a:t>Calcule a mediana das sequências abaixo: </a:t>
            </a:r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/>
          </a:p>
          <a:p>
            <a:pPr marL="342900" indent="-342900"/>
            <a:r>
              <a:rPr lang="en-US" b="1" dirty="0" smtClean="0"/>
              <a:t>2, 5, 8, 10, 12, 15, 18, 20</a:t>
            </a:r>
            <a:endParaRPr lang="pt-BR" b="1" dirty="0"/>
          </a:p>
        </p:txBody>
      </p:sp>
      <p:sp>
        <p:nvSpPr>
          <p:cNvPr id="5" name="Retângulo 4"/>
          <p:cNvSpPr/>
          <p:nvPr/>
        </p:nvSpPr>
        <p:spPr>
          <a:xfrm>
            <a:off x="1371600" y="4267200"/>
            <a:ext cx="6019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pt-BR" dirty="0" smtClean="0"/>
              <a:t>b)   Calcule a mediana das sequências abaixo: </a:t>
            </a:r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/>
          </a:p>
          <a:p>
            <a:pPr marL="342900" indent="-342900"/>
            <a:r>
              <a:rPr lang="en-US" b="1" dirty="0" smtClean="0"/>
              <a:t>3, 4, 5, 7,  8, 10, 15</a:t>
            </a:r>
            <a:endParaRPr lang="pt-B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8382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err="1"/>
              <a:t>Exercício</a:t>
            </a:r>
            <a:r>
              <a:rPr lang="en-US" dirty="0"/>
              <a:t> de </a:t>
            </a:r>
            <a:r>
              <a:rPr lang="en-US" dirty="0" err="1" smtClean="0"/>
              <a:t>fixação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pt-BR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667000"/>
            <a:ext cx="747262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tângulo 3"/>
          <p:cNvSpPr/>
          <p:nvPr/>
        </p:nvSpPr>
        <p:spPr>
          <a:xfrm>
            <a:off x="1219200" y="1905000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/>
              <a:t>a) ache a moda da série abaixo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457200" y="1524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Medidas de Variação</a:t>
            </a:r>
            <a:endParaRPr kumimoji="0" lang="pt-BR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0" y="4876800"/>
            <a:ext cx="86106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VARIÂNCIA</a:t>
            </a:r>
            <a:endParaRPr lang="pt-BR" sz="2400" b="1" dirty="0" smtClean="0"/>
          </a:p>
          <a:p>
            <a:r>
              <a:rPr lang="pt-BR" dirty="0" smtClean="0"/>
              <a:t>Na teoria da probabilidade e na </a:t>
            </a:r>
            <a:r>
              <a:rPr lang="pt-BR" dirty="0" smtClean="0">
                <a:hlinkClick r:id="rId2" tooltip="Estatística"/>
              </a:rPr>
              <a:t>estatística</a:t>
            </a:r>
            <a:r>
              <a:rPr lang="pt-BR" dirty="0" smtClean="0"/>
              <a:t>, a </a:t>
            </a:r>
            <a:r>
              <a:rPr lang="pt-BR" b="1" dirty="0" smtClean="0"/>
              <a:t>variância</a:t>
            </a:r>
            <a:r>
              <a:rPr lang="pt-BR" dirty="0" smtClean="0"/>
              <a:t> de uma </a:t>
            </a:r>
            <a:r>
              <a:rPr lang="pt-BR" dirty="0" smtClean="0">
                <a:hlinkClick r:id="rId3" tooltip="Variável aleatória"/>
              </a:rPr>
              <a:t>variável aleatória</a:t>
            </a:r>
            <a:r>
              <a:rPr lang="pt-BR" dirty="0" smtClean="0"/>
              <a:t> é uma medida da sua </a:t>
            </a:r>
            <a:r>
              <a:rPr lang="pt-BR" dirty="0" smtClean="0">
                <a:hlinkClick r:id="rId4" tooltip="Dispersão estatística (página não existe)"/>
              </a:rPr>
              <a:t>dispersão estatística</a:t>
            </a:r>
            <a:r>
              <a:rPr lang="pt-BR" dirty="0" smtClean="0"/>
              <a:t>, indicando quão longe em geral os seus valores se encontram do </a:t>
            </a:r>
            <a:r>
              <a:rPr lang="pt-BR" dirty="0" smtClean="0">
                <a:hlinkClick r:id="rId5" tooltip="Valor esperado"/>
              </a:rPr>
              <a:t>valor esperado</a:t>
            </a:r>
            <a:r>
              <a:rPr lang="pt-BR" dirty="0" smtClean="0"/>
              <a:t>.</a:t>
            </a:r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0" y="2819400"/>
            <a:ext cx="8763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DESVIO PADRÃO</a:t>
            </a:r>
            <a:endParaRPr lang="pt-BR" sz="2400" b="1" dirty="0" smtClean="0"/>
          </a:p>
          <a:p>
            <a:r>
              <a:rPr lang="pt-BR" dirty="0" smtClean="0"/>
              <a:t>Ele mostra o quanto de variação ou "dispersão" existe em relação à média (ou </a:t>
            </a:r>
            <a:r>
              <a:rPr lang="pt-BR" dirty="0" smtClean="0">
                <a:hlinkClick r:id="rId5" tooltip="Valor esperado"/>
              </a:rPr>
              <a:t>valor esperado</a:t>
            </a:r>
            <a:r>
              <a:rPr lang="pt-BR" dirty="0" smtClean="0"/>
              <a:t>). Um baixo desvio padrão indica que os dados tendem a estar próximos da média; um desvio padrão alto indica que os dados estão espalhados por uma gama de valores.</a:t>
            </a:r>
            <a:endParaRPr lang="pt-BR" dirty="0"/>
          </a:p>
        </p:txBody>
      </p:sp>
      <p:sp>
        <p:nvSpPr>
          <p:cNvPr id="6" name="Retângulo 5"/>
          <p:cNvSpPr/>
          <p:nvPr/>
        </p:nvSpPr>
        <p:spPr>
          <a:xfrm>
            <a:off x="0" y="1219200"/>
            <a:ext cx="8686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b="1" dirty="0" smtClean="0"/>
              <a:t>AMPLITUDE: </a:t>
            </a:r>
            <a:r>
              <a:rPr lang="pt-BR" dirty="0" smtClean="0"/>
              <a:t>é a diferença entre o maior valor e o menor valor da série de dados. Se os dados estiverem agrupados em classes, a amplitude é a diferença entre o limite superior da última classe e o limite inferior da primeira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003399"/>
                </a:solidFill>
                <a:latin typeface="Arial" charset="0"/>
              </a:rPr>
              <a:t>Medidas de Variação</a:t>
            </a:r>
            <a:endParaRPr lang="pt-BR" dirty="0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143000" y="1981200"/>
            <a:ext cx="6872288" cy="388016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lIns="54000" tIns="46800" rIns="54000" bIns="46800">
            <a:spAutoFit/>
          </a:bodyPr>
          <a:lstStyle/>
          <a:p>
            <a:r>
              <a:rPr lang="pt-BR" b="1" dirty="0">
                <a:latin typeface="Albertus MT" pitchFamily="18" charset="0"/>
              </a:rPr>
              <a:t>Amplitude ( R ):  R = </a:t>
            </a:r>
            <a:r>
              <a:rPr lang="pt-BR" b="1" dirty="0" err="1">
                <a:latin typeface="Albertus MT" pitchFamily="18" charset="0"/>
              </a:rPr>
              <a:t>X</a:t>
            </a:r>
            <a:r>
              <a:rPr lang="pt-BR" b="1" baseline="-25000" dirty="0" err="1">
                <a:latin typeface="Albertus MT" pitchFamily="18" charset="0"/>
              </a:rPr>
              <a:t>max</a:t>
            </a:r>
            <a:r>
              <a:rPr lang="pt-BR" b="1" dirty="0">
                <a:latin typeface="Albertus MT" pitchFamily="18" charset="0"/>
              </a:rPr>
              <a:t>  - </a:t>
            </a:r>
            <a:r>
              <a:rPr lang="pt-BR" b="1" dirty="0" err="1">
                <a:latin typeface="Albertus MT" pitchFamily="18" charset="0"/>
              </a:rPr>
              <a:t>X</a:t>
            </a:r>
            <a:r>
              <a:rPr lang="pt-BR" b="1" baseline="-25000" dirty="0" err="1">
                <a:latin typeface="Albertus MT" pitchFamily="18" charset="0"/>
              </a:rPr>
              <a:t>min</a:t>
            </a:r>
            <a:r>
              <a:rPr lang="pt-BR" b="1" dirty="0">
                <a:latin typeface="Albertus MT" pitchFamily="18" charset="0"/>
              </a:rPr>
              <a:t>   </a:t>
            </a:r>
          </a:p>
          <a:p>
            <a:r>
              <a:rPr lang="pt-BR" sz="2400" b="0" dirty="0">
                <a:latin typeface="Albertus MT" pitchFamily="18" charset="0"/>
              </a:rPr>
              <a:t> </a:t>
            </a:r>
            <a:r>
              <a:rPr lang="pt-BR" sz="2400" b="0" dirty="0" err="1">
                <a:latin typeface="Albertus MT" pitchFamily="18" charset="0"/>
              </a:rPr>
              <a:t>X</a:t>
            </a:r>
            <a:r>
              <a:rPr lang="pt-BR" sz="2400" b="0" baseline="-25000" dirty="0" err="1">
                <a:latin typeface="Albertus MT" pitchFamily="18" charset="0"/>
              </a:rPr>
              <a:t>max</a:t>
            </a:r>
            <a:r>
              <a:rPr lang="pt-BR" sz="2400" b="0" dirty="0">
                <a:latin typeface="Albertus MT" pitchFamily="18" charset="0"/>
              </a:rPr>
              <a:t>  :  Valor máximo dentre os itens da amostra</a:t>
            </a:r>
          </a:p>
          <a:p>
            <a:r>
              <a:rPr lang="pt-BR" sz="2400" b="0" dirty="0">
                <a:latin typeface="Albertus MT" pitchFamily="18" charset="0"/>
              </a:rPr>
              <a:t> </a:t>
            </a:r>
            <a:r>
              <a:rPr lang="pt-BR" sz="2400" b="0" dirty="0" err="1">
                <a:latin typeface="Albertus MT" pitchFamily="18" charset="0"/>
              </a:rPr>
              <a:t>X</a:t>
            </a:r>
            <a:r>
              <a:rPr lang="pt-BR" sz="2400" b="0" baseline="-25000" dirty="0" err="1">
                <a:latin typeface="Albertus MT" pitchFamily="18" charset="0"/>
              </a:rPr>
              <a:t>min</a:t>
            </a:r>
            <a:r>
              <a:rPr lang="pt-BR" sz="2400" b="0" baseline="-25000" dirty="0">
                <a:latin typeface="Albertus MT" pitchFamily="18" charset="0"/>
              </a:rPr>
              <a:t>  </a:t>
            </a:r>
            <a:r>
              <a:rPr lang="pt-BR" sz="2400" b="0" dirty="0">
                <a:latin typeface="Albertus MT" pitchFamily="18" charset="0"/>
              </a:rPr>
              <a:t> :</a:t>
            </a:r>
            <a:r>
              <a:rPr lang="pt-BR" sz="2400" b="0" baseline="-25000" dirty="0">
                <a:latin typeface="Albertus MT" pitchFamily="18" charset="0"/>
              </a:rPr>
              <a:t>  </a:t>
            </a:r>
            <a:r>
              <a:rPr lang="pt-BR" sz="2400" b="0" dirty="0">
                <a:latin typeface="Albertus MT" pitchFamily="18" charset="0"/>
              </a:rPr>
              <a:t>Valor mínimo dentre os itens da </a:t>
            </a:r>
            <a:r>
              <a:rPr lang="pt-BR" sz="2400" b="0" dirty="0" smtClean="0">
                <a:latin typeface="Albertus MT" pitchFamily="18" charset="0"/>
              </a:rPr>
              <a:t>amostra</a:t>
            </a:r>
          </a:p>
          <a:p>
            <a:endParaRPr lang="en-US" dirty="0">
              <a:latin typeface="Albertus MT" pitchFamily="18" charset="0"/>
            </a:endParaRPr>
          </a:p>
          <a:p>
            <a:endParaRPr lang="pt-BR" b="0" dirty="0">
              <a:latin typeface="Albertus MT" pitchFamily="18" charset="0"/>
            </a:endParaRPr>
          </a:p>
          <a:p>
            <a:r>
              <a:rPr lang="pt-BR" b="1" u="sng" dirty="0">
                <a:latin typeface="Albertus MT" pitchFamily="18" charset="0"/>
              </a:rPr>
              <a:t>Desvio Padrão da </a:t>
            </a:r>
            <a:r>
              <a:rPr lang="pt-BR" b="1" u="sng" dirty="0" smtClean="0">
                <a:latin typeface="Albertus MT" pitchFamily="18" charset="0"/>
              </a:rPr>
              <a:t>Amostra </a:t>
            </a:r>
            <a:r>
              <a:rPr lang="pt-BR" b="1" u="sng" dirty="0">
                <a:latin typeface="Albertus MT" pitchFamily="18" charset="0"/>
              </a:rPr>
              <a:t>( S ) :</a:t>
            </a:r>
          </a:p>
          <a:p>
            <a:r>
              <a:rPr lang="pt-BR" b="0" dirty="0">
                <a:latin typeface="Albertus MT" pitchFamily="18" charset="0"/>
              </a:rPr>
              <a:t>S= [ </a:t>
            </a:r>
            <a:r>
              <a:rPr lang="pt-BR" b="0" dirty="0">
                <a:latin typeface="Albertus MT" pitchFamily="18" charset="0"/>
                <a:sym typeface="Symbol" pitchFamily="18" charset="2"/>
              </a:rPr>
              <a:t> ( X</a:t>
            </a:r>
            <a:r>
              <a:rPr lang="pt-BR" b="0" baseline="-25000" dirty="0">
                <a:latin typeface="Albertus MT" pitchFamily="18" charset="0"/>
                <a:sym typeface="Symbol" pitchFamily="18" charset="2"/>
              </a:rPr>
              <a:t>i</a:t>
            </a:r>
            <a:r>
              <a:rPr lang="pt-BR" b="0" dirty="0">
                <a:latin typeface="Albertus MT" pitchFamily="18" charset="0"/>
                <a:sym typeface="Symbol" pitchFamily="18" charset="2"/>
              </a:rPr>
              <a:t> - X )</a:t>
            </a:r>
            <a:r>
              <a:rPr lang="pt-BR" b="0" baseline="30000" dirty="0">
                <a:latin typeface="Albertus MT" pitchFamily="18" charset="0"/>
                <a:sym typeface="Symbol" pitchFamily="18" charset="2"/>
              </a:rPr>
              <a:t>2</a:t>
            </a:r>
            <a:r>
              <a:rPr lang="pt-BR" b="0" dirty="0">
                <a:latin typeface="Albertus MT" pitchFamily="18" charset="0"/>
                <a:sym typeface="Symbol" pitchFamily="18" charset="2"/>
              </a:rPr>
              <a:t> / ( n-1 ) ]</a:t>
            </a:r>
            <a:r>
              <a:rPr lang="pt-BR" b="0" baseline="30000" dirty="0">
                <a:latin typeface="Albertus MT" pitchFamily="18" charset="0"/>
                <a:sym typeface="Symbol" pitchFamily="18" charset="2"/>
              </a:rPr>
              <a:t>1/2</a:t>
            </a:r>
            <a:r>
              <a:rPr lang="pt-BR" b="0" dirty="0">
                <a:latin typeface="Albertus MT" pitchFamily="18" charset="0"/>
                <a:sym typeface="Symbol" pitchFamily="18" charset="2"/>
              </a:rPr>
              <a:t>   </a:t>
            </a:r>
            <a:r>
              <a:rPr lang="en-US" dirty="0" err="1" smtClean="0">
                <a:latin typeface="Albertus MT" pitchFamily="18" charset="0"/>
                <a:sym typeface="Symbol" pitchFamily="18" charset="2"/>
              </a:rPr>
              <a:t>Ou</a:t>
            </a:r>
            <a:r>
              <a:rPr lang="en-US" dirty="0" smtClean="0">
                <a:latin typeface="Albertus MT" pitchFamily="18" charset="0"/>
                <a:sym typeface="Symbol" pitchFamily="18" charset="2"/>
              </a:rPr>
              <a:t>: </a:t>
            </a:r>
          </a:p>
          <a:p>
            <a:endParaRPr lang="en-US" dirty="0">
              <a:latin typeface="Albertus MT" pitchFamily="18" charset="0"/>
              <a:sym typeface="Symbol" pitchFamily="18" charset="2"/>
            </a:endParaRPr>
          </a:p>
          <a:p>
            <a:endParaRPr lang="en-US" b="0" dirty="0" smtClean="0">
              <a:latin typeface="Albertus MT" pitchFamily="18" charset="0"/>
              <a:sym typeface="Symbol" pitchFamily="18" charset="2"/>
            </a:endParaRPr>
          </a:p>
          <a:p>
            <a:endParaRPr lang="en-US" dirty="0">
              <a:latin typeface="Albertus MT" pitchFamily="18" charset="0"/>
              <a:sym typeface="Symbol" pitchFamily="18" charset="2"/>
            </a:endParaRPr>
          </a:p>
          <a:p>
            <a:endParaRPr lang="pt-BR" b="0" dirty="0">
              <a:latin typeface="Albertus MT" pitchFamily="18" charset="0"/>
              <a:sym typeface="Symbol" pitchFamily="18" charset="2"/>
            </a:endParaRPr>
          </a:p>
          <a:p>
            <a:r>
              <a:rPr lang="pt-BR" b="1" dirty="0">
                <a:latin typeface="Albertus MT" pitchFamily="18" charset="0"/>
                <a:sym typeface="Symbol" pitchFamily="18" charset="2"/>
              </a:rPr>
              <a:t>Variância da amostra ( S</a:t>
            </a:r>
            <a:r>
              <a:rPr lang="pt-BR" b="1" baseline="30000" dirty="0">
                <a:latin typeface="Albertus MT" pitchFamily="18" charset="0"/>
                <a:sym typeface="Symbol" pitchFamily="18" charset="2"/>
              </a:rPr>
              <a:t>2</a:t>
            </a:r>
            <a:r>
              <a:rPr lang="pt-BR" b="1" dirty="0">
                <a:latin typeface="Albertus MT" pitchFamily="18" charset="0"/>
                <a:sym typeface="Symbol" pitchFamily="18" charset="2"/>
              </a:rPr>
              <a:t> ):</a:t>
            </a:r>
          </a:p>
          <a:p>
            <a:r>
              <a:rPr lang="pt-BR" b="0" dirty="0">
                <a:latin typeface="Albertus MT" pitchFamily="18" charset="0"/>
              </a:rPr>
              <a:t>S</a:t>
            </a:r>
            <a:r>
              <a:rPr lang="pt-BR" b="0" baseline="30000" dirty="0">
                <a:latin typeface="Albertus MT" pitchFamily="18" charset="0"/>
              </a:rPr>
              <a:t>2</a:t>
            </a:r>
            <a:r>
              <a:rPr lang="pt-BR" b="0" dirty="0">
                <a:latin typeface="Albertus MT" pitchFamily="18" charset="0"/>
              </a:rPr>
              <a:t>  =  </a:t>
            </a:r>
            <a:r>
              <a:rPr lang="pt-BR" b="0" dirty="0">
                <a:latin typeface="Albertus MT" pitchFamily="18" charset="0"/>
                <a:sym typeface="Symbol" pitchFamily="18" charset="2"/>
              </a:rPr>
              <a:t> ( X</a:t>
            </a:r>
            <a:r>
              <a:rPr lang="pt-BR" b="0" baseline="-25000" dirty="0">
                <a:latin typeface="Albertus MT" pitchFamily="18" charset="0"/>
                <a:sym typeface="Symbol" pitchFamily="18" charset="2"/>
              </a:rPr>
              <a:t>i</a:t>
            </a:r>
            <a:r>
              <a:rPr lang="pt-BR" b="0" dirty="0">
                <a:latin typeface="Albertus MT" pitchFamily="18" charset="0"/>
                <a:sym typeface="Symbol" pitchFamily="18" charset="2"/>
              </a:rPr>
              <a:t> - X )</a:t>
            </a:r>
            <a:r>
              <a:rPr lang="pt-BR" b="0" baseline="30000" dirty="0">
                <a:latin typeface="Albertus MT" pitchFamily="18" charset="0"/>
                <a:sym typeface="Symbol" pitchFamily="18" charset="2"/>
              </a:rPr>
              <a:t>2</a:t>
            </a:r>
            <a:r>
              <a:rPr lang="pt-BR" b="0" dirty="0">
                <a:latin typeface="Albertus MT" pitchFamily="18" charset="0"/>
                <a:sym typeface="Symbol" pitchFamily="18" charset="2"/>
              </a:rPr>
              <a:t> / ( n-1 ) </a:t>
            </a:r>
            <a:endParaRPr lang="pt-BR" b="0" dirty="0">
              <a:latin typeface="Albertus MT" pitchFamily="18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2999" y="3581399"/>
            <a:ext cx="3504065" cy="1981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Exercício</a:t>
            </a:r>
            <a:r>
              <a:rPr lang="en-US" dirty="0"/>
              <a:t> de </a:t>
            </a:r>
            <a:r>
              <a:rPr lang="en-US" dirty="0" err="1" smtClean="0"/>
              <a:t>fixação</a:t>
            </a:r>
            <a:endParaRPr lang="pt-BR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828800"/>
            <a:ext cx="2071688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aixaDeTexto 4"/>
          <p:cNvSpPr txBox="1"/>
          <p:nvPr/>
        </p:nvSpPr>
        <p:spPr>
          <a:xfrm>
            <a:off x="381000" y="1143000"/>
            <a:ext cx="662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a) </a:t>
            </a:r>
            <a:r>
              <a:rPr lang="en-US" dirty="0" err="1" smtClean="0"/>
              <a:t>Calcule</a:t>
            </a:r>
            <a:r>
              <a:rPr lang="en-US" dirty="0" smtClean="0"/>
              <a:t> as </a:t>
            </a:r>
            <a:r>
              <a:rPr lang="en-US" dirty="0" err="1" smtClean="0"/>
              <a:t>seguintes</a:t>
            </a:r>
            <a:r>
              <a:rPr lang="en-US" dirty="0" smtClean="0"/>
              <a:t> </a:t>
            </a:r>
            <a:r>
              <a:rPr lang="en-US" dirty="0" err="1" smtClean="0"/>
              <a:t>medidas</a:t>
            </a:r>
            <a:r>
              <a:rPr lang="en-US" dirty="0" smtClean="0"/>
              <a:t> de </a:t>
            </a:r>
            <a:r>
              <a:rPr lang="en-US" dirty="0" err="1" smtClean="0"/>
              <a:t>variação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série</a:t>
            </a:r>
            <a:r>
              <a:rPr lang="en-US" dirty="0" smtClean="0"/>
              <a:t> </a:t>
            </a:r>
            <a:r>
              <a:rPr lang="en-US" dirty="0" err="1" smtClean="0"/>
              <a:t>abaixo</a:t>
            </a:r>
            <a:endParaRPr lang="pt-BR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600200"/>
            <a:ext cx="1071562" cy="341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5410200"/>
            <a:ext cx="179456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003399"/>
                </a:solidFill>
                <a:latin typeface="Arial" charset="0"/>
              </a:rPr>
              <a:t>Medidas de Variação</a:t>
            </a:r>
            <a:endParaRPr lang="pt-BR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905000"/>
            <a:ext cx="6276975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3400" y="2133600"/>
            <a:ext cx="8229600" cy="17526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Mas</a:t>
            </a:r>
            <a:r>
              <a:rPr lang="en-US" dirty="0" smtClean="0"/>
              <a:t> e agora? </a:t>
            </a:r>
            <a:r>
              <a:rPr lang="en-US" dirty="0" err="1" smtClean="0"/>
              <a:t>Pra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aprender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as </a:t>
            </a:r>
            <a:r>
              <a:rPr lang="en-US" dirty="0" err="1" smtClean="0"/>
              <a:t>medidas</a:t>
            </a:r>
            <a:r>
              <a:rPr lang="en-US" dirty="0" smtClean="0"/>
              <a:t> de </a:t>
            </a:r>
            <a:r>
              <a:rPr lang="en-US" dirty="0" err="1" smtClean="0"/>
              <a:t>Variação</a:t>
            </a:r>
            <a:r>
              <a:rPr lang="en-US" dirty="0" smtClean="0"/>
              <a:t> e de </a:t>
            </a:r>
            <a:r>
              <a:rPr lang="en-US" dirty="0" err="1" smtClean="0"/>
              <a:t>Tendência</a:t>
            </a:r>
            <a:r>
              <a:rPr lang="en-US" dirty="0" smtClean="0"/>
              <a:t> Central </a:t>
            </a:r>
            <a:endParaRPr lang="pt-B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i="1" dirty="0" smtClean="0">
                <a:solidFill>
                  <a:srgbClr val="003399"/>
                </a:solidFill>
                <a:latin typeface="Arial" charset="0"/>
              </a:rPr>
              <a:t>Montar, interpretar e analisar Gráficos de controle...</a:t>
            </a:r>
            <a:endParaRPr lang="pt-BR" dirty="0"/>
          </a:p>
        </p:txBody>
      </p:sp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447800"/>
            <a:ext cx="7543800" cy="4191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458200" cy="641350"/>
          </a:xfrm>
        </p:spPr>
        <p:txBody>
          <a:bodyPr>
            <a:normAutofit fontScale="90000"/>
          </a:bodyPr>
          <a:lstStyle/>
          <a:p>
            <a:r>
              <a:rPr lang="pt-BR" b="1" i="1">
                <a:solidFill>
                  <a:srgbClr val="003399"/>
                </a:solidFill>
                <a:latin typeface="Arial" charset="0"/>
              </a:rPr>
              <a:t>Fontes de Variação</a:t>
            </a:r>
            <a:endParaRPr lang="pt-BR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81075"/>
            <a:ext cx="8582025" cy="4794250"/>
          </a:xfrm>
        </p:spPr>
        <p:txBody>
          <a:bodyPr/>
          <a:lstStyle/>
          <a:p>
            <a:r>
              <a:rPr lang="pt-BR" b="0" i="1">
                <a:latin typeface="Times New Roman" pitchFamily="18" charset="0"/>
              </a:rPr>
              <a:t>As variações estão sempre presentes nos processos </a:t>
            </a:r>
          </a:p>
          <a:p>
            <a:r>
              <a:rPr lang="pt-BR" b="0" i="1">
                <a:latin typeface="Times New Roman" pitchFamily="18" charset="0"/>
              </a:rPr>
              <a:t>As variações são provenientes de diversas fontes como por exemplo  os “6 M”</a:t>
            </a:r>
          </a:p>
          <a:p>
            <a:pPr lvl="1"/>
            <a:r>
              <a:rPr lang="pt-BR" b="0" i="1">
                <a:latin typeface="Times New Roman" pitchFamily="18" charset="0"/>
              </a:rPr>
              <a:t>máquinas , método, materiais,meio ambiente, medições, mão de obra</a:t>
            </a:r>
          </a:p>
          <a:p>
            <a:r>
              <a:rPr lang="pt-BR" b="0" i="1">
                <a:latin typeface="Times New Roman" pitchFamily="18" charset="0"/>
              </a:rPr>
              <a:t>As variações são inimigas da qualidade</a:t>
            </a:r>
          </a:p>
          <a:p>
            <a:r>
              <a:rPr lang="pt-BR" b="0" i="1">
                <a:latin typeface="Times New Roman" pitchFamily="18" charset="0"/>
              </a:rPr>
              <a:t>A melhoria de um processo está ligada à redução da variação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2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Conceitos de </a:t>
            </a:r>
            <a:r>
              <a:rPr lang="pt-BR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Estatística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579" name="Text Box 1027"/>
          <p:cNvSpPr txBox="1">
            <a:spLocks noChangeArrowheads="1"/>
          </p:cNvSpPr>
          <p:nvPr/>
        </p:nvSpPr>
        <p:spPr bwMode="auto">
          <a:xfrm>
            <a:off x="784225" y="1738313"/>
            <a:ext cx="107950" cy="5191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54000" tIns="46800" rIns="54000" bIns="46800">
            <a:spAutoFit/>
          </a:bodyPr>
          <a:lstStyle/>
          <a:p>
            <a:endParaRPr lang="pt-BR"/>
          </a:p>
        </p:txBody>
      </p:sp>
      <p:sp>
        <p:nvSpPr>
          <p:cNvPr id="24580" name="Text Box 1028"/>
          <p:cNvSpPr txBox="1">
            <a:spLocks noChangeArrowheads="1"/>
          </p:cNvSpPr>
          <p:nvPr/>
        </p:nvSpPr>
        <p:spPr bwMode="auto">
          <a:xfrm>
            <a:off x="457200" y="1752600"/>
            <a:ext cx="8399463" cy="452649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lIns="54000" tIns="46800" rIns="54000" bIns="46800">
            <a:spAutoFit/>
          </a:bodyPr>
          <a:lstStyle/>
          <a:p>
            <a:r>
              <a:rPr lang="pt-BR" sz="3200" b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População:</a:t>
            </a:r>
          </a:p>
          <a:p>
            <a:r>
              <a:rPr lang="pt-BR" sz="3200" b="0" dirty="0">
                <a:latin typeface="Arial" pitchFamily="34" charset="0"/>
                <a:cs typeface="Arial" pitchFamily="34" charset="0"/>
              </a:rPr>
              <a:t>É a totalidade dos elementos de um universo sobre o qual desejamos  conhecer  e  estabelecer  conclusões  para  a tomada de </a:t>
            </a:r>
            <a:r>
              <a:rPr lang="pt-BR" sz="3200" b="0" dirty="0" smtClean="0">
                <a:latin typeface="Arial" pitchFamily="34" charset="0"/>
                <a:cs typeface="Arial" pitchFamily="34" charset="0"/>
              </a:rPr>
              <a:t>ação</a:t>
            </a:r>
          </a:p>
          <a:p>
            <a:endParaRPr lang="pt-BR" sz="3200" b="0" dirty="0">
              <a:latin typeface="Arial" pitchFamily="34" charset="0"/>
              <a:cs typeface="Arial" pitchFamily="34" charset="0"/>
            </a:endParaRPr>
          </a:p>
          <a:p>
            <a:r>
              <a:rPr lang="pt-BR" sz="3200" b="0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Amostra:</a:t>
            </a:r>
          </a:p>
          <a:p>
            <a:r>
              <a:rPr lang="pt-BR" sz="3200" b="0" dirty="0">
                <a:latin typeface="Arial" pitchFamily="34" charset="0"/>
                <a:cs typeface="Arial" pitchFamily="34" charset="0"/>
              </a:rPr>
              <a:t>É um subconjunto de elementos extraídos de uma população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23850" y="209550"/>
            <a:ext cx="8458200" cy="1190625"/>
          </a:xfrm>
        </p:spPr>
        <p:txBody>
          <a:bodyPr>
            <a:normAutofit fontScale="90000"/>
          </a:bodyPr>
          <a:lstStyle/>
          <a:p>
            <a:r>
              <a:rPr lang="pt-BR" i="1">
                <a:solidFill>
                  <a:srgbClr val="003399"/>
                </a:solidFill>
              </a:rPr>
              <a:t>Causas especiais e causas                    comuns de variação</a:t>
            </a:r>
            <a:endParaRPr lang="pt-BR"/>
          </a:p>
        </p:txBody>
      </p:sp>
      <p:sp>
        <p:nvSpPr>
          <p:cNvPr id="2867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pt-BR" sz="2800" b="0" i="1">
                <a:solidFill>
                  <a:srgbClr val="003399"/>
                </a:solidFill>
                <a:latin typeface="Times New Roman" pitchFamily="18" charset="0"/>
              </a:rPr>
              <a:t>Causas comuns</a:t>
            </a:r>
            <a:r>
              <a:rPr lang="pt-BR" sz="2800" b="0" i="1">
                <a:latin typeface="Times New Roman" pitchFamily="18" charset="0"/>
              </a:rPr>
              <a:t> :   São causas inerentes aos processos, estão sempre presentes nos processos.  Em geral tem origem nos diversos operadores, diversas máquinas diversos métodos etc; existentes nos processos</a:t>
            </a:r>
            <a:r>
              <a:rPr lang="pt-BR" sz="2800"/>
              <a:t>.</a:t>
            </a:r>
          </a:p>
          <a:p>
            <a:endParaRPr lang="pt-BR" sz="2800"/>
          </a:p>
          <a:p>
            <a:r>
              <a:rPr lang="pt-BR" sz="2800" b="0" i="1">
                <a:solidFill>
                  <a:srgbClr val="003399"/>
                </a:solidFill>
                <a:latin typeface="Times New Roman" pitchFamily="18" charset="0"/>
              </a:rPr>
              <a:t>Causas especiais</a:t>
            </a:r>
            <a:r>
              <a:rPr lang="pt-BR" sz="2800" b="0" i="1">
                <a:latin typeface="Times New Roman" pitchFamily="18" charset="0"/>
              </a:rPr>
              <a:t> : São causas eventuais e aparecem de forma esporádica nos processos. Em geral tem origem em fatores isolados e algumas vezes são chamadas de causas assinaláveis.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b="1" i="1" dirty="0" smtClean="0">
                <a:solidFill>
                  <a:srgbClr val="003399"/>
                </a:solidFill>
                <a:latin typeface="Arial" charset="0"/>
              </a:rPr>
              <a:t>Etapas da </a:t>
            </a:r>
            <a:r>
              <a:rPr lang="pt-BR" b="1" i="1" dirty="0">
                <a:solidFill>
                  <a:srgbClr val="003399"/>
                </a:solidFill>
                <a:latin typeface="Arial" charset="0"/>
              </a:rPr>
              <a:t>Inferência Estatística</a:t>
            </a:r>
            <a:endParaRPr lang="pt-BR" dirty="0"/>
          </a:p>
        </p:txBody>
      </p:sp>
      <p:sp>
        <p:nvSpPr>
          <p:cNvPr id="51203" name="Oval 3"/>
          <p:cNvSpPr>
            <a:spLocks noChangeArrowheads="1"/>
          </p:cNvSpPr>
          <p:nvPr/>
        </p:nvSpPr>
        <p:spPr bwMode="auto">
          <a:xfrm>
            <a:off x="1219200" y="1905000"/>
            <a:ext cx="3048000" cy="1447800"/>
          </a:xfrm>
          <a:prstGeom prst="ellipse">
            <a:avLst/>
          </a:prstGeom>
          <a:solidFill>
            <a:srgbClr val="FFFF99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54000" tIns="46800" rIns="54000" bIns="46800" anchor="ctr"/>
          <a:lstStyle/>
          <a:p>
            <a:endParaRPr lang="pt-BR"/>
          </a:p>
        </p:txBody>
      </p:sp>
      <p:sp>
        <p:nvSpPr>
          <p:cNvPr id="51204" name="Oval 4"/>
          <p:cNvSpPr>
            <a:spLocks noChangeArrowheads="1"/>
          </p:cNvSpPr>
          <p:nvPr/>
        </p:nvSpPr>
        <p:spPr bwMode="auto">
          <a:xfrm>
            <a:off x="2590800" y="2667000"/>
            <a:ext cx="838200" cy="381000"/>
          </a:xfrm>
          <a:prstGeom prst="ellipse">
            <a:avLst/>
          </a:prstGeom>
          <a:solidFill>
            <a:srgbClr val="FF330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54000" tIns="46800" rIns="54000" bIns="46800" anchor="ctr"/>
          <a:lstStyle/>
          <a:p>
            <a:endParaRPr lang="pt-BR"/>
          </a:p>
        </p:txBody>
      </p:sp>
      <p:sp>
        <p:nvSpPr>
          <p:cNvPr id="51205" name="AutoShape 5"/>
          <p:cNvSpPr>
            <a:spLocks noChangeArrowheads="1"/>
          </p:cNvSpPr>
          <p:nvPr/>
        </p:nvSpPr>
        <p:spPr bwMode="auto">
          <a:xfrm>
            <a:off x="3200400" y="1981200"/>
            <a:ext cx="990600" cy="3810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54000" tIns="46800" rIns="54000" bIns="46800" anchor="ctr"/>
          <a:lstStyle/>
          <a:p>
            <a:endParaRPr lang="pt-BR"/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4114800" y="1752600"/>
            <a:ext cx="1581150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54000" tIns="46800" rIns="54000" bIns="46800">
            <a:spAutoFit/>
          </a:bodyPr>
          <a:lstStyle/>
          <a:p>
            <a:r>
              <a:rPr lang="pt-BR" dirty="0"/>
              <a:t>População</a:t>
            </a:r>
          </a:p>
        </p:txBody>
      </p:sp>
      <p:sp>
        <p:nvSpPr>
          <p:cNvPr id="51208" name="AutoShape 8"/>
          <p:cNvSpPr>
            <a:spLocks noChangeArrowheads="1"/>
          </p:cNvSpPr>
          <p:nvPr/>
        </p:nvSpPr>
        <p:spPr bwMode="auto">
          <a:xfrm>
            <a:off x="2819400" y="2895600"/>
            <a:ext cx="304800" cy="976313"/>
          </a:xfrm>
          <a:prstGeom prst="downArrow">
            <a:avLst>
              <a:gd name="adj1" fmla="val 50000"/>
              <a:gd name="adj2" fmla="val 80078"/>
            </a:avLst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54000" tIns="46800" rIns="54000" bIns="46800" anchor="ctr"/>
          <a:lstStyle/>
          <a:p>
            <a:endParaRPr lang="pt-BR"/>
          </a:p>
        </p:txBody>
      </p:sp>
      <p:sp>
        <p:nvSpPr>
          <p:cNvPr id="51209" name="Text Box 9"/>
          <p:cNvSpPr txBox="1">
            <a:spLocks noChangeArrowheads="1"/>
          </p:cNvSpPr>
          <p:nvPr/>
        </p:nvSpPr>
        <p:spPr bwMode="auto">
          <a:xfrm>
            <a:off x="2460625" y="3719513"/>
            <a:ext cx="1289050" cy="5191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54000" tIns="46800" rIns="54000" bIns="46800">
            <a:spAutoFit/>
          </a:bodyPr>
          <a:lstStyle/>
          <a:p>
            <a:r>
              <a:rPr lang="pt-BR"/>
              <a:t>Amostra</a:t>
            </a:r>
          </a:p>
        </p:txBody>
      </p:sp>
      <p:sp>
        <p:nvSpPr>
          <p:cNvPr id="51210" name="AutoShape 10"/>
          <p:cNvSpPr>
            <a:spLocks noChangeArrowheads="1"/>
          </p:cNvSpPr>
          <p:nvPr/>
        </p:nvSpPr>
        <p:spPr bwMode="auto">
          <a:xfrm>
            <a:off x="2743200" y="4191000"/>
            <a:ext cx="381000" cy="3810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99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54000" tIns="46800" rIns="54000" bIns="46800" anchor="ctr"/>
          <a:lstStyle/>
          <a:p>
            <a:endParaRPr lang="pt-BR"/>
          </a:p>
        </p:txBody>
      </p:sp>
      <p:sp>
        <p:nvSpPr>
          <p:cNvPr id="51211" name="Text Box 11"/>
          <p:cNvSpPr txBox="1">
            <a:spLocks noChangeArrowheads="1"/>
          </p:cNvSpPr>
          <p:nvPr/>
        </p:nvSpPr>
        <p:spPr bwMode="auto">
          <a:xfrm>
            <a:off x="914400" y="4800600"/>
            <a:ext cx="3813175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54000" tIns="46800" rIns="54000" bIns="46800">
            <a:spAutoFit/>
          </a:bodyPr>
          <a:lstStyle/>
          <a:p>
            <a:r>
              <a:rPr lang="pt-BR"/>
              <a:t>Caracterização da amostra</a:t>
            </a:r>
          </a:p>
        </p:txBody>
      </p:sp>
      <p:sp>
        <p:nvSpPr>
          <p:cNvPr id="51212" name="AutoShape 12"/>
          <p:cNvSpPr>
            <a:spLocks noChangeArrowheads="1"/>
          </p:cNvSpPr>
          <p:nvPr/>
        </p:nvSpPr>
        <p:spPr bwMode="auto">
          <a:xfrm>
            <a:off x="3886200" y="4953000"/>
            <a:ext cx="381000" cy="228600"/>
          </a:xfrm>
          <a:prstGeom prst="rightArrow">
            <a:avLst>
              <a:gd name="adj1" fmla="val 50000"/>
              <a:gd name="adj2" fmla="val 41667"/>
            </a:avLst>
          </a:prstGeom>
          <a:solidFill>
            <a:srgbClr val="FFFF99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54000" tIns="46800" rIns="54000" bIns="46800" anchor="ctr"/>
          <a:lstStyle/>
          <a:p>
            <a:endParaRPr lang="pt-BR"/>
          </a:p>
        </p:txBody>
      </p:sp>
      <p:sp>
        <p:nvSpPr>
          <p:cNvPr id="51213" name="Text Box 13"/>
          <p:cNvSpPr txBox="1">
            <a:spLocks noChangeArrowheads="1"/>
          </p:cNvSpPr>
          <p:nvPr/>
        </p:nvSpPr>
        <p:spPr bwMode="auto">
          <a:xfrm>
            <a:off x="4724400" y="4800600"/>
            <a:ext cx="1144588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54000" tIns="46800" rIns="54000" bIns="46800">
            <a:spAutoFit/>
          </a:bodyPr>
          <a:lstStyle/>
          <a:p>
            <a:r>
              <a:rPr lang="pt-BR" dirty="0"/>
              <a:t>Análise</a:t>
            </a:r>
          </a:p>
        </p:txBody>
      </p:sp>
      <p:sp>
        <p:nvSpPr>
          <p:cNvPr id="51215" name="AutoShape 15"/>
          <p:cNvSpPr>
            <a:spLocks noChangeArrowheads="1"/>
          </p:cNvSpPr>
          <p:nvPr/>
        </p:nvSpPr>
        <p:spPr bwMode="auto">
          <a:xfrm>
            <a:off x="5029200" y="4038600"/>
            <a:ext cx="304800" cy="6096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FF99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54000" tIns="46800" rIns="54000" bIns="46800" anchor="ctr"/>
          <a:lstStyle/>
          <a:p>
            <a:endParaRPr lang="pt-BR"/>
          </a:p>
        </p:txBody>
      </p:sp>
      <p:sp>
        <p:nvSpPr>
          <p:cNvPr id="51216" name="Text Box 16"/>
          <p:cNvSpPr txBox="1">
            <a:spLocks noChangeArrowheads="1"/>
          </p:cNvSpPr>
          <p:nvPr/>
        </p:nvSpPr>
        <p:spPr bwMode="auto">
          <a:xfrm>
            <a:off x="4267200" y="3276600"/>
            <a:ext cx="4411663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 lIns="54000" tIns="46800" rIns="54000" bIns="46800">
            <a:spAutoFit/>
          </a:bodyPr>
          <a:lstStyle/>
          <a:p>
            <a:r>
              <a:rPr lang="pt-BR"/>
              <a:t>Conclusões sobre a população</a:t>
            </a:r>
          </a:p>
        </p:txBody>
      </p:sp>
      <p:sp>
        <p:nvSpPr>
          <p:cNvPr id="51217" name="AutoShape 17"/>
          <p:cNvSpPr>
            <a:spLocks noChangeArrowheads="1"/>
          </p:cNvSpPr>
          <p:nvPr/>
        </p:nvSpPr>
        <p:spPr bwMode="auto">
          <a:xfrm>
            <a:off x="5562600" y="2514600"/>
            <a:ext cx="1143000" cy="6096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FFFF99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54000" tIns="46800" rIns="54000" bIns="46800" anchor="ctr"/>
          <a:lstStyle/>
          <a:p>
            <a:endParaRPr lang="pt-BR"/>
          </a:p>
        </p:txBody>
      </p:sp>
      <p:sp>
        <p:nvSpPr>
          <p:cNvPr id="51218" name="Text Box 18"/>
          <p:cNvSpPr txBox="1">
            <a:spLocks noChangeArrowheads="1"/>
          </p:cNvSpPr>
          <p:nvPr/>
        </p:nvSpPr>
        <p:spPr bwMode="auto">
          <a:xfrm>
            <a:off x="7499350" y="2133600"/>
            <a:ext cx="1416050" cy="6485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lIns="54000" tIns="46800" rIns="54000" bIns="46800">
            <a:spAutoFit/>
          </a:bodyPr>
          <a:lstStyle/>
          <a:p>
            <a:r>
              <a:rPr lang="pt-BR" b="1" dirty="0"/>
              <a:t>Tomada de</a:t>
            </a:r>
          </a:p>
          <a:p>
            <a:r>
              <a:rPr lang="pt-BR" b="1" dirty="0"/>
              <a:t> decisão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solidFill>
                  <a:srgbClr val="003399"/>
                </a:solidFill>
              </a:rPr>
              <a:t>Caracterização da amostra</a:t>
            </a:r>
            <a:endParaRPr lang="pt-BR" dirty="0"/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1089025" y="1360488"/>
            <a:ext cx="6988175" cy="508049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lIns="54000" tIns="46800" rIns="54000" bIns="46800">
            <a:spAutoFit/>
          </a:bodyPr>
          <a:lstStyle/>
          <a:p>
            <a:pPr>
              <a:buFontTx/>
              <a:buChar char="•"/>
            </a:pPr>
            <a:r>
              <a:rPr lang="pt-BR" sz="3600" b="0" dirty="0">
                <a:solidFill>
                  <a:srgbClr val="003399"/>
                </a:solidFill>
                <a:latin typeface="Times New Roman" pitchFamily="18" charset="0"/>
              </a:rPr>
              <a:t>Medidas de Tendência Central</a:t>
            </a:r>
          </a:p>
          <a:p>
            <a:pPr lvl="1">
              <a:buFontTx/>
              <a:buChar char="•"/>
            </a:pPr>
            <a:r>
              <a:rPr lang="pt-BR" sz="3600" b="0" dirty="0">
                <a:latin typeface="Times New Roman" pitchFamily="18" charset="0"/>
              </a:rPr>
              <a:t>Média</a:t>
            </a:r>
          </a:p>
          <a:p>
            <a:pPr lvl="1">
              <a:buFontTx/>
              <a:buChar char="•"/>
            </a:pPr>
            <a:r>
              <a:rPr lang="pt-BR" sz="3600" b="0" dirty="0">
                <a:latin typeface="Times New Roman" pitchFamily="18" charset="0"/>
              </a:rPr>
              <a:t>Moda</a:t>
            </a:r>
          </a:p>
          <a:p>
            <a:pPr lvl="1">
              <a:buFontTx/>
              <a:buChar char="•"/>
            </a:pPr>
            <a:r>
              <a:rPr lang="pt-BR" sz="3600" b="0" dirty="0" smtClean="0">
                <a:latin typeface="Times New Roman" pitchFamily="18" charset="0"/>
              </a:rPr>
              <a:t>Mediana</a:t>
            </a:r>
          </a:p>
          <a:p>
            <a:pPr lvl="1">
              <a:buFontTx/>
              <a:buChar char="•"/>
            </a:pPr>
            <a:endParaRPr lang="pt-BR" sz="3600" b="0" dirty="0">
              <a:latin typeface="Times New Roman" pitchFamily="18" charset="0"/>
            </a:endParaRPr>
          </a:p>
          <a:p>
            <a:pPr>
              <a:buFontTx/>
              <a:buChar char="•"/>
            </a:pPr>
            <a:r>
              <a:rPr lang="pt-BR" sz="3600" b="0" dirty="0">
                <a:solidFill>
                  <a:srgbClr val="003399"/>
                </a:solidFill>
                <a:latin typeface="Times New Roman" pitchFamily="18" charset="0"/>
              </a:rPr>
              <a:t>Medidas de Variação</a:t>
            </a:r>
          </a:p>
          <a:p>
            <a:pPr lvl="1">
              <a:buFontTx/>
              <a:buChar char="•"/>
            </a:pPr>
            <a:r>
              <a:rPr lang="pt-BR" sz="3600" b="0" dirty="0">
                <a:latin typeface="Times New Roman" pitchFamily="18" charset="0"/>
              </a:rPr>
              <a:t>Amplitude</a:t>
            </a:r>
          </a:p>
          <a:p>
            <a:pPr lvl="1">
              <a:buFontTx/>
              <a:buChar char="•"/>
            </a:pPr>
            <a:r>
              <a:rPr lang="pt-BR" sz="3600" b="0" dirty="0">
                <a:latin typeface="Times New Roman" pitchFamily="18" charset="0"/>
              </a:rPr>
              <a:t>Desvio Padrão</a:t>
            </a:r>
          </a:p>
          <a:p>
            <a:pPr lvl="1">
              <a:buFontTx/>
              <a:buChar char="•"/>
            </a:pPr>
            <a:r>
              <a:rPr lang="pt-BR" sz="3600" b="0" dirty="0">
                <a:latin typeface="Times New Roman" pitchFamily="18" charset="0"/>
              </a:rPr>
              <a:t>Variância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pt-BR" b="1" dirty="0">
                <a:solidFill>
                  <a:srgbClr val="003399"/>
                </a:solidFill>
              </a:rPr>
              <a:t>Medidas de Tendência Central</a:t>
            </a:r>
            <a:endParaRPr lang="pt-BR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38200" y="838200"/>
            <a:ext cx="7775575" cy="311072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lIns="54000" tIns="46800" rIns="54000" bIns="46800">
            <a:spAutoFit/>
          </a:bodyPr>
          <a:lstStyle/>
          <a:p>
            <a:r>
              <a:rPr lang="pt-BR" sz="2800" dirty="0"/>
              <a:t>                             </a:t>
            </a:r>
          </a:p>
          <a:p>
            <a:r>
              <a:rPr lang="pt-BR" sz="2400" b="1" dirty="0">
                <a:latin typeface="Arial" charset="0"/>
              </a:rPr>
              <a:t>Média aritmética da amostra</a:t>
            </a:r>
            <a:r>
              <a:rPr lang="pt-BR" sz="2400" b="1" dirty="0"/>
              <a:t>:   X = </a:t>
            </a:r>
            <a:r>
              <a:rPr lang="pt-BR" sz="2400" b="1" dirty="0">
                <a:latin typeface="Times New Roman" pitchFamily="18" charset="0"/>
                <a:sym typeface="Symbol" pitchFamily="18" charset="2"/>
              </a:rPr>
              <a:t> X</a:t>
            </a:r>
            <a:r>
              <a:rPr lang="pt-BR" sz="2400" b="1" baseline="-25000" dirty="0">
                <a:latin typeface="Times New Roman" pitchFamily="18" charset="0"/>
                <a:sym typeface="Symbol" pitchFamily="18" charset="2"/>
              </a:rPr>
              <a:t>i </a:t>
            </a:r>
            <a:r>
              <a:rPr lang="pt-BR" sz="2400" b="1" dirty="0">
                <a:latin typeface="Times New Roman" pitchFamily="18" charset="0"/>
                <a:sym typeface="Symbol" pitchFamily="18" charset="2"/>
              </a:rPr>
              <a:t>/ n</a:t>
            </a:r>
          </a:p>
          <a:p>
            <a:r>
              <a:rPr lang="pt-BR" sz="2400" b="0" dirty="0">
                <a:latin typeface="Times New Roman" pitchFamily="18" charset="0"/>
                <a:sym typeface="Symbol" pitchFamily="18" charset="2"/>
              </a:rPr>
              <a:t>n : Tamanho da amostra</a:t>
            </a:r>
          </a:p>
          <a:p>
            <a:r>
              <a:rPr lang="pt-BR" sz="2400" b="0" dirty="0">
                <a:latin typeface="Times New Roman" pitchFamily="18" charset="0"/>
                <a:sym typeface="Symbol" pitchFamily="18" charset="2"/>
              </a:rPr>
              <a:t>X</a:t>
            </a:r>
            <a:r>
              <a:rPr lang="pt-BR" sz="2400" b="0" baseline="-25000" dirty="0">
                <a:latin typeface="Times New Roman" pitchFamily="18" charset="0"/>
                <a:sym typeface="Symbol" pitchFamily="18" charset="2"/>
              </a:rPr>
              <a:t>i</a:t>
            </a:r>
            <a:r>
              <a:rPr lang="pt-BR" sz="2400" b="0" dirty="0">
                <a:latin typeface="Times New Roman" pitchFamily="18" charset="0"/>
                <a:sym typeface="Symbol" pitchFamily="18" charset="2"/>
              </a:rPr>
              <a:t> : valores individuais de cada item da </a:t>
            </a:r>
            <a:r>
              <a:rPr lang="pt-BR" sz="2400" b="0" dirty="0" smtClean="0">
                <a:latin typeface="Times New Roman" pitchFamily="18" charset="0"/>
                <a:sym typeface="Symbol" pitchFamily="18" charset="2"/>
              </a:rPr>
              <a:t>amostra</a:t>
            </a:r>
          </a:p>
          <a:p>
            <a:endParaRPr lang="en-US" sz="2400" dirty="0">
              <a:latin typeface="Times New Roman" pitchFamily="18" charset="0"/>
              <a:sym typeface="Symbol" pitchFamily="18" charset="2"/>
            </a:endParaRPr>
          </a:p>
          <a:p>
            <a:r>
              <a:rPr lang="pt-BR" sz="2400" b="1" dirty="0" smtClean="0">
                <a:latin typeface="Times New Roman" pitchFamily="18" charset="0"/>
                <a:sym typeface="Symbol" pitchFamily="18" charset="2"/>
              </a:rPr>
              <a:t>Média da população</a:t>
            </a:r>
            <a:r>
              <a:rPr lang="pt-BR" sz="2400" b="1" dirty="0" smtClean="0">
                <a:sym typeface="Symbol" pitchFamily="18" charset="2"/>
              </a:rPr>
              <a:t>  </a:t>
            </a:r>
            <a:r>
              <a:rPr lang="pt-BR" sz="2400" b="1" dirty="0">
                <a:sym typeface="Symbol" pitchFamily="18" charset="2"/>
              </a:rPr>
              <a:t>( ) : </a:t>
            </a:r>
            <a:r>
              <a:rPr lang="pt-BR" sz="2400" b="1" dirty="0"/>
              <a:t> = </a:t>
            </a:r>
            <a:r>
              <a:rPr lang="pt-BR" sz="2400" b="1" dirty="0">
                <a:latin typeface="Times New Roman" pitchFamily="18" charset="0"/>
                <a:sym typeface="Symbol" pitchFamily="18" charset="2"/>
              </a:rPr>
              <a:t> X</a:t>
            </a:r>
            <a:r>
              <a:rPr lang="pt-BR" sz="2400" b="1" baseline="-25000" dirty="0">
                <a:latin typeface="Times New Roman" pitchFamily="18" charset="0"/>
                <a:sym typeface="Symbol" pitchFamily="18" charset="2"/>
              </a:rPr>
              <a:t>i </a:t>
            </a:r>
            <a:r>
              <a:rPr lang="pt-BR" sz="2400" b="1" dirty="0">
                <a:latin typeface="Times New Roman" pitchFamily="18" charset="0"/>
                <a:sym typeface="Symbol" pitchFamily="18" charset="2"/>
              </a:rPr>
              <a:t>/ N</a:t>
            </a:r>
          </a:p>
          <a:p>
            <a:r>
              <a:rPr lang="pt-BR" sz="2400" b="0" dirty="0">
                <a:latin typeface="Times New Roman" pitchFamily="18" charset="0"/>
                <a:sym typeface="Symbol" pitchFamily="18" charset="2"/>
              </a:rPr>
              <a:t>N:</a:t>
            </a:r>
            <a:r>
              <a:rPr lang="pt-BR" sz="2400" dirty="0">
                <a:sym typeface="Symbol" pitchFamily="18" charset="2"/>
              </a:rPr>
              <a:t> </a:t>
            </a:r>
            <a:r>
              <a:rPr lang="pt-BR" sz="2400" b="0" dirty="0">
                <a:latin typeface="Times New Roman" pitchFamily="18" charset="0"/>
                <a:sym typeface="Symbol" pitchFamily="18" charset="2"/>
              </a:rPr>
              <a:t>Tamanho da população</a:t>
            </a:r>
          </a:p>
          <a:p>
            <a:r>
              <a:rPr lang="pt-BR" sz="2400" b="0" dirty="0">
                <a:latin typeface="Times New Roman" pitchFamily="18" charset="0"/>
                <a:sym typeface="Symbol" pitchFamily="18" charset="2"/>
              </a:rPr>
              <a:t>Xi </a:t>
            </a:r>
            <a:r>
              <a:rPr lang="pt-BR" sz="2400" dirty="0">
                <a:sym typeface="Symbol" pitchFamily="18" charset="2"/>
              </a:rPr>
              <a:t>: </a:t>
            </a:r>
            <a:r>
              <a:rPr lang="pt-BR" sz="2400" b="0" dirty="0">
                <a:latin typeface="Times New Roman" pitchFamily="18" charset="0"/>
                <a:sym typeface="Symbol" pitchFamily="18" charset="2"/>
              </a:rPr>
              <a:t>Valores individuais dos elementos da população</a:t>
            </a:r>
            <a:endParaRPr lang="pt-BR" sz="2400" b="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Exercício</a:t>
            </a:r>
            <a:r>
              <a:rPr lang="en-US" dirty="0" smtClean="0"/>
              <a:t> de </a:t>
            </a:r>
            <a:r>
              <a:rPr lang="en-US" dirty="0" err="1" smtClean="0"/>
              <a:t>fixação</a:t>
            </a:r>
            <a:endParaRPr lang="pt-BR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276600"/>
            <a:ext cx="7809947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aixaDeTexto 3"/>
          <p:cNvSpPr txBox="1"/>
          <p:nvPr/>
        </p:nvSpPr>
        <p:spPr>
          <a:xfrm>
            <a:off x="914400" y="1981200"/>
            <a:ext cx="7467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Dados </a:t>
            </a:r>
            <a:r>
              <a:rPr lang="en-US" sz="2800" dirty="0" err="1" smtClean="0"/>
              <a:t>referentes</a:t>
            </a:r>
            <a:r>
              <a:rPr lang="en-US" sz="2800" dirty="0" smtClean="0"/>
              <a:t> </a:t>
            </a:r>
            <a:r>
              <a:rPr lang="en-US" sz="2800" dirty="0" err="1" smtClean="0"/>
              <a:t>ao</a:t>
            </a:r>
            <a:r>
              <a:rPr lang="en-US" sz="2800" dirty="0" smtClean="0"/>
              <a:t> total de </a:t>
            </a:r>
            <a:r>
              <a:rPr lang="en-US" sz="2800" dirty="0" err="1" smtClean="0"/>
              <a:t>devoluções</a:t>
            </a:r>
            <a:r>
              <a:rPr lang="en-US" sz="2800" dirty="0" smtClean="0"/>
              <a:t> </a:t>
            </a:r>
            <a:r>
              <a:rPr lang="en-US" sz="2800" dirty="0" err="1" smtClean="0"/>
              <a:t>por</a:t>
            </a:r>
            <a:r>
              <a:rPr lang="en-US" sz="2800" dirty="0" smtClean="0"/>
              <a:t> </a:t>
            </a:r>
            <a:r>
              <a:rPr lang="en-US" sz="2800" dirty="0" err="1" smtClean="0"/>
              <a:t>qualidade</a:t>
            </a:r>
            <a:r>
              <a:rPr lang="en-US" sz="2800" dirty="0" smtClean="0"/>
              <a:t> do </a:t>
            </a:r>
            <a:r>
              <a:rPr lang="en-US" sz="2800" dirty="0" err="1" smtClean="0"/>
              <a:t>produto</a:t>
            </a:r>
            <a:r>
              <a:rPr lang="en-US" sz="2800" dirty="0" smtClean="0"/>
              <a:t>  A:</a:t>
            </a:r>
            <a:endParaRPr lang="pt-BR" sz="2800" dirty="0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953000"/>
            <a:ext cx="2971800" cy="1199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Exercício</a:t>
            </a:r>
            <a:r>
              <a:rPr lang="en-US" dirty="0" smtClean="0"/>
              <a:t> de </a:t>
            </a:r>
            <a:r>
              <a:rPr lang="en-US" dirty="0" err="1" smtClean="0"/>
              <a:t>fixação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 </a:t>
            </a:r>
            <a:r>
              <a:rPr lang="en-US" dirty="0" err="1" smtClean="0"/>
              <a:t>cálculo</a:t>
            </a:r>
            <a:r>
              <a:rPr lang="en-US" dirty="0" smtClean="0"/>
              <a:t> de </a:t>
            </a:r>
            <a:r>
              <a:rPr lang="en-US" dirty="0" err="1" smtClean="0"/>
              <a:t>média</a:t>
            </a:r>
            <a:endParaRPr lang="pt-BR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133600"/>
            <a:ext cx="5431334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4419600"/>
            <a:ext cx="560810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aixaDeTexto 4"/>
          <p:cNvSpPr txBox="1"/>
          <p:nvPr/>
        </p:nvSpPr>
        <p:spPr>
          <a:xfrm>
            <a:off x="1600200" y="1600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a)</a:t>
            </a:r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1600200" y="3962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)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Exercício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fixação</a:t>
            </a:r>
            <a:r>
              <a:rPr lang="en-US" sz="4400" dirty="0"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cálculo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média</a:t>
            </a:r>
            <a:endParaRPr kumimoji="0" lang="pt-BR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600200"/>
            <a:ext cx="6299900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5297" y="1800224"/>
            <a:ext cx="5466041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ítulo 1"/>
          <p:cNvSpPr txBox="1">
            <a:spLocks/>
          </p:cNvSpPr>
          <p:nvPr/>
        </p:nvSpPr>
        <p:spPr>
          <a:xfrm>
            <a:off x="0" y="1524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Exercício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fixação</a:t>
            </a:r>
            <a:r>
              <a:rPr lang="en-US" sz="4400" dirty="0"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cálculo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 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média</a:t>
            </a:r>
            <a:endParaRPr kumimoji="0" lang="pt-BR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</TotalTime>
  <Words>629</Words>
  <Application>Microsoft Office PowerPoint</Application>
  <PresentationFormat>Apresentação na tela (4:3)</PresentationFormat>
  <Paragraphs>91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1" baseType="lpstr">
      <vt:lpstr>Tema do Office</vt:lpstr>
      <vt:lpstr>CONTROLE ESTATÍSTICO DE PROCESSOS I  </vt:lpstr>
      <vt:lpstr>Conceitos de Estatística</vt:lpstr>
      <vt:lpstr>Etapas da Inferência Estatística</vt:lpstr>
      <vt:lpstr>Caracterização da amostra</vt:lpstr>
      <vt:lpstr>Medidas de Tendência Central</vt:lpstr>
      <vt:lpstr>Exercício de fixação</vt:lpstr>
      <vt:lpstr>Exercício de fixação de cálculo de média</vt:lpstr>
      <vt:lpstr>Slide 8</vt:lpstr>
      <vt:lpstr>Slide 9</vt:lpstr>
      <vt:lpstr>Medidas de Tendência Central</vt:lpstr>
      <vt:lpstr>Slide 11</vt:lpstr>
      <vt:lpstr>Exercício de fixação  </vt:lpstr>
      <vt:lpstr>Slide 13</vt:lpstr>
      <vt:lpstr>Medidas de Variação</vt:lpstr>
      <vt:lpstr>Exercício de fixação</vt:lpstr>
      <vt:lpstr>Medidas de Variação</vt:lpstr>
      <vt:lpstr>Mas e agora? Pra que aprender sobre as medidas de Variação e de Tendência Central </vt:lpstr>
      <vt:lpstr>Montar, interpretar e analisar Gráficos de controle...</vt:lpstr>
      <vt:lpstr>Fontes de Variação</vt:lpstr>
      <vt:lpstr>Causas especiais e causas                    comuns de variação</vt:lpstr>
    </vt:vector>
  </TitlesOfParts>
  <Company>www.therebels.biz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Conceitos de Estatística</dc:title>
  <dc:creator>Usuário</dc:creator>
  <cp:lastModifiedBy>Usuário</cp:lastModifiedBy>
  <cp:revision>6</cp:revision>
  <dcterms:created xsi:type="dcterms:W3CDTF">2013-03-10T04:37:14Z</dcterms:created>
  <dcterms:modified xsi:type="dcterms:W3CDTF">2013-03-11T13:44:55Z</dcterms:modified>
</cp:coreProperties>
</file>