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media/image1.jpeg>
</file>

<file path=ppt/media/image2.wmf>
</file>

<file path=ppt/media/image3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449F87-9E95-4C24-B6D1-86A7EE91D6DF}" type="datetimeFigureOut">
              <a:rPr lang="pt-BR" smtClean="0"/>
              <a:t>3/6/2013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EE0C79-EF30-42C9-B2F2-4E5318B26D96}" type="slidenum">
              <a:rPr lang="pt-BR" smtClean="0"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Espaço Reservado para Imagem de Slide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4275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pt-BR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>
  <p:cSld name="Título, texto e clip-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lip-art 3"/>
          <p:cNvSpPr>
            <a:spLocks noGrp="1"/>
          </p:cNvSpPr>
          <p:nvPr>
            <p:ph type="clipArt" sz="half" idx="2"/>
          </p:nvPr>
        </p:nvSpPr>
        <p:spPr>
          <a:xfrm>
            <a:off x="4648200" y="1600200"/>
            <a:ext cx="4038600" cy="4525963"/>
          </a:xfrm>
        </p:spPr>
        <p:txBody>
          <a:bodyPr rtlCol="0">
            <a:normAutofit/>
          </a:bodyPr>
          <a:lstStyle/>
          <a:p>
            <a:pPr lvl="0"/>
            <a:endParaRPr lang="pt-BR" noProof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700DB3-DBF0-4086-B675-117E7A9610B8}" type="datetimeFigureOut">
              <a:rPr lang="pt-BR" smtClean="0"/>
              <a:pPr/>
              <a:t>3/6/2013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19D8CF-8DEC-4D9F-84EE-ADF04DFF3391}" type="slidenum">
              <a:rPr lang="pt-BR" smtClean="0"/>
              <a:pPr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2.v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3.v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 eaLnBrk="1" hangingPunct="1">
              <a:buFont typeface="Arial" pitchFamily="34" charset="0"/>
              <a:buNone/>
            </a:pPr>
            <a:r>
              <a:rPr lang="en-US" b="1" smtClean="0"/>
              <a:t>Palestra: Teoria das Restrições aplicada a sistemas produtivos</a:t>
            </a:r>
          </a:p>
          <a:p>
            <a:pPr algn="ctr" eaLnBrk="1" hangingPunct="1">
              <a:buFont typeface="Arial" pitchFamily="34" charset="0"/>
              <a:buNone/>
            </a:pPr>
            <a:endParaRPr lang="en-US" b="1" smtClean="0"/>
          </a:p>
          <a:p>
            <a:pPr algn="ctr" eaLnBrk="1" hangingPunct="1">
              <a:buFont typeface="Arial" pitchFamily="34" charset="0"/>
              <a:buNone/>
            </a:pPr>
            <a:r>
              <a:rPr lang="en-US" b="1" smtClean="0"/>
              <a:t>Prof. Diego Pacheco</a:t>
            </a:r>
          </a:p>
          <a:p>
            <a:pPr eaLnBrk="1" hangingPunct="1">
              <a:buFont typeface="Arial" pitchFamily="34" charset="0"/>
              <a:buNone/>
            </a:pPr>
            <a:r>
              <a:rPr lang="pt-BR" sz="1800" i="1" smtClean="0"/>
              <a:t>       </a:t>
            </a:r>
            <a:endParaRPr lang="en-US" sz="1800" i="1" smtClean="0"/>
          </a:p>
          <a:p>
            <a:pPr algn="ctr" eaLnBrk="1" hangingPunct="1"/>
            <a:endParaRPr lang="pt-BR" sz="1800" i="1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pt-BR">
              <a:latin typeface="Calibri" pitchFamily="34" charset="0"/>
            </a:endParaRPr>
          </a:p>
        </p:txBody>
      </p:sp>
      <p:sp>
        <p:nvSpPr>
          <p:cNvPr id="1028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pt-BR">
              <a:latin typeface="Calibri" pitchFamily="34" charset="0"/>
            </a:endParaRPr>
          </a:p>
        </p:txBody>
      </p:sp>
      <p:sp>
        <p:nvSpPr>
          <p:cNvPr id="2194437" name="Rectangle 5"/>
          <p:cNvSpPr>
            <a:spLocks noGrp="1" noChangeArrowheads="1"/>
          </p:cNvSpPr>
          <p:nvPr>
            <p:ph type="title"/>
          </p:nvPr>
        </p:nvSpPr>
        <p:spPr>
          <a:xfrm>
            <a:off x="990600" y="0"/>
            <a:ext cx="7848600" cy="2308225"/>
          </a:xfrm>
          <a:effectLst>
            <a:outerShdw dist="35921" dir="2700000" algn="ctr" rotWithShape="0">
              <a:schemeClr val="bg2"/>
            </a:outerShdw>
          </a:effectLst>
        </p:spPr>
        <p:txBody>
          <a:bodyPr lIns="92075" tIns="46038" rIns="92075" bIns="46038" rtlCol="0" anchor="t" anchorCtr="1">
            <a:sp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pt-BR" sz="72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 MT Black" charset="0"/>
              </a:rPr>
              <a:t>Qual </a:t>
            </a:r>
            <a:r>
              <a:rPr lang="pt-BR" sz="720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Arial MT Black" charset="0"/>
              </a:rPr>
              <a:t>é a </a:t>
            </a:r>
            <a:r>
              <a:rPr lang="pt-BR" sz="72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 MT Black" charset="0"/>
              </a:rPr>
              <a:t>Meta de uma Empresa?</a:t>
            </a:r>
          </a:p>
        </p:txBody>
      </p:sp>
      <p:graphicFrame>
        <p:nvGraphicFramePr>
          <p:cNvPr id="1026" name="Object 2"/>
          <p:cNvGraphicFramePr>
            <a:graphicFrameLocks/>
          </p:cNvGraphicFramePr>
          <p:nvPr>
            <p:ph type="body" sz="half" idx="1"/>
          </p:nvPr>
        </p:nvGraphicFramePr>
        <p:xfrm>
          <a:off x="1676400" y="2667000"/>
          <a:ext cx="5851525" cy="2576513"/>
        </p:xfrm>
        <a:graphic>
          <a:graphicData uri="http://schemas.openxmlformats.org/presentationml/2006/ole">
            <p:oleObj spid="_x0000_s1026" name="Clip" r:id="rId3" imgW="5375160" imgH="2366640" progId="">
              <p:embed/>
            </p:oleObj>
          </a:graphicData>
        </a:graphic>
      </p:graphicFrame>
    </p:spTree>
  </p:cSld>
  <p:clrMapOvr>
    <a:masterClrMapping/>
  </p:clrMapOvr>
  <p:transition spd="med">
    <p:random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90018" name="Rectangle 2"/>
          <p:cNvSpPr>
            <a:spLocks noGrp="1" noChangeArrowheads="1"/>
          </p:cNvSpPr>
          <p:nvPr>
            <p:ph type="title"/>
          </p:nvPr>
        </p:nvSpPr>
        <p:spPr>
          <a:xfrm>
            <a:off x="555625" y="908050"/>
            <a:ext cx="7904163" cy="519113"/>
          </a:xfrm>
        </p:spPr>
        <p:txBody>
          <a:bodyPr lIns="92075" tIns="46038" rIns="92075" bIns="46038" anchor="t" anchorCtr="1">
            <a:spAutoFit/>
          </a:bodyPr>
          <a:lstStyle/>
          <a:p>
            <a:pPr eaLnBrk="1" hangingPunct="1">
              <a:defRPr/>
            </a:pPr>
            <a:r>
              <a:rPr lang="pt-BR" sz="2800" b="1" smtClean="0">
                <a:effectLst>
                  <a:outerShdw blurRad="38100" dist="38100" dir="2700000" algn="tl">
                    <a:srgbClr val="FFFFFF"/>
                  </a:outerShdw>
                </a:effectLst>
                <a:latin typeface="Incised901 BT"/>
              </a:rPr>
              <a:t>A  Meta  segundo  Goldratt</a:t>
            </a:r>
          </a:p>
        </p:txBody>
      </p:sp>
      <p:sp>
        <p:nvSpPr>
          <p:cNvPr id="2390019" name="Rectangle 3"/>
          <p:cNvSpPr>
            <a:spLocks noGrp="1" noChangeArrowheads="1"/>
          </p:cNvSpPr>
          <p:nvPr>
            <p:ph idx="1"/>
          </p:nvPr>
        </p:nvSpPr>
        <p:spPr>
          <a:xfrm>
            <a:off x="546100" y="2524125"/>
            <a:ext cx="7848600" cy="3352800"/>
          </a:xfrm>
        </p:spPr>
        <p:txBody>
          <a:bodyPr lIns="92075" tIns="46038" rIns="92075" bIns="46038" rtlCol="0">
            <a:normAutofit fontScale="92500"/>
          </a:bodyPr>
          <a:lstStyle/>
          <a:p>
            <a:pPr eaLnBrk="1" fontAlgn="auto" hangingPunct="1">
              <a:lnSpc>
                <a:spcPct val="120000"/>
              </a:lnSpc>
              <a:spcAft>
                <a:spcPts val="0"/>
              </a:spcAft>
              <a:buFontTx/>
              <a:buNone/>
              <a:defRPr/>
            </a:pPr>
            <a:r>
              <a:rPr lang="pt-BR" sz="2800" b="1" dirty="0">
                <a:solidFill>
                  <a:srgbClr val="FF0000"/>
                </a:solidFill>
                <a:latin typeface="+mj-lt"/>
              </a:rPr>
              <a:t>1- Aumentar a geração de dinheiro hoje e no </a:t>
            </a:r>
            <a:r>
              <a:rPr lang="pt-BR" sz="2800" b="1" dirty="0" smtClean="0">
                <a:solidFill>
                  <a:srgbClr val="FF0000"/>
                </a:solidFill>
                <a:latin typeface="+mj-lt"/>
              </a:rPr>
              <a:t>futuro</a:t>
            </a:r>
          </a:p>
          <a:p>
            <a:pPr eaLnBrk="1" fontAlgn="auto" hangingPunct="1">
              <a:lnSpc>
                <a:spcPct val="120000"/>
              </a:lnSpc>
              <a:spcAft>
                <a:spcPts val="0"/>
              </a:spcAft>
              <a:buFontTx/>
              <a:buNone/>
              <a:defRPr/>
            </a:pPr>
            <a:endParaRPr lang="pt-BR" sz="2800" b="1" dirty="0">
              <a:solidFill>
                <a:srgbClr val="FF0000"/>
              </a:solidFill>
              <a:latin typeface="+mj-lt"/>
            </a:endParaRPr>
          </a:p>
          <a:p>
            <a:pPr eaLnBrk="1" fontAlgn="auto" hangingPunct="1">
              <a:lnSpc>
                <a:spcPct val="120000"/>
              </a:lnSpc>
              <a:spcAft>
                <a:spcPts val="0"/>
              </a:spcAft>
              <a:buFontTx/>
              <a:buNone/>
              <a:defRPr/>
            </a:pPr>
            <a:r>
              <a:rPr lang="pt-BR" sz="2800" b="1" dirty="0">
                <a:solidFill>
                  <a:srgbClr val="FF0000"/>
                </a:solidFill>
                <a:latin typeface="+mj-lt"/>
              </a:rPr>
              <a:t>2- Aumentar a satisfação dos clientes hoje e no </a:t>
            </a:r>
            <a:r>
              <a:rPr lang="pt-BR" sz="2800" b="1" dirty="0" smtClean="0">
                <a:solidFill>
                  <a:srgbClr val="FF0000"/>
                </a:solidFill>
                <a:latin typeface="+mj-lt"/>
              </a:rPr>
              <a:t>futuro</a:t>
            </a:r>
          </a:p>
          <a:p>
            <a:pPr eaLnBrk="1" fontAlgn="auto" hangingPunct="1">
              <a:lnSpc>
                <a:spcPct val="120000"/>
              </a:lnSpc>
              <a:spcAft>
                <a:spcPts val="0"/>
              </a:spcAft>
              <a:buFontTx/>
              <a:buNone/>
              <a:defRPr/>
            </a:pPr>
            <a:endParaRPr lang="pt-BR" sz="2800" b="1" dirty="0">
              <a:solidFill>
                <a:srgbClr val="FF0000"/>
              </a:solidFill>
              <a:latin typeface="+mj-lt"/>
            </a:endParaRPr>
          </a:p>
          <a:p>
            <a:pPr eaLnBrk="1" fontAlgn="auto" hangingPunct="1">
              <a:lnSpc>
                <a:spcPct val="120000"/>
              </a:lnSpc>
              <a:spcAft>
                <a:spcPts val="0"/>
              </a:spcAft>
              <a:buFontTx/>
              <a:buNone/>
              <a:defRPr/>
            </a:pPr>
            <a:r>
              <a:rPr lang="pt-BR" sz="2800" b="1" dirty="0">
                <a:solidFill>
                  <a:srgbClr val="FF0000"/>
                </a:solidFill>
                <a:latin typeface="+mj-lt"/>
              </a:rPr>
              <a:t>3- Aumentar a satisfação dos empregados hoje e no futuro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3900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23900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nimClr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3900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folHlink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3900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23900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nimClr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3900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folHlink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3900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23900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nimClr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3900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folHlink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90019" grpId="0" build="p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93091" name="Rectangle 3"/>
          <p:cNvSpPr>
            <a:spLocks noChangeArrowheads="1"/>
          </p:cNvSpPr>
          <p:nvPr/>
        </p:nvSpPr>
        <p:spPr bwMode="auto">
          <a:xfrm>
            <a:off x="304800" y="533400"/>
            <a:ext cx="8229600" cy="1457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2075" tIns="46038" rIns="92075" bIns="46038"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pt-BR" sz="2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Incised901 BT" pitchFamily="34" charset="0"/>
              </a:rPr>
              <a:t>Como Saber se Estamos Atingindo a Meta?</a:t>
            </a:r>
          </a:p>
          <a:p>
            <a:pPr algn="ctr" fontAlgn="auto">
              <a:spcAft>
                <a:spcPts val="0"/>
              </a:spcAft>
              <a:defRPr/>
            </a:pPr>
            <a:endParaRPr lang="pt-BR" sz="2800" b="1" dirty="0">
              <a:effectLst>
                <a:outerShdw blurRad="38100" dist="38100" dir="2700000" algn="tl">
                  <a:srgbClr val="C0C0C0"/>
                </a:outerShdw>
              </a:effectLst>
              <a:latin typeface="Incised901 BT" pitchFamily="34" charset="0"/>
              <a:cs typeface="Arial" pitchFamily="34" charset="0"/>
            </a:endParaRPr>
          </a:p>
          <a:p>
            <a:pPr algn="ctr" fontAlgn="auto">
              <a:spcAft>
                <a:spcPts val="0"/>
              </a:spcAft>
              <a:defRPr/>
            </a:pPr>
            <a:endParaRPr lang="pt-BR" sz="28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Incised901 BT" pitchFamily="34" charset="0"/>
              <a:cs typeface="Arial" pitchFamily="34" charset="0"/>
            </a:endParaRP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pt-B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Arial" pitchFamily="34" charset="0"/>
              </a:rPr>
              <a:t>Através de Indicadores</a:t>
            </a:r>
          </a:p>
        </p:txBody>
      </p:sp>
      <p:sp>
        <p:nvSpPr>
          <p:cNvPr id="17411" name="Retângulo 3"/>
          <p:cNvSpPr>
            <a:spLocks noChangeArrowheads="1"/>
          </p:cNvSpPr>
          <p:nvPr/>
        </p:nvSpPr>
        <p:spPr bwMode="auto">
          <a:xfrm>
            <a:off x="0" y="3124200"/>
            <a:ext cx="8839200" cy="1570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pt-BR" sz="2400" b="1">
                <a:latin typeface="Incised901 BT"/>
              </a:rPr>
              <a:t>“Diga-me como me medirás e dir-te-ei como me comportarei”</a:t>
            </a:r>
          </a:p>
          <a:p>
            <a:pPr algn="r"/>
            <a:endParaRPr lang="pt-BR" sz="2400" b="1">
              <a:latin typeface="Incised901 BT"/>
            </a:endParaRPr>
          </a:p>
          <a:p>
            <a:pPr algn="r"/>
            <a:r>
              <a:rPr lang="pt-BR" sz="2400" b="1">
                <a:latin typeface="Incised901 BT"/>
              </a:rPr>
              <a:t>(GOLDRATT, 1994)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94114" name="Rectangle 2"/>
          <p:cNvSpPr>
            <a:spLocks noGrp="1" noChangeArrowheads="1"/>
          </p:cNvSpPr>
          <p:nvPr>
            <p:ph type="title"/>
          </p:nvPr>
        </p:nvSpPr>
        <p:spPr>
          <a:xfrm>
            <a:off x="990600" y="457200"/>
            <a:ext cx="7239000" cy="765175"/>
          </a:xfrm>
        </p:spPr>
        <p:txBody>
          <a:bodyPr lIns="92075" tIns="46038" rIns="92075" bIns="46038"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pt-BR" sz="2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Incised901 BT" pitchFamily="34" charset="0"/>
              </a:rPr>
              <a:t>Como Saber se Estamos Atingindo a Meta?</a:t>
            </a:r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676400"/>
            <a:ext cx="7543800" cy="3805238"/>
          </a:xfrm>
        </p:spPr>
        <p:txBody>
          <a:bodyPr lIns="92075" tIns="46038" rIns="92075" bIns="46038"/>
          <a:lstStyle/>
          <a:p>
            <a:pPr eaLnBrk="1" hangingPunct="1"/>
            <a:r>
              <a:rPr lang="pt-BR" smtClean="0">
                <a:solidFill>
                  <a:srgbClr val="FF0000"/>
                </a:solidFill>
                <a:latin typeface="Incised901 BT"/>
              </a:rPr>
              <a:t>INDICADORES GLOBAIS DA TOC</a:t>
            </a:r>
          </a:p>
          <a:p>
            <a:pPr eaLnBrk="1" hangingPunct="1"/>
            <a:endParaRPr lang="en-US" smtClean="0">
              <a:solidFill>
                <a:srgbClr val="FF0000"/>
              </a:solidFill>
              <a:latin typeface="Incised901 BT"/>
            </a:endParaRPr>
          </a:p>
          <a:p>
            <a:pPr eaLnBrk="1" hangingPunct="1"/>
            <a:r>
              <a:rPr lang="pt-BR" smtClean="0">
                <a:solidFill>
                  <a:srgbClr val="FF0000"/>
                </a:solidFill>
                <a:latin typeface="Incised901 BT"/>
              </a:rPr>
              <a:t>INDICADORES  LOCAIS DA TOC</a:t>
            </a:r>
          </a:p>
          <a:p>
            <a:pPr eaLnBrk="1" hangingPunct="1"/>
            <a:endParaRPr lang="en-US" smtClean="0">
              <a:latin typeface="Incised901 BT"/>
            </a:endParaRPr>
          </a:p>
          <a:p>
            <a:pPr eaLnBrk="1" hangingPunct="1">
              <a:buFont typeface="Arial" pitchFamily="34" charset="0"/>
              <a:buNone/>
            </a:pPr>
            <a:endParaRPr lang="pt-BR" smtClean="0">
              <a:latin typeface="Incised901 BT"/>
            </a:endParaRPr>
          </a:p>
        </p:txBody>
      </p:sp>
      <p:graphicFrame>
        <p:nvGraphicFramePr>
          <p:cNvPr id="2050" name="Object 2"/>
          <p:cNvGraphicFramePr>
            <a:graphicFrameLocks/>
          </p:cNvGraphicFramePr>
          <p:nvPr>
            <p:ph type="clipArt" sz="half" idx="2"/>
          </p:nvPr>
        </p:nvGraphicFramePr>
        <p:xfrm>
          <a:off x="2743200" y="3810000"/>
          <a:ext cx="2743200" cy="2743200"/>
        </p:xfrm>
        <a:graphic>
          <a:graphicData uri="http://schemas.openxmlformats.org/presentationml/2006/ole">
            <p:oleObj spid="_x0000_s2050" name="Clip" r:id="rId3" imgW="3470040" imgH="3470040" progId="">
              <p:embed/>
            </p:oleObj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941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239000" cy="765175"/>
          </a:xfrm>
        </p:spPr>
        <p:txBody>
          <a:bodyPr lIns="92075" tIns="46038" rIns="92075" bIns="46038"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pt-BR" sz="2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Incised901 BT" pitchFamily="34" charset="0"/>
              </a:rPr>
              <a:t>Como Saber se Estamos Atingindo a Meta?</a:t>
            </a:r>
          </a:p>
        </p:txBody>
      </p:sp>
      <p:sp>
        <p:nvSpPr>
          <p:cNvPr id="3076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676400"/>
            <a:ext cx="8229600" cy="3805238"/>
          </a:xfrm>
        </p:spPr>
        <p:txBody>
          <a:bodyPr lIns="92075" tIns="46038" rIns="92075" bIns="46038"/>
          <a:lstStyle/>
          <a:p>
            <a:pPr eaLnBrk="1" hangingPunct="1">
              <a:buFont typeface="Arial" pitchFamily="34" charset="0"/>
              <a:buNone/>
            </a:pPr>
            <a:r>
              <a:rPr lang="pt-BR" smtClean="0">
                <a:latin typeface="Incised901 BT"/>
              </a:rPr>
              <a:t>INDICADORES GLOBAIS DA TOC</a:t>
            </a:r>
          </a:p>
          <a:p>
            <a:pPr eaLnBrk="1" hangingPunct="1">
              <a:buFont typeface="Arial" pitchFamily="34" charset="0"/>
              <a:buNone/>
            </a:pPr>
            <a:endParaRPr lang="pt-BR" smtClean="0">
              <a:latin typeface="Incised901 BT"/>
            </a:endParaRPr>
          </a:p>
          <a:p>
            <a:pPr eaLnBrk="1" hangingPunct="1"/>
            <a:r>
              <a:rPr lang="pt-BR" smtClean="0">
                <a:latin typeface="Incised901 BT"/>
              </a:rPr>
              <a:t>Lucro Líquido (LL = G-DO)</a:t>
            </a:r>
          </a:p>
          <a:p>
            <a:pPr marL="342900" lvl="1" indent="-342900" eaLnBrk="1" hangingPunct="1">
              <a:buFont typeface="Arial" pitchFamily="34" charset="0"/>
              <a:buChar char="•"/>
            </a:pPr>
            <a:r>
              <a:rPr lang="pt-BR" sz="3200" smtClean="0">
                <a:latin typeface="Incised901 BT"/>
              </a:rPr>
              <a:t>Retorno sobre o Investimento (RSI= LL / I) </a:t>
            </a:r>
          </a:p>
          <a:p>
            <a:pPr marL="342900" lvl="1" indent="-342900" eaLnBrk="1" hangingPunct="1">
              <a:buFont typeface="Arial" pitchFamily="34" charset="0"/>
              <a:buChar char="•"/>
            </a:pPr>
            <a:r>
              <a:rPr lang="pt-BR" sz="3200" smtClean="0">
                <a:latin typeface="Incised901 BT"/>
              </a:rPr>
              <a:t>Caixa</a:t>
            </a:r>
          </a:p>
        </p:txBody>
      </p:sp>
      <p:graphicFrame>
        <p:nvGraphicFramePr>
          <p:cNvPr id="3074" name="Object 2"/>
          <p:cNvGraphicFramePr>
            <a:graphicFrameLocks/>
          </p:cNvGraphicFramePr>
          <p:nvPr>
            <p:ph type="clipArt" sz="half" idx="2"/>
          </p:nvPr>
        </p:nvGraphicFramePr>
        <p:xfrm>
          <a:off x="5715000" y="4302125"/>
          <a:ext cx="2895600" cy="2555875"/>
        </p:xfrm>
        <a:graphic>
          <a:graphicData uri="http://schemas.openxmlformats.org/presentationml/2006/ole">
            <p:oleObj spid="_x0000_s3074" name="Clip" r:id="rId3" imgW="3470040" imgH="3470040" progId="">
              <p:embed/>
            </p:oleObj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pt-BR">
              <a:latin typeface="Calibri" pitchFamily="34" charset="0"/>
            </a:endParaRPr>
          </a:p>
        </p:txBody>
      </p:sp>
      <p:sp>
        <p:nvSpPr>
          <p:cNvPr id="4100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pt-BR">
              <a:latin typeface="Calibri" pitchFamily="34" charset="0"/>
            </a:endParaRPr>
          </a:p>
        </p:txBody>
      </p:sp>
      <p:sp>
        <p:nvSpPr>
          <p:cNvPr id="239616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371600"/>
            <a:ext cx="7848600" cy="620713"/>
          </a:xfrm>
        </p:spPr>
        <p:txBody>
          <a:bodyPr lIns="92075" tIns="46038" rIns="92075" bIns="46038" rtlCol="0">
            <a:normAutofit/>
          </a:bodyPr>
          <a:lstStyle/>
          <a:p>
            <a:pPr marL="342900" indent="-342900" algn="l" eaLnBrk="1" fontAlgn="auto" hangingPunct="1">
              <a:spcBef>
                <a:spcPct val="2000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pt-BR" sz="3200" dirty="0" smtClean="0">
                <a:latin typeface="Incised901 BT" pitchFamily="34" charset="0"/>
                <a:ea typeface="+mn-ea"/>
                <a:cs typeface="+mn-cs"/>
              </a:rPr>
              <a:t>INDICADORES  LOCAIS DA TOC</a:t>
            </a:r>
            <a:endParaRPr lang="pt-BR" sz="3200" dirty="0">
              <a:latin typeface="Incised901 BT" pitchFamily="34" charset="0"/>
              <a:ea typeface="+mn-ea"/>
              <a:cs typeface="+mn-cs"/>
            </a:endParaRPr>
          </a:p>
        </p:txBody>
      </p:sp>
      <p:sp>
        <p:nvSpPr>
          <p:cNvPr id="4102" name="Text Box 5"/>
          <p:cNvSpPr txBox="1">
            <a:spLocks noChangeArrowheads="1"/>
          </p:cNvSpPr>
          <p:nvPr/>
        </p:nvSpPr>
        <p:spPr bwMode="auto">
          <a:xfrm>
            <a:off x="381000" y="2743200"/>
            <a:ext cx="8507413" cy="49371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pPr>
              <a:buFont typeface="Wingdings" pitchFamily="2" charset="2"/>
              <a:buNone/>
            </a:pPr>
            <a:r>
              <a:rPr lang="pt-BR" sz="2600">
                <a:solidFill>
                  <a:srgbClr val="F40000"/>
                </a:solidFill>
              </a:rPr>
              <a:t>Ganho</a:t>
            </a:r>
            <a:r>
              <a:rPr lang="pt-BR" sz="2600"/>
              <a:t>: taxa de geração de dinheiro através das </a:t>
            </a:r>
            <a:r>
              <a:rPr lang="pt-BR" sz="2600" u="sng">
                <a:solidFill>
                  <a:srgbClr val="FF0000"/>
                </a:solidFill>
              </a:rPr>
              <a:t>vendas</a:t>
            </a:r>
          </a:p>
        </p:txBody>
      </p:sp>
      <p:sp>
        <p:nvSpPr>
          <p:cNvPr id="2396166" name="Text Box 6"/>
          <p:cNvSpPr txBox="1">
            <a:spLocks noChangeArrowheads="1"/>
          </p:cNvSpPr>
          <p:nvPr/>
        </p:nvSpPr>
        <p:spPr bwMode="auto">
          <a:xfrm>
            <a:off x="381000" y="3581400"/>
            <a:ext cx="8089900" cy="92551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pPr>
              <a:buFont typeface="Wingdings" pitchFamily="2" charset="2"/>
              <a:buNone/>
            </a:pPr>
            <a:r>
              <a:rPr lang="pt-BR" sz="2600">
                <a:solidFill>
                  <a:srgbClr val="F40000"/>
                </a:solidFill>
              </a:rPr>
              <a:t>Inventário</a:t>
            </a:r>
            <a:r>
              <a:rPr lang="pt-BR" sz="2600"/>
              <a:t>: tudo aquilo que o sistema investe visando</a:t>
            </a:r>
          </a:p>
          <a:p>
            <a:pPr>
              <a:buFont typeface="Wingdings" pitchFamily="2" charset="2"/>
              <a:buNone/>
            </a:pPr>
            <a:r>
              <a:rPr lang="pt-BR" sz="2600"/>
              <a:t>gerar vendas (Ex. MP ).</a:t>
            </a:r>
          </a:p>
        </p:txBody>
      </p:sp>
      <p:sp>
        <p:nvSpPr>
          <p:cNvPr id="2396167" name="Text Box 7"/>
          <p:cNvSpPr txBox="1">
            <a:spLocks noChangeArrowheads="1"/>
          </p:cNvSpPr>
          <p:nvPr/>
        </p:nvSpPr>
        <p:spPr bwMode="auto">
          <a:xfrm>
            <a:off x="381000" y="4953000"/>
            <a:ext cx="8299450" cy="129381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pPr>
              <a:buFont typeface="Wingdings" pitchFamily="2" charset="2"/>
              <a:buNone/>
            </a:pPr>
            <a:r>
              <a:rPr lang="pt-BR" sz="2600">
                <a:solidFill>
                  <a:srgbClr val="F40000"/>
                </a:solidFill>
              </a:rPr>
              <a:t>Despesas Operacionais</a:t>
            </a:r>
            <a:r>
              <a:rPr lang="pt-BR" sz="2600"/>
              <a:t>: todo o dinheiro que o sistema</a:t>
            </a:r>
          </a:p>
          <a:p>
            <a:pPr>
              <a:buFont typeface="Wingdings" pitchFamily="2" charset="2"/>
              <a:buNone/>
            </a:pPr>
            <a:r>
              <a:rPr lang="pt-BR" sz="2600"/>
              <a:t>gasta na transformação de inventário em ganho. </a:t>
            </a:r>
          </a:p>
          <a:p>
            <a:pPr>
              <a:buFont typeface="Wingdings" pitchFamily="2" charset="2"/>
              <a:buNone/>
            </a:pPr>
            <a:r>
              <a:rPr lang="pt-BR" sz="2600"/>
              <a:t>(Ex. MDO, aluguel, ativos, etc.)</a:t>
            </a:r>
          </a:p>
        </p:txBody>
      </p:sp>
      <p:sp>
        <p:nvSpPr>
          <p:cNvPr id="8" name="Rectangle 2"/>
          <p:cNvSpPr txBox="1">
            <a:spLocks noChangeArrowheads="1"/>
          </p:cNvSpPr>
          <p:nvPr/>
        </p:nvSpPr>
        <p:spPr>
          <a:xfrm>
            <a:off x="609600" y="152400"/>
            <a:ext cx="7239000" cy="765175"/>
          </a:xfrm>
          <a:prstGeom prst="rect">
            <a:avLst/>
          </a:prstGeom>
          <a:noFill/>
          <a:ln/>
        </p:spPr>
        <p:txBody>
          <a:bodyPr lIns="92075" tIns="46038" rIns="92075" bIns="46038" anchor="ctr">
            <a:normAutofit fontScale="90000"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lang="pt-BR" sz="2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Incised901 BT" pitchFamily="34" charset="0"/>
                <a:ea typeface="+mj-ea"/>
                <a:cs typeface="+mj-cs"/>
              </a:rPr>
              <a:t>Como Saber se Estamos Atingindo a Meta?</a:t>
            </a:r>
          </a:p>
        </p:txBody>
      </p:sp>
      <p:graphicFrame>
        <p:nvGraphicFramePr>
          <p:cNvPr id="4098" name="Object 2"/>
          <p:cNvGraphicFramePr>
            <a:graphicFrameLocks/>
          </p:cNvGraphicFramePr>
          <p:nvPr/>
        </p:nvGraphicFramePr>
        <p:xfrm>
          <a:off x="7162800" y="1143000"/>
          <a:ext cx="1600200" cy="1219200"/>
        </p:xfrm>
        <a:graphic>
          <a:graphicData uri="http://schemas.openxmlformats.org/presentationml/2006/ole">
            <p:oleObj spid="_x0000_s4098" name="Clip" r:id="rId3" imgW="3470040" imgH="3470040" progId="">
              <p:embed/>
            </p:oleObj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96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23961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96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23961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96166" grpId="0"/>
      <p:bldP spid="2396167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838200" y="2057400"/>
            <a:ext cx="7772400" cy="1798638"/>
          </a:xfrm>
        </p:spPr>
        <p:txBody>
          <a:bodyPr lIns="92075" tIns="46038" rIns="92075" bIns="46038" anchor="t">
            <a:spAutoFit/>
          </a:bodyPr>
          <a:lstStyle/>
          <a:p>
            <a:r>
              <a:rPr lang="pt-BR" sz="3200" b="1" smtClean="0"/>
              <a:t>Qual é a diferença entre um gargalo e um recurso com restrição de capacidade ?</a:t>
            </a:r>
            <a:r>
              <a:rPr lang="pt-BR" sz="4800" smtClean="0">
                <a:latin typeface="Incised901 BT"/>
              </a:rPr>
              <a:t/>
            </a:r>
            <a:br>
              <a:rPr lang="pt-BR" sz="4800" smtClean="0">
                <a:latin typeface="Incised901 BT"/>
              </a:rPr>
            </a:br>
            <a:endParaRPr lang="pt-BR" sz="4800" b="1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612775" y="944563"/>
            <a:ext cx="7772400" cy="519112"/>
          </a:xfrm>
        </p:spPr>
        <p:txBody>
          <a:bodyPr lIns="92075" tIns="46038" rIns="92075" bIns="46038" anchor="t">
            <a:spAutoFit/>
          </a:bodyPr>
          <a:lstStyle/>
          <a:p>
            <a:r>
              <a:rPr lang="pt-BR" sz="2800" b="1" smtClean="0">
                <a:latin typeface="Incised901 BT"/>
              </a:rPr>
              <a:t>Gargalos Produtivos e CCRs</a:t>
            </a:r>
          </a:p>
        </p:txBody>
      </p:sp>
      <p:grpSp>
        <p:nvGrpSpPr>
          <p:cNvPr id="2" name="Group 3"/>
          <p:cNvGrpSpPr>
            <a:grpSpLocks/>
          </p:cNvGrpSpPr>
          <p:nvPr/>
        </p:nvGrpSpPr>
        <p:grpSpPr bwMode="auto">
          <a:xfrm>
            <a:off x="381000" y="2057400"/>
            <a:ext cx="8353425" cy="4459288"/>
            <a:chOff x="619" y="974"/>
            <a:chExt cx="5106" cy="2912"/>
          </a:xfrm>
        </p:grpSpPr>
        <p:grpSp>
          <p:nvGrpSpPr>
            <p:cNvPr id="3" name="Group 4"/>
            <p:cNvGrpSpPr>
              <a:grpSpLocks/>
            </p:cNvGrpSpPr>
            <p:nvPr/>
          </p:nvGrpSpPr>
          <p:grpSpPr bwMode="auto">
            <a:xfrm>
              <a:off x="619" y="974"/>
              <a:ext cx="5106" cy="1360"/>
              <a:chOff x="619" y="974"/>
              <a:chExt cx="5106" cy="1360"/>
            </a:xfrm>
          </p:grpSpPr>
          <p:sp>
            <p:nvSpPr>
              <p:cNvPr id="19466" name="Rectangle 5"/>
              <p:cNvSpPr>
                <a:spLocks noChangeArrowheads="1"/>
              </p:cNvSpPr>
              <p:nvPr/>
            </p:nvSpPr>
            <p:spPr bwMode="auto">
              <a:xfrm>
                <a:off x="619" y="974"/>
                <a:ext cx="5106" cy="1360"/>
              </a:xfrm>
              <a:prstGeom prst="rect">
                <a:avLst/>
              </a:prstGeom>
              <a:solidFill>
                <a:srgbClr val="CCECFF"/>
              </a:soli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endParaRPr lang="pt-BR">
                  <a:latin typeface="Calibri" pitchFamily="34" charset="0"/>
                </a:endParaRPr>
              </a:p>
            </p:txBody>
          </p:sp>
          <p:grpSp>
            <p:nvGrpSpPr>
              <p:cNvPr id="4" name="Group 6"/>
              <p:cNvGrpSpPr>
                <a:grpSpLocks/>
              </p:cNvGrpSpPr>
              <p:nvPr/>
            </p:nvGrpSpPr>
            <p:grpSpPr bwMode="auto">
              <a:xfrm>
                <a:off x="897" y="1092"/>
                <a:ext cx="4551" cy="839"/>
                <a:chOff x="897" y="1092"/>
                <a:chExt cx="4551" cy="839"/>
              </a:xfrm>
            </p:grpSpPr>
            <p:sp>
              <p:nvSpPr>
                <p:cNvPr id="19468" name="Rectangle 7"/>
                <p:cNvSpPr>
                  <a:spLocks noChangeArrowheads="1"/>
                </p:cNvSpPr>
                <p:nvPr/>
              </p:nvSpPr>
              <p:spPr bwMode="auto">
                <a:xfrm>
                  <a:off x="897" y="1468"/>
                  <a:ext cx="4551" cy="463"/>
                </a:xfrm>
                <a:prstGeom prst="rect">
                  <a:avLst/>
                </a:prstGeom>
                <a:solidFill>
                  <a:srgbClr val="CCECFF"/>
                </a:solidFill>
                <a:ln w="9525">
                  <a:noFill/>
                  <a:miter lim="800000"/>
                  <a:headEnd/>
                  <a:tailEnd/>
                </a:ln>
              </p:spPr>
              <p:txBody>
                <a:bodyPr lIns="92075" tIns="46038" rIns="92075" bIns="46038">
                  <a:spAutoFit/>
                </a:bodyPr>
                <a:lstStyle/>
                <a:p>
                  <a:r>
                    <a:rPr lang="pt-BR" sz="2000">
                      <a:latin typeface="Incised901 BT"/>
                    </a:rPr>
                    <a:t>São os recursos onde a capacidade disponível é menor que a capacidade necessária para atender a demanda do mercado.</a:t>
                  </a:r>
                </a:p>
              </p:txBody>
            </p:sp>
            <p:sp>
              <p:nvSpPr>
                <p:cNvPr id="19469" name="Rectangle 8"/>
                <p:cNvSpPr>
                  <a:spLocks noChangeArrowheads="1"/>
                </p:cNvSpPr>
                <p:nvPr/>
              </p:nvSpPr>
              <p:spPr bwMode="auto">
                <a:xfrm>
                  <a:off x="2768" y="1092"/>
                  <a:ext cx="810" cy="259"/>
                </a:xfrm>
                <a:prstGeom prst="rect">
                  <a:avLst/>
                </a:prstGeom>
                <a:solidFill>
                  <a:srgbClr val="CCECFF"/>
                </a:solidFill>
                <a:ln w="9525">
                  <a:noFill/>
                  <a:miter lim="800000"/>
                  <a:headEnd/>
                  <a:tailEnd/>
                </a:ln>
              </p:spPr>
              <p:txBody>
                <a:bodyPr wrap="none" lIns="92075" tIns="46038" rIns="92075" bIns="46038">
                  <a:spAutoFit/>
                </a:bodyPr>
                <a:lstStyle/>
                <a:p>
                  <a:r>
                    <a:rPr lang="pt-BR" sz="2000">
                      <a:latin typeface="Incised901 BT"/>
                    </a:rPr>
                    <a:t>Gargalos</a:t>
                  </a:r>
                </a:p>
              </p:txBody>
            </p:sp>
          </p:grpSp>
        </p:grpSp>
        <p:grpSp>
          <p:nvGrpSpPr>
            <p:cNvPr id="5" name="Group 9"/>
            <p:cNvGrpSpPr>
              <a:grpSpLocks/>
            </p:cNvGrpSpPr>
            <p:nvPr/>
          </p:nvGrpSpPr>
          <p:grpSpPr bwMode="auto">
            <a:xfrm>
              <a:off x="619" y="2524"/>
              <a:ext cx="5106" cy="1362"/>
              <a:chOff x="619" y="2524"/>
              <a:chExt cx="5106" cy="1362"/>
            </a:xfrm>
          </p:grpSpPr>
          <p:sp>
            <p:nvSpPr>
              <p:cNvPr id="19462" name="Rectangle 10"/>
              <p:cNvSpPr>
                <a:spLocks noChangeArrowheads="1"/>
              </p:cNvSpPr>
              <p:nvPr/>
            </p:nvSpPr>
            <p:spPr bwMode="auto">
              <a:xfrm>
                <a:off x="619" y="2526"/>
                <a:ext cx="5106" cy="1360"/>
              </a:xfrm>
              <a:prstGeom prst="rect">
                <a:avLst/>
              </a:prstGeom>
              <a:solidFill>
                <a:srgbClr val="CCECFF"/>
              </a:soli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endParaRPr lang="pt-BR">
                  <a:latin typeface="Calibri" pitchFamily="34" charset="0"/>
                </a:endParaRPr>
              </a:p>
            </p:txBody>
          </p:sp>
          <p:grpSp>
            <p:nvGrpSpPr>
              <p:cNvPr id="6" name="Group 11"/>
              <p:cNvGrpSpPr>
                <a:grpSpLocks/>
              </p:cNvGrpSpPr>
              <p:nvPr/>
            </p:nvGrpSpPr>
            <p:grpSpPr bwMode="auto">
              <a:xfrm>
                <a:off x="679" y="2524"/>
                <a:ext cx="4987" cy="1280"/>
                <a:chOff x="679" y="2524"/>
                <a:chExt cx="4987" cy="1280"/>
              </a:xfrm>
            </p:grpSpPr>
            <p:sp>
              <p:nvSpPr>
                <p:cNvPr id="19464" name="Rectangle 12"/>
                <p:cNvSpPr>
                  <a:spLocks noChangeArrowheads="1"/>
                </p:cNvSpPr>
                <p:nvPr/>
              </p:nvSpPr>
              <p:spPr bwMode="auto">
                <a:xfrm>
                  <a:off x="679" y="3140"/>
                  <a:ext cx="4987" cy="664"/>
                </a:xfrm>
                <a:prstGeom prst="rect">
                  <a:avLst/>
                </a:prstGeom>
                <a:solidFill>
                  <a:srgbClr val="CCECFF"/>
                </a:solidFill>
                <a:ln w="9525">
                  <a:noFill/>
                  <a:miter lim="800000"/>
                  <a:headEnd/>
                  <a:tailEnd/>
                </a:ln>
              </p:spPr>
              <p:txBody>
                <a:bodyPr lIns="92075" tIns="46038" rIns="92075" bIns="46038">
                  <a:spAutoFit/>
                </a:bodyPr>
                <a:lstStyle/>
                <a:p>
                  <a:r>
                    <a:rPr lang="pt-BR" sz="2000">
                      <a:latin typeface="Incised901 BT"/>
                    </a:rPr>
                    <a:t>São os recursos que em média tem capacidade superior à necessária, mas que com o efeito da VARIABILIDADE pode ter capacidade menor que a demanda.</a:t>
                  </a:r>
                </a:p>
              </p:txBody>
            </p:sp>
            <p:sp>
              <p:nvSpPr>
                <p:cNvPr id="19465" name="Rectangle 13"/>
                <p:cNvSpPr>
                  <a:spLocks noChangeArrowheads="1"/>
                </p:cNvSpPr>
                <p:nvPr/>
              </p:nvSpPr>
              <p:spPr bwMode="auto">
                <a:xfrm>
                  <a:off x="1023" y="2524"/>
                  <a:ext cx="4298" cy="458"/>
                </a:xfrm>
                <a:prstGeom prst="rect">
                  <a:avLst/>
                </a:prstGeom>
                <a:solidFill>
                  <a:srgbClr val="CCECFF"/>
                </a:solidFill>
                <a:ln w="9525">
                  <a:noFill/>
                  <a:miter lim="800000"/>
                  <a:headEnd/>
                  <a:tailEnd/>
                </a:ln>
              </p:spPr>
              <p:txBody>
                <a:bodyPr lIns="92075" tIns="46038" rIns="92075" bIns="46038">
                  <a:spAutoFit/>
                </a:bodyPr>
                <a:lstStyle/>
                <a:p>
                  <a:r>
                    <a:rPr lang="pt-BR" sz="2000">
                      <a:latin typeface="Incised901 BT"/>
                    </a:rPr>
                    <a:t>Recursos com Restrição de Capacidade</a:t>
                  </a:r>
                </a:p>
                <a:p>
                  <a:r>
                    <a:rPr lang="pt-BR" sz="2000">
                      <a:latin typeface="Incised901 BT"/>
                    </a:rPr>
                    <a:t>(</a:t>
                  </a:r>
                  <a:r>
                    <a:rPr lang="pt-BR" sz="2000" i="1">
                      <a:latin typeface="Incised901 BT"/>
                    </a:rPr>
                    <a:t>Capacity Constrained Resources - CCRs</a:t>
                  </a:r>
                  <a:r>
                    <a:rPr lang="pt-BR" sz="2000">
                      <a:latin typeface="Incised901 BT"/>
                    </a:rPr>
                    <a:t>)</a:t>
                  </a:r>
                </a:p>
              </p:txBody>
            </p:sp>
          </p:grpSp>
        </p:grpSp>
      </p:grp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ChangeArrowheads="1"/>
          </p:cNvSpPr>
          <p:nvPr/>
        </p:nvSpPr>
        <p:spPr bwMode="auto">
          <a:xfrm>
            <a:off x="327025" y="2205038"/>
            <a:ext cx="8664575" cy="8620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pt-BR" sz="2500">
                <a:latin typeface="Incised901 BT"/>
              </a:rPr>
              <a:t>Consideremos que a empresa X produz um único produto. Este produto é processado nos recursos A, B e C. </a:t>
            </a:r>
          </a:p>
        </p:txBody>
      </p:sp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250825" y="3429000"/>
            <a:ext cx="813435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pt-BR" sz="2000">
                <a:latin typeface="Incised901 BT"/>
              </a:rPr>
              <a:t>A tabela abaixo apresenta o tempo requerido para realizar a produção e a capacidade disponível em um dado período.</a:t>
            </a:r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6437313" y="5013325"/>
            <a:ext cx="2455862" cy="1235075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pt-BR" sz="2500">
                <a:solidFill>
                  <a:srgbClr val="F40000"/>
                </a:solidFill>
                <a:latin typeface="Incised901 BT"/>
              </a:rPr>
              <a:t>Quais são os recursos com problemas?</a:t>
            </a:r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5575300" y="4557713"/>
            <a:ext cx="781050" cy="2111375"/>
            <a:chOff x="3834" y="2543"/>
            <a:chExt cx="492" cy="1328"/>
          </a:xfrm>
        </p:grpSpPr>
        <p:grpSp>
          <p:nvGrpSpPr>
            <p:cNvPr id="3" name="Group 6"/>
            <p:cNvGrpSpPr>
              <a:grpSpLocks/>
            </p:cNvGrpSpPr>
            <p:nvPr/>
          </p:nvGrpSpPr>
          <p:grpSpPr bwMode="auto">
            <a:xfrm>
              <a:off x="3853" y="3162"/>
              <a:ext cx="450" cy="709"/>
              <a:chOff x="3853" y="3162"/>
              <a:chExt cx="450" cy="709"/>
            </a:xfrm>
          </p:grpSpPr>
          <p:grpSp>
            <p:nvGrpSpPr>
              <p:cNvPr id="4" name="Group 7"/>
              <p:cNvGrpSpPr>
                <a:grpSpLocks/>
              </p:cNvGrpSpPr>
              <p:nvPr/>
            </p:nvGrpSpPr>
            <p:grpSpPr bwMode="auto">
              <a:xfrm>
                <a:off x="3853" y="3764"/>
                <a:ext cx="450" cy="107"/>
                <a:chOff x="3853" y="3764"/>
                <a:chExt cx="450" cy="107"/>
              </a:xfrm>
            </p:grpSpPr>
            <p:sp>
              <p:nvSpPr>
                <p:cNvPr id="20593" name="Freeform 8"/>
                <p:cNvSpPr>
                  <a:spLocks/>
                </p:cNvSpPr>
                <p:nvPr/>
              </p:nvSpPr>
              <p:spPr bwMode="auto">
                <a:xfrm>
                  <a:off x="4072" y="3771"/>
                  <a:ext cx="231" cy="100"/>
                </a:xfrm>
                <a:custGeom>
                  <a:avLst/>
                  <a:gdLst>
                    <a:gd name="T0" fmla="*/ 113 w 231"/>
                    <a:gd name="T1" fmla="*/ 0 h 100"/>
                    <a:gd name="T2" fmla="*/ 132 w 231"/>
                    <a:gd name="T3" fmla="*/ 22 h 100"/>
                    <a:gd name="T4" fmla="*/ 151 w 231"/>
                    <a:gd name="T5" fmla="*/ 31 h 100"/>
                    <a:gd name="T6" fmla="*/ 165 w 231"/>
                    <a:gd name="T7" fmla="*/ 34 h 100"/>
                    <a:gd name="T8" fmla="*/ 183 w 231"/>
                    <a:gd name="T9" fmla="*/ 34 h 100"/>
                    <a:gd name="T10" fmla="*/ 199 w 231"/>
                    <a:gd name="T11" fmla="*/ 37 h 100"/>
                    <a:gd name="T12" fmla="*/ 218 w 231"/>
                    <a:gd name="T13" fmla="*/ 50 h 100"/>
                    <a:gd name="T14" fmla="*/ 230 w 231"/>
                    <a:gd name="T15" fmla="*/ 62 h 100"/>
                    <a:gd name="T16" fmla="*/ 226 w 231"/>
                    <a:gd name="T17" fmla="*/ 73 h 100"/>
                    <a:gd name="T18" fmla="*/ 214 w 231"/>
                    <a:gd name="T19" fmla="*/ 81 h 100"/>
                    <a:gd name="T20" fmla="*/ 195 w 231"/>
                    <a:gd name="T21" fmla="*/ 85 h 100"/>
                    <a:gd name="T22" fmla="*/ 169 w 231"/>
                    <a:gd name="T23" fmla="*/ 87 h 100"/>
                    <a:gd name="T24" fmla="*/ 137 w 231"/>
                    <a:gd name="T25" fmla="*/ 82 h 100"/>
                    <a:gd name="T26" fmla="*/ 117 w 231"/>
                    <a:gd name="T27" fmla="*/ 76 h 100"/>
                    <a:gd name="T28" fmla="*/ 94 w 231"/>
                    <a:gd name="T29" fmla="*/ 76 h 100"/>
                    <a:gd name="T30" fmla="*/ 65 w 231"/>
                    <a:gd name="T31" fmla="*/ 82 h 100"/>
                    <a:gd name="T32" fmla="*/ 63 w 231"/>
                    <a:gd name="T33" fmla="*/ 93 h 100"/>
                    <a:gd name="T34" fmla="*/ 43 w 231"/>
                    <a:gd name="T35" fmla="*/ 99 h 100"/>
                    <a:gd name="T36" fmla="*/ 20 w 231"/>
                    <a:gd name="T37" fmla="*/ 99 h 100"/>
                    <a:gd name="T38" fmla="*/ 3 w 231"/>
                    <a:gd name="T39" fmla="*/ 94 h 100"/>
                    <a:gd name="T40" fmla="*/ 0 w 231"/>
                    <a:gd name="T41" fmla="*/ 42 h 100"/>
                    <a:gd name="T42" fmla="*/ 7 w 231"/>
                    <a:gd name="T43" fmla="*/ 22 h 100"/>
                    <a:gd name="T44" fmla="*/ 30 w 231"/>
                    <a:gd name="T45" fmla="*/ 27 h 100"/>
                    <a:gd name="T46" fmla="*/ 51 w 231"/>
                    <a:gd name="T47" fmla="*/ 28 h 100"/>
                    <a:gd name="T48" fmla="*/ 74 w 231"/>
                    <a:gd name="T49" fmla="*/ 27 h 100"/>
                    <a:gd name="T50" fmla="*/ 91 w 231"/>
                    <a:gd name="T51" fmla="*/ 14 h 100"/>
                    <a:gd name="T52" fmla="*/ 113 w 231"/>
                    <a:gd name="T53" fmla="*/ 0 h 100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w 231"/>
                    <a:gd name="T82" fmla="*/ 0 h 100"/>
                    <a:gd name="T83" fmla="*/ 231 w 231"/>
                    <a:gd name="T84" fmla="*/ 100 h 100"/>
                  </a:gdLst>
                  <a:ahLst/>
                  <a:cxnLst>
                    <a:cxn ang="T54">
                      <a:pos x="T0" y="T1"/>
                    </a:cxn>
                    <a:cxn ang="T55">
                      <a:pos x="T2" y="T3"/>
                    </a:cxn>
                    <a:cxn ang="T56">
                      <a:pos x="T4" y="T5"/>
                    </a:cxn>
                    <a:cxn ang="T57">
                      <a:pos x="T6" y="T7"/>
                    </a:cxn>
                    <a:cxn ang="T58">
                      <a:pos x="T8" y="T9"/>
                    </a:cxn>
                    <a:cxn ang="T59">
                      <a:pos x="T10" y="T11"/>
                    </a:cxn>
                    <a:cxn ang="T60">
                      <a:pos x="T12" y="T13"/>
                    </a:cxn>
                    <a:cxn ang="T61">
                      <a:pos x="T14" y="T15"/>
                    </a:cxn>
                    <a:cxn ang="T62">
                      <a:pos x="T16" y="T17"/>
                    </a:cxn>
                    <a:cxn ang="T63">
                      <a:pos x="T18" y="T19"/>
                    </a:cxn>
                    <a:cxn ang="T64">
                      <a:pos x="T20" y="T21"/>
                    </a:cxn>
                    <a:cxn ang="T65">
                      <a:pos x="T22" y="T23"/>
                    </a:cxn>
                    <a:cxn ang="T66">
                      <a:pos x="T24" y="T25"/>
                    </a:cxn>
                    <a:cxn ang="T67">
                      <a:pos x="T26" y="T27"/>
                    </a:cxn>
                    <a:cxn ang="T68">
                      <a:pos x="T28" y="T29"/>
                    </a:cxn>
                    <a:cxn ang="T69">
                      <a:pos x="T30" y="T31"/>
                    </a:cxn>
                    <a:cxn ang="T70">
                      <a:pos x="T32" y="T33"/>
                    </a:cxn>
                    <a:cxn ang="T71">
                      <a:pos x="T34" y="T35"/>
                    </a:cxn>
                    <a:cxn ang="T72">
                      <a:pos x="T36" y="T37"/>
                    </a:cxn>
                    <a:cxn ang="T73">
                      <a:pos x="T38" y="T39"/>
                    </a:cxn>
                    <a:cxn ang="T74">
                      <a:pos x="T40" y="T41"/>
                    </a:cxn>
                    <a:cxn ang="T75">
                      <a:pos x="T42" y="T43"/>
                    </a:cxn>
                    <a:cxn ang="T76">
                      <a:pos x="T44" y="T45"/>
                    </a:cxn>
                    <a:cxn ang="T77">
                      <a:pos x="T46" y="T47"/>
                    </a:cxn>
                    <a:cxn ang="T78">
                      <a:pos x="T48" y="T49"/>
                    </a:cxn>
                    <a:cxn ang="T79">
                      <a:pos x="T50" y="T51"/>
                    </a:cxn>
                    <a:cxn ang="T80">
                      <a:pos x="T52" y="T53"/>
                    </a:cxn>
                  </a:cxnLst>
                  <a:rect l="T81" t="T82" r="T83" b="T84"/>
                  <a:pathLst>
                    <a:path w="231" h="100">
                      <a:moveTo>
                        <a:pt x="113" y="0"/>
                      </a:moveTo>
                      <a:lnTo>
                        <a:pt x="132" y="22"/>
                      </a:lnTo>
                      <a:lnTo>
                        <a:pt x="151" y="31"/>
                      </a:lnTo>
                      <a:lnTo>
                        <a:pt x="165" y="34"/>
                      </a:lnTo>
                      <a:lnTo>
                        <a:pt x="183" y="34"/>
                      </a:lnTo>
                      <a:lnTo>
                        <a:pt x="199" y="37"/>
                      </a:lnTo>
                      <a:lnTo>
                        <a:pt x="218" y="50"/>
                      </a:lnTo>
                      <a:lnTo>
                        <a:pt x="230" y="62"/>
                      </a:lnTo>
                      <a:lnTo>
                        <a:pt x="226" y="73"/>
                      </a:lnTo>
                      <a:lnTo>
                        <a:pt x="214" y="81"/>
                      </a:lnTo>
                      <a:lnTo>
                        <a:pt x="195" y="85"/>
                      </a:lnTo>
                      <a:lnTo>
                        <a:pt x="169" y="87"/>
                      </a:lnTo>
                      <a:lnTo>
                        <a:pt x="137" y="82"/>
                      </a:lnTo>
                      <a:lnTo>
                        <a:pt x="117" y="76"/>
                      </a:lnTo>
                      <a:lnTo>
                        <a:pt x="94" y="76"/>
                      </a:lnTo>
                      <a:lnTo>
                        <a:pt x="65" y="82"/>
                      </a:lnTo>
                      <a:lnTo>
                        <a:pt x="63" y="93"/>
                      </a:lnTo>
                      <a:lnTo>
                        <a:pt x="43" y="99"/>
                      </a:lnTo>
                      <a:lnTo>
                        <a:pt x="20" y="99"/>
                      </a:lnTo>
                      <a:lnTo>
                        <a:pt x="3" y="94"/>
                      </a:lnTo>
                      <a:lnTo>
                        <a:pt x="0" y="42"/>
                      </a:lnTo>
                      <a:lnTo>
                        <a:pt x="7" y="22"/>
                      </a:lnTo>
                      <a:lnTo>
                        <a:pt x="30" y="27"/>
                      </a:lnTo>
                      <a:lnTo>
                        <a:pt x="51" y="28"/>
                      </a:lnTo>
                      <a:lnTo>
                        <a:pt x="74" y="27"/>
                      </a:lnTo>
                      <a:lnTo>
                        <a:pt x="91" y="14"/>
                      </a:lnTo>
                      <a:lnTo>
                        <a:pt x="113" y="0"/>
                      </a:lnTo>
                    </a:path>
                  </a:pathLst>
                </a:custGeom>
                <a:solidFill>
                  <a:srgbClr val="804000"/>
                </a:solidFill>
                <a:ln w="12700" cap="rnd" cmpd="sng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  <p:sp>
              <p:nvSpPr>
                <p:cNvPr id="20594" name="Freeform 9"/>
                <p:cNvSpPr>
                  <a:spLocks/>
                </p:cNvSpPr>
                <p:nvPr/>
              </p:nvSpPr>
              <p:spPr bwMode="auto">
                <a:xfrm>
                  <a:off x="3853" y="3764"/>
                  <a:ext cx="231" cy="105"/>
                </a:xfrm>
                <a:custGeom>
                  <a:avLst/>
                  <a:gdLst>
                    <a:gd name="T0" fmla="*/ 122 w 231"/>
                    <a:gd name="T1" fmla="*/ 0 h 105"/>
                    <a:gd name="T2" fmla="*/ 94 w 231"/>
                    <a:gd name="T3" fmla="*/ 26 h 105"/>
                    <a:gd name="T4" fmla="*/ 80 w 231"/>
                    <a:gd name="T5" fmla="*/ 34 h 105"/>
                    <a:gd name="T6" fmla="*/ 64 w 231"/>
                    <a:gd name="T7" fmla="*/ 37 h 105"/>
                    <a:gd name="T8" fmla="*/ 48 w 231"/>
                    <a:gd name="T9" fmla="*/ 40 h 105"/>
                    <a:gd name="T10" fmla="*/ 32 w 231"/>
                    <a:gd name="T11" fmla="*/ 43 h 105"/>
                    <a:gd name="T12" fmla="*/ 19 w 231"/>
                    <a:gd name="T13" fmla="*/ 49 h 105"/>
                    <a:gd name="T14" fmla="*/ 6 w 231"/>
                    <a:gd name="T15" fmla="*/ 54 h 105"/>
                    <a:gd name="T16" fmla="*/ 0 w 231"/>
                    <a:gd name="T17" fmla="*/ 68 h 105"/>
                    <a:gd name="T18" fmla="*/ 5 w 231"/>
                    <a:gd name="T19" fmla="*/ 78 h 105"/>
                    <a:gd name="T20" fmla="*/ 17 w 231"/>
                    <a:gd name="T21" fmla="*/ 86 h 105"/>
                    <a:gd name="T22" fmla="*/ 35 w 231"/>
                    <a:gd name="T23" fmla="*/ 91 h 105"/>
                    <a:gd name="T24" fmla="*/ 61 w 231"/>
                    <a:gd name="T25" fmla="*/ 92 h 105"/>
                    <a:gd name="T26" fmla="*/ 94 w 231"/>
                    <a:gd name="T27" fmla="*/ 88 h 105"/>
                    <a:gd name="T28" fmla="*/ 113 w 231"/>
                    <a:gd name="T29" fmla="*/ 81 h 105"/>
                    <a:gd name="T30" fmla="*/ 137 w 231"/>
                    <a:gd name="T31" fmla="*/ 81 h 105"/>
                    <a:gd name="T32" fmla="*/ 166 w 231"/>
                    <a:gd name="T33" fmla="*/ 88 h 105"/>
                    <a:gd name="T34" fmla="*/ 167 w 231"/>
                    <a:gd name="T35" fmla="*/ 99 h 105"/>
                    <a:gd name="T36" fmla="*/ 187 w 231"/>
                    <a:gd name="T37" fmla="*/ 104 h 105"/>
                    <a:gd name="T38" fmla="*/ 210 w 231"/>
                    <a:gd name="T39" fmla="*/ 104 h 105"/>
                    <a:gd name="T40" fmla="*/ 227 w 231"/>
                    <a:gd name="T41" fmla="*/ 100 h 105"/>
                    <a:gd name="T42" fmla="*/ 230 w 231"/>
                    <a:gd name="T43" fmla="*/ 48 h 105"/>
                    <a:gd name="T44" fmla="*/ 224 w 231"/>
                    <a:gd name="T45" fmla="*/ 28 h 105"/>
                    <a:gd name="T46" fmla="*/ 201 w 231"/>
                    <a:gd name="T47" fmla="*/ 32 h 105"/>
                    <a:gd name="T48" fmla="*/ 180 w 231"/>
                    <a:gd name="T49" fmla="*/ 34 h 105"/>
                    <a:gd name="T50" fmla="*/ 157 w 231"/>
                    <a:gd name="T51" fmla="*/ 32 h 105"/>
                    <a:gd name="T52" fmla="*/ 140 w 231"/>
                    <a:gd name="T53" fmla="*/ 20 h 105"/>
                    <a:gd name="T54" fmla="*/ 122 w 231"/>
                    <a:gd name="T55" fmla="*/ 0 h 105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w 231"/>
                    <a:gd name="T85" fmla="*/ 0 h 105"/>
                    <a:gd name="T86" fmla="*/ 231 w 231"/>
                    <a:gd name="T87" fmla="*/ 105 h 105"/>
                  </a:gdLst>
                  <a:ahLst/>
                  <a:cxnLst>
                    <a:cxn ang="T56">
                      <a:pos x="T0" y="T1"/>
                    </a:cxn>
                    <a:cxn ang="T57">
                      <a:pos x="T2" y="T3"/>
                    </a:cxn>
                    <a:cxn ang="T58">
                      <a:pos x="T4" y="T5"/>
                    </a:cxn>
                    <a:cxn ang="T59">
                      <a:pos x="T6" y="T7"/>
                    </a:cxn>
                    <a:cxn ang="T60">
                      <a:pos x="T8" y="T9"/>
                    </a:cxn>
                    <a:cxn ang="T61">
                      <a:pos x="T10" y="T11"/>
                    </a:cxn>
                    <a:cxn ang="T62">
                      <a:pos x="T12" y="T13"/>
                    </a:cxn>
                    <a:cxn ang="T63">
                      <a:pos x="T14" y="T15"/>
                    </a:cxn>
                    <a:cxn ang="T64">
                      <a:pos x="T16" y="T17"/>
                    </a:cxn>
                    <a:cxn ang="T65">
                      <a:pos x="T18" y="T19"/>
                    </a:cxn>
                    <a:cxn ang="T66">
                      <a:pos x="T20" y="T21"/>
                    </a:cxn>
                    <a:cxn ang="T67">
                      <a:pos x="T22" y="T23"/>
                    </a:cxn>
                    <a:cxn ang="T68">
                      <a:pos x="T24" y="T25"/>
                    </a:cxn>
                    <a:cxn ang="T69">
                      <a:pos x="T26" y="T27"/>
                    </a:cxn>
                    <a:cxn ang="T70">
                      <a:pos x="T28" y="T29"/>
                    </a:cxn>
                    <a:cxn ang="T71">
                      <a:pos x="T30" y="T31"/>
                    </a:cxn>
                    <a:cxn ang="T72">
                      <a:pos x="T32" y="T33"/>
                    </a:cxn>
                    <a:cxn ang="T73">
                      <a:pos x="T34" y="T35"/>
                    </a:cxn>
                    <a:cxn ang="T74">
                      <a:pos x="T36" y="T37"/>
                    </a:cxn>
                    <a:cxn ang="T75">
                      <a:pos x="T38" y="T39"/>
                    </a:cxn>
                    <a:cxn ang="T76">
                      <a:pos x="T40" y="T41"/>
                    </a:cxn>
                    <a:cxn ang="T77">
                      <a:pos x="T42" y="T43"/>
                    </a:cxn>
                    <a:cxn ang="T78">
                      <a:pos x="T44" y="T45"/>
                    </a:cxn>
                    <a:cxn ang="T79">
                      <a:pos x="T46" y="T47"/>
                    </a:cxn>
                    <a:cxn ang="T80">
                      <a:pos x="T48" y="T49"/>
                    </a:cxn>
                    <a:cxn ang="T81">
                      <a:pos x="T50" y="T51"/>
                    </a:cxn>
                    <a:cxn ang="T82">
                      <a:pos x="T52" y="T53"/>
                    </a:cxn>
                    <a:cxn ang="T83">
                      <a:pos x="T54" y="T55"/>
                    </a:cxn>
                  </a:cxnLst>
                  <a:rect l="T84" t="T85" r="T86" b="T87"/>
                  <a:pathLst>
                    <a:path w="231" h="105">
                      <a:moveTo>
                        <a:pt x="122" y="0"/>
                      </a:moveTo>
                      <a:lnTo>
                        <a:pt x="94" y="26"/>
                      </a:lnTo>
                      <a:lnTo>
                        <a:pt x="80" y="34"/>
                      </a:lnTo>
                      <a:lnTo>
                        <a:pt x="64" y="37"/>
                      </a:lnTo>
                      <a:lnTo>
                        <a:pt x="48" y="40"/>
                      </a:lnTo>
                      <a:lnTo>
                        <a:pt x="32" y="43"/>
                      </a:lnTo>
                      <a:lnTo>
                        <a:pt x="19" y="49"/>
                      </a:lnTo>
                      <a:lnTo>
                        <a:pt x="6" y="54"/>
                      </a:lnTo>
                      <a:lnTo>
                        <a:pt x="0" y="68"/>
                      </a:lnTo>
                      <a:lnTo>
                        <a:pt x="5" y="78"/>
                      </a:lnTo>
                      <a:lnTo>
                        <a:pt x="17" y="86"/>
                      </a:lnTo>
                      <a:lnTo>
                        <a:pt x="35" y="91"/>
                      </a:lnTo>
                      <a:lnTo>
                        <a:pt x="61" y="92"/>
                      </a:lnTo>
                      <a:lnTo>
                        <a:pt x="94" y="88"/>
                      </a:lnTo>
                      <a:lnTo>
                        <a:pt x="113" y="81"/>
                      </a:lnTo>
                      <a:lnTo>
                        <a:pt x="137" y="81"/>
                      </a:lnTo>
                      <a:lnTo>
                        <a:pt x="166" y="88"/>
                      </a:lnTo>
                      <a:lnTo>
                        <a:pt x="167" y="99"/>
                      </a:lnTo>
                      <a:lnTo>
                        <a:pt x="187" y="104"/>
                      </a:lnTo>
                      <a:lnTo>
                        <a:pt x="210" y="104"/>
                      </a:lnTo>
                      <a:lnTo>
                        <a:pt x="227" y="100"/>
                      </a:lnTo>
                      <a:lnTo>
                        <a:pt x="230" y="48"/>
                      </a:lnTo>
                      <a:lnTo>
                        <a:pt x="224" y="28"/>
                      </a:lnTo>
                      <a:lnTo>
                        <a:pt x="201" y="32"/>
                      </a:lnTo>
                      <a:lnTo>
                        <a:pt x="180" y="34"/>
                      </a:lnTo>
                      <a:lnTo>
                        <a:pt x="157" y="32"/>
                      </a:lnTo>
                      <a:lnTo>
                        <a:pt x="140" y="20"/>
                      </a:lnTo>
                      <a:lnTo>
                        <a:pt x="122" y="0"/>
                      </a:lnTo>
                    </a:path>
                  </a:pathLst>
                </a:custGeom>
                <a:solidFill>
                  <a:srgbClr val="804000"/>
                </a:solidFill>
                <a:ln w="12700" cap="rnd" cmpd="sng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</p:grpSp>
          <p:sp>
            <p:nvSpPr>
              <p:cNvPr id="20592" name="Freeform 10"/>
              <p:cNvSpPr>
                <a:spLocks/>
              </p:cNvSpPr>
              <p:nvPr/>
            </p:nvSpPr>
            <p:spPr bwMode="auto">
              <a:xfrm>
                <a:off x="3950" y="3162"/>
                <a:ext cx="256" cy="681"/>
              </a:xfrm>
              <a:custGeom>
                <a:avLst/>
                <a:gdLst>
                  <a:gd name="T0" fmla="*/ 224 w 256"/>
                  <a:gd name="T1" fmla="*/ 28 h 681"/>
                  <a:gd name="T2" fmla="*/ 240 w 256"/>
                  <a:gd name="T3" fmla="*/ 45 h 681"/>
                  <a:gd name="T4" fmla="*/ 243 w 256"/>
                  <a:gd name="T5" fmla="*/ 54 h 681"/>
                  <a:gd name="T6" fmla="*/ 252 w 256"/>
                  <a:gd name="T7" fmla="*/ 76 h 681"/>
                  <a:gd name="T8" fmla="*/ 255 w 256"/>
                  <a:gd name="T9" fmla="*/ 100 h 681"/>
                  <a:gd name="T10" fmla="*/ 252 w 256"/>
                  <a:gd name="T11" fmla="*/ 126 h 681"/>
                  <a:gd name="T12" fmla="*/ 238 w 256"/>
                  <a:gd name="T13" fmla="*/ 142 h 681"/>
                  <a:gd name="T14" fmla="*/ 248 w 256"/>
                  <a:gd name="T15" fmla="*/ 151 h 681"/>
                  <a:gd name="T16" fmla="*/ 248 w 256"/>
                  <a:gd name="T17" fmla="*/ 160 h 681"/>
                  <a:gd name="T18" fmla="*/ 231 w 256"/>
                  <a:gd name="T19" fmla="*/ 166 h 681"/>
                  <a:gd name="T20" fmla="*/ 231 w 256"/>
                  <a:gd name="T21" fmla="*/ 175 h 681"/>
                  <a:gd name="T22" fmla="*/ 213 w 256"/>
                  <a:gd name="T23" fmla="*/ 184 h 681"/>
                  <a:gd name="T24" fmla="*/ 213 w 256"/>
                  <a:gd name="T25" fmla="*/ 194 h 681"/>
                  <a:gd name="T26" fmla="*/ 217 w 256"/>
                  <a:gd name="T27" fmla="*/ 221 h 681"/>
                  <a:gd name="T28" fmla="*/ 210 w 256"/>
                  <a:gd name="T29" fmla="*/ 271 h 681"/>
                  <a:gd name="T30" fmla="*/ 199 w 256"/>
                  <a:gd name="T31" fmla="*/ 336 h 681"/>
                  <a:gd name="T32" fmla="*/ 217 w 256"/>
                  <a:gd name="T33" fmla="*/ 391 h 681"/>
                  <a:gd name="T34" fmla="*/ 206 w 256"/>
                  <a:gd name="T35" fmla="*/ 428 h 681"/>
                  <a:gd name="T36" fmla="*/ 206 w 256"/>
                  <a:gd name="T37" fmla="*/ 545 h 681"/>
                  <a:gd name="T38" fmla="*/ 227 w 256"/>
                  <a:gd name="T39" fmla="*/ 588 h 681"/>
                  <a:gd name="T40" fmla="*/ 248 w 256"/>
                  <a:gd name="T41" fmla="*/ 618 h 681"/>
                  <a:gd name="T42" fmla="*/ 245 w 256"/>
                  <a:gd name="T43" fmla="*/ 626 h 681"/>
                  <a:gd name="T44" fmla="*/ 238 w 256"/>
                  <a:gd name="T45" fmla="*/ 634 h 681"/>
                  <a:gd name="T46" fmla="*/ 224 w 256"/>
                  <a:gd name="T47" fmla="*/ 649 h 681"/>
                  <a:gd name="T48" fmla="*/ 208 w 256"/>
                  <a:gd name="T49" fmla="*/ 659 h 681"/>
                  <a:gd name="T50" fmla="*/ 194 w 256"/>
                  <a:gd name="T51" fmla="*/ 666 h 681"/>
                  <a:gd name="T52" fmla="*/ 183 w 256"/>
                  <a:gd name="T53" fmla="*/ 670 h 681"/>
                  <a:gd name="T54" fmla="*/ 169 w 256"/>
                  <a:gd name="T55" fmla="*/ 675 h 681"/>
                  <a:gd name="T56" fmla="*/ 148 w 256"/>
                  <a:gd name="T57" fmla="*/ 679 h 681"/>
                  <a:gd name="T58" fmla="*/ 132 w 256"/>
                  <a:gd name="T59" fmla="*/ 658 h 681"/>
                  <a:gd name="T60" fmla="*/ 121 w 256"/>
                  <a:gd name="T61" fmla="*/ 668 h 681"/>
                  <a:gd name="T62" fmla="*/ 111 w 256"/>
                  <a:gd name="T63" fmla="*/ 675 h 681"/>
                  <a:gd name="T64" fmla="*/ 97 w 256"/>
                  <a:gd name="T65" fmla="*/ 680 h 681"/>
                  <a:gd name="T66" fmla="*/ 78 w 256"/>
                  <a:gd name="T67" fmla="*/ 680 h 681"/>
                  <a:gd name="T68" fmla="*/ 62 w 256"/>
                  <a:gd name="T69" fmla="*/ 676 h 681"/>
                  <a:gd name="T70" fmla="*/ 44 w 256"/>
                  <a:gd name="T71" fmla="*/ 666 h 681"/>
                  <a:gd name="T72" fmla="*/ 29 w 256"/>
                  <a:gd name="T73" fmla="*/ 656 h 681"/>
                  <a:gd name="T74" fmla="*/ 8 w 256"/>
                  <a:gd name="T75" fmla="*/ 631 h 681"/>
                  <a:gd name="T76" fmla="*/ 0 w 256"/>
                  <a:gd name="T77" fmla="*/ 616 h 681"/>
                  <a:gd name="T78" fmla="*/ 32 w 256"/>
                  <a:gd name="T79" fmla="*/ 578 h 681"/>
                  <a:gd name="T80" fmla="*/ 51 w 256"/>
                  <a:gd name="T81" fmla="*/ 541 h 681"/>
                  <a:gd name="T82" fmla="*/ 62 w 256"/>
                  <a:gd name="T83" fmla="*/ 489 h 681"/>
                  <a:gd name="T84" fmla="*/ 73 w 256"/>
                  <a:gd name="T85" fmla="*/ 470 h 681"/>
                  <a:gd name="T86" fmla="*/ 76 w 256"/>
                  <a:gd name="T87" fmla="*/ 443 h 681"/>
                  <a:gd name="T88" fmla="*/ 76 w 256"/>
                  <a:gd name="T89" fmla="*/ 409 h 681"/>
                  <a:gd name="T90" fmla="*/ 62 w 256"/>
                  <a:gd name="T91" fmla="*/ 372 h 681"/>
                  <a:gd name="T92" fmla="*/ 69 w 256"/>
                  <a:gd name="T93" fmla="*/ 351 h 681"/>
                  <a:gd name="T94" fmla="*/ 83 w 256"/>
                  <a:gd name="T95" fmla="*/ 305 h 681"/>
                  <a:gd name="T96" fmla="*/ 62 w 256"/>
                  <a:gd name="T97" fmla="*/ 262 h 681"/>
                  <a:gd name="T98" fmla="*/ 62 w 256"/>
                  <a:gd name="T99" fmla="*/ 215 h 681"/>
                  <a:gd name="T100" fmla="*/ 55 w 256"/>
                  <a:gd name="T101" fmla="*/ 194 h 681"/>
                  <a:gd name="T102" fmla="*/ 55 w 256"/>
                  <a:gd name="T103" fmla="*/ 175 h 681"/>
                  <a:gd name="T104" fmla="*/ 34 w 256"/>
                  <a:gd name="T105" fmla="*/ 154 h 681"/>
                  <a:gd name="T106" fmla="*/ 23 w 256"/>
                  <a:gd name="T107" fmla="*/ 126 h 681"/>
                  <a:gd name="T108" fmla="*/ 23 w 256"/>
                  <a:gd name="T109" fmla="*/ 96 h 681"/>
                  <a:gd name="T110" fmla="*/ 27 w 256"/>
                  <a:gd name="T111" fmla="*/ 77 h 681"/>
                  <a:gd name="T112" fmla="*/ 27 w 256"/>
                  <a:gd name="T113" fmla="*/ 50 h 681"/>
                  <a:gd name="T114" fmla="*/ 34 w 256"/>
                  <a:gd name="T115" fmla="*/ 22 h 681"/>
                  <a:gd name="T116" fmla="*/ 48 w 256"/>
                  <a:gd name="T117" fmla="*/ 0 h 681"/>
                  <a:gd name="T118" fmla="*/ 111 w 256"/>
                  <a:gd name="T119" fmla="*/ 6 h 681"/>
                  <a:gd name="T120" fmla="*/ 150 w 256"/>
                  <a:gd name="T121" fmla="*/ 9 h 681"/>
                  <a:gd name="T122" fmla="*/ 210 w 256"/>
                  <a:gd name="T123" fmla="*/ 6 h 681"/>
                  <a:gd name="T124" fmla="*/ 224 w 256"/>
                  <a:gd name="T125" fmla="*/ 28 h 681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  <a:gd name="T171" fmla="*/ 0 60000 65536"/>
                  <a:gd name="T172" fmla="*/ 0 60000 65536"/>
                  <a:gd name="T173" fmla="*/ 0 60000 65536"/>
                  <a:gd name="T174" fmla="*/ 0 60000 65536"/>
                  <a:gd name="T175" fmla="*/ 0 60000 65536"/>
                  <a:gd name="T176" fmla="*/ 0 60000 65536"/>
                  <a:gd name="T177" fmla="*/ 0 60000 65536"/>
                  <a:gd name="T178" fmla="*/ 0 60000 65536"/>
                  <a:gd name="T179" fmla="*/ 0 60000 65536"/>
                  <a:gd name="T180" fmla="*/ 0 60000 65536"/>
                  <a:gd name="T181" fmla="*/ 0 60000 65536"/>
                  <a:gd name="T182" fmla="*/ 0 60000 65536"/>
                  <a:gd name="T183" fmla="*/ 0 60000 65536"/>
                  <a:gd name="T184" fmla="*/ 0 60000 65536"/>
                  <a:gd name="T185" fmla="*/ 0 60000 65536"/>
                  <a:gd name="T186" fmla="*/ 0 60000 65536"/>
                  <a:gd name="T187" fmla="*/ 0 60000 65536"/>
                  <a:gd name="T188" fmla="*/ 0 60000 65536"/>
                  <a:gd name="T189" fmla="*/ 0 w 256"/>
                  <a:gd name="T190" fmla="*/ 0 h 681"/>
                  <a:gd name="T191" fmla="*/ 256 w 256"/>
                  <a:gd name="T192" fmla="*/ 681 h 681"/>
                </a:gdLst>
                <a:ahLst/>
                <a:cxnLst>
                  <a:cxn ang="T126">
                    <a:pos x="T0" y="T1"/>
                  </a:cxn>
                  <a:cxn ang="T127">
                    <a:pos x="T2" y="T3"/>
                  </a:cxn>
                  <a:cxn ang="T128">
                    <a:pos x="T4" y="T5"/>
                  </a:cxn>
                  <a:cxn ang="T129">
                    <a:pos x="T6" y="T7"/>
                  </a:cxn>
                  <a:cxn ang="T130">
                    <a:pos x="T8" y="T9"/>
                  </a:cxn>
                  <a:cxn ang="T131">
                    <a:pos x="T10" y="T11"/>
                  </a:cxn>
                  <a:cxn ang="T132">
                    <a:pos x="T12" y="T13"/>
                  </a:cxn>
                  <a:cxn ang="T133">
                    <a:pos x="T14" y="T15"/>
                  </a:cxn>
                  <a:cxn ang="T134">
                    <a:pos x="T16" y="T17"/>
                  </a:cxn>
                  <a:cxn ang="T135">
                    <a:pos x="T18" y="T19"/>
                  </a:cxn>
                  <a:cxn ang="T136">
                    <a:pos x="T20" y="T21"/>
                  </a:cxn>
                  <a:cxn ang="T137">
                    <a:pos x="T22" y="T23"/>
                  </a:cxn>
                  <a:cxn ang="T138">
                    <a:pos x="T24" y="T25"/>
                  </a:cxn>
                  <a:cxn ang="T139">
                    <a:pos x="T26" y="T27"/>
                  </a:cxn>
                  <a:cxn ang="T140">
                    <a:pos x="T28" y="T29"/>
                  </a:cxn>
                  <a:cxn ang="T141">
                    <a:pos x="T30" y="T31"/>
                  </a:cxn>
                  <a:cxn ang="T142">
                    <a:pos x="T32" y="T33"/>
                  </a:cxn>
                  <a:cxn ang="T143">
                    <a:pos x="T34" y="T35"/>
                  </a:cxn>
                  <a:cxn ang="T144">
                    <a:pos x="T36" y="T37"/>
                  </a:cxn>
                  <a:cxn ang="T145">
                    <a:pos x="T38" y="T39"/>
                  </a:cxn>
                  <a:cxn ang="T146">
                    <a:pos x="T40" y="T41"/>
                  </a:cxn>
                  <a:cxn ang="T147">
                    <a:pos x="T42" y="T43"/>
                  </a:cxn>
                  <a:cxn ang="T148">
                    <a:pos x="T44" y="T45"/>
                  </a:cxn>
                  <a:cxn ang="T149">
                    <a:pos x="T46" y="T47"/>
                  </a:cxn>
                  <a:cxn ang="T150">
                    <a:pos x="T48" y="T49"/>
                  </a:cxn>
                  <a:cxn ang="T151">
                    <a:pos x="T50" y="T51"/>
                  </a:cxn>
                  <a:cxn ang="T152">
                    <a:pos x="T52" y="T53"/>
                  </a:cxn>
                  <a:cxn ang="T153">
                    <a:pos x="T54" y="T55"/>
                  </a:cxn>
                  <a:cxn ang="T154">
                    <a:pos x="T56" y="T57"/>
                  </a:cxn>
                  <a:cxn ang="T155">
                    <a:pos x="T58" y="T59"/>
                  </a:cxn>
                  <a:cxn ang="T156">
                    <a:pos x="T60" y="T61"/>
                  </a:cxn>
                  <a:cxn ang="T157">
                    <a:pos x="T62" y="T63"/>
                  </a:cxn>
                  <a:cxn ang="T158">
                    <a:pos x="T64" y="T65"/>
                  </a:cxn>
                  <a:cxn ang="T159">
                    <a:pos x="T66" y="T67"/>
                  </a:cxn>
                  <a:cxn ang="T160">
                    <a:pos x="T68" y="T69"/>
                  </a:cxn>
                  <a:cxn ang="T161">
                    <a:pos x="T70" y="T71"/>
                  </a:cxn>
                  <a:cxn ang="T162">
                    <a:pos x="T72" y="T73"/>
                  </a:cxn>
                  <a:cxn ang="T163">
                    <a:pos x="T74" y="T75"/>
                  </a:cxn>
                  <a:cxn ang="T164">
                    <a:pos x="T76" y="T77"/>
                  </a:cxn>
                  <a:cxn ang="T165">
                    <a:pos x="T78" y="T79"/>
                  </a:cxn>
                  <a:cxn ang="T166">
                    <a:pos x="T80" y="T81"/>
                  </a:cxn>
                  <a:cxn ang="T167">
                    <a:pos x="T82" y="T83"/>
                  </a:cxn>
                  <a:cxn ang="T168">
                    <a:pos x="T84" y="T85"/>
                  </a:cxn>
                  <a:cxn ang="T169">
                    <a:pos x="T86" y="T87"/>
                  </a:cxn>
                  <a:cxn ang="T170">
                    <a:pos x="T88" y="T89"/>
                  </a:cxn>
                  <a:cxn ang="T171">
                    <a:pos x="T90" y="T91"/>
                  </a:cxn>
                  <a:cxn ang="T172">
                    <a:pos x="T92" y="T93"/>
                  </a:cxn>
                  <a:cxn ang="T173">
                    <a:pos x="T94" y="T95"/>
                  </a:cxn>
                  <a:cxn ang="T174">
                    <a:pos x="T96" y="T97"/>
                  </a:cxn>
                  <a:cxn ang="T175">
                    <a:pos x="T98" y="T99"/>
                  </a:cxn>
                  <a:cxn ang="T176">
                    <a:pos x="T100" y="T101"/>
                  </a:cxn>
                  <a:cxn ang="T177">
                    <a:pos x="T102" y="T103"/>
                  </a:cxn>
                  <a:cxn ang="T178">
                    <a:pos x="T104" y="T105"/>
                  </a:cxn>
                  <a:cxn ang="T179">
                    <a:pos x="T106" y="T107"/>
                  </a:cxn>
                  <a:cxn ang="T180">
                    <a:pos x="T108" y="T109"/>
                  </a:cxn>
                  <a:cxn ang="T181">
                    <a:pos x="T110" y="T111"/>
                  </a:cxn>
                  <a:cxn ang="T182">
                    <a:pos x="T112" y="T113"/>
                  </a:cxn>
                  <a:cxn ang="T183">
                    <a:pos x="T114" y="T115"/>
                  </a:cxn>
                  <a:cxn ang="T184">
                    <a:pos x="T116" y="T117"/>
                  </a:cxn>
                  <a:cxn ang="T185">
                    <a:pos x="T118" y="T119"/>
                  </a:cxn>
                  <a:cxn ang="T186">
                    <a:pos x="T120" y="T121"/>
                  </a:cxn>
                  <a:cxn ang="T187">
                    <a:pos x="T122" y="T123"/>
                  </a:cxn>
                  <a:cxn ang="T188">
                    <a:pos x="T124" y="T125"/>
                  </a:cxn>
                </a:cxnLst>
                <a:rect l="T189" t="T190" r="T191" b="T192"/>
                <a:pathLst>
                  <a:path w="256" h="681">
                    <a:moveTo>
                      <a:pt x="224" y="28"/>
                    </a:moveTo>
                    <a:lnTo>
                      <a:pt x="240" y="45"/>
                    </a:lnTo>
                    <a:lnTo>
                      <a:pt x="243" y="54"/>
                    </a:lnTo>
                    <a:lnTo>
                      <a:pt x="252" y="76"/>
                    </a:lnTo>
                    <a:lnTo>
                      <a:pt x="255" y="100"/>
                    </a:lnTo>
                    <a:lnTo>
                      <a:pt x="252" y="126"/>
                    </a:lnTo>
                    <a:lnTo>
                      <a:pt x="238" y="142"/>
                    </a:lnTo>
                    <a:lnTo>
                      <a:pt x="248" y="151"/>
                    </a:lnTo>
                    <a:lnTo>
                      <a:pt x="248" y="160"/>
                    </a:lnTo>
                    <a:lnTo>
                      <a:pt x="231" y="166"/>
                    </a:lnTo>
                    <a:lnTo>
                      <a:pt x="231" y="175"/>
                    </a:lnTo>
                    <a:lnTo>
                      <a:pt x="213" y="184"/>
                    </a:lnTo>
                    <a:lnTo>
                      <a:pt x="213" y="194"/>
                    </a:lnTo>
                    <a:lnTo>
                      <a:pt x="217" y="221"/>
                    </a:lnTo>
                    <a:lnTo>
                      <a:pt x="210" y="271"/>
                    </a:lnTo>
                    <a:lnTo>
                      <a:pt x="199" y="336"/>
                    </a:lnTo>
                    <a:lnTo>
                      <a:pt x="217" y="391"/>
                    </a:lnTo>
                    <a:lnTo>
                      <a:pt x="206" y="428"/>
                    </a:lnTo>
                    <a:lnTo>
                      <a:pt x="206" y="545"/>
                    </a:lnTo>
                    <a:lnTo>
                      <a:pt x="227" y="588"/>
                    </a:lnTo>
                    <a:lnTo>
                      <a:pt x="248" y="618"/>
                    </a:lnTo>
                    <a:lnTo>
                      <a:pt x="245" y="626"/>
                    </a:lnTo>
                    <a:lnTo>
                      <a:pt x="238" y="634"/>
                    </a:lnTo>
                    <a:lnTo>
                      <a:pt x="224" y="649"/>
                    </a:lnTo>
                    <a:lnTo>
                      <a:pt x="208" y="659"/>
                    </a:lnTo>
                    <a:lnTo>
                      <a:pt x="194" y="666"/>
                    </a:lnTo>
                    <a:lnTo>
                      <a:pt x="183" y="670"/>
                    </a:lnTo>
                    <a:lnTo>
                      <a:pt x="169" y="675"/>
                    </a:lnTo>
                    <a:lnTo>
                      <a:pt x="148" y="679"/>
                    </a:lnTo>
                    <a:lnTo>
                      <a:pt x="132" y="658"/>
                    </a:lnTo>
                    <a:lnTo>
                      <a:pt x="121" y="668"/>
                    </a:lnTo>
                    <a:lnTo>
                      <a:pt x="111" y="675"/>
                    </a:lnTo>
                    <a:lnTo>
                      <a:pt x="97" y="680"/>
                    </a:lnTo>
                    <a:lnTo>
                      <a:pt x="78" y="680"/>
                    </a:lnTo>
                    <a:lnTo>
                      <a:pt x="62" y="676"/>
                    </a:lnTo>
                    <a:lnTo>
                      <a:pt x="44" y="666"/>
                    </a:lnTo>
                    <a:lnTo>
                      <a:pt x="29" y="656"/>
                    </a:lnTo>
                    <a:lnTo>
                      <a:pt x="8" y="631"/>
                    </a:lnTo>
                    <a:lnTo>
                      <a:pt x="0" y="616"/>
                    </a:lnTo>
                    <a:lnTo>
                      <a:pt x="32" y="578"/>
                    </a:lnTo>
                    <a:lnTo>
                      <a:pt x="51" y="541"/>
                    </a:lnTo>
                    <a:lnTo>
                      <a:pt x="62" y="489"/>
                    </a:lnTo>
                    <a:lnTo>
                      <a:pt x="73" y="470"/>
                    </a:lnTo>
                    <a:lnTo>
                      <a:pt x="76" y="443"/>
                    </a:lnTo>
                    <a:lnTo>
                      <a:pt x="76" y="409"/>
                    </a:lnTo>
                    <a:lnTo>
                      <a:pt x="62" y="372"/>
                    </a:lnTo>
                    <a:lnTo>
                      <a:pt x="69" y="351"/>
                    </a:lnTo>
                    <a:lnTo>
                      <a:pt x="83" y="305"/>
                    </a:lnTo>
                    <a:lnTo>
                      <a:pt x="62" y="262"/>
                    </a:lnTo>
                    <a:lnTo>
                      <a:pt x="62" y="215"/>
                    </a:lnTo>
                    <a:lnTo>
                      <a:pt x="55" y="194"/>
                    </a:lnTo>
                    <a:lnTo>
                      <a:pt x="55" y="175"/>
                    </a:lnTo>
                    <a:lnTo>
                      <a:pt x="34" y="154"/>
                    </a:lnTo>
                    <a:lnTo>
                      <a:pt x="23" y="126"/>
                    </a:lnTo>
                    <a:lnTo>
                      <a:pt x="23" y="96"/>
                    </a:lnTo>
                    <a:lnTo>
                      <a:pt x="27" y="77"/>
                    </a:lnTo>
                    <a:lnTo>
                      <a:pt x="27" y="50"/>
                    </a:lnTo>
                    <a:lnTo>
                      <a:pt x="34" y="22"/>
                    </a:lnTo>
                    <a:lnTo>
                      <a:pt x="48" y="0"/>
                    </a:lnTo>
                    <a:lnTo>
                      <a:pt x="111" y="6"/>
                    </a:lnTo>
                    <a:lnTo>
                      <a:pt x="150" y="9"/>
                    </a:lnTo>
                    <a:lnTo>
                      <a:pt x="210" y="6"/>
                    </a:lnTo>
                    <a:lnTo>
                      <a:pt x="224" y="28"/>
                    </a:lnTo>
                  </a:path>
                </a:pathLst>
              </a:custGeom>
              <a:solidFill>
                <a:srgbClr val="404040"/>
              </a:solidFill>
              <a:ln w="12700" cap="rnd" cmpd="sng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endParaRPr lang="pt-BR"/>
              </a:p>
            </p:txBody>
          </p:sp>
        </p:grpSp>
        <p:grpSp>
          <p:nvGrpSpPr>
            <p:cNvPr id="5" name="Group 11"/>
            <p:cNvGrpSpPr>
              <a:grpSpLocks/>
            </p:cNvGrpSpPr>
            <p:nvPr/>
          </p:nvGrpSpPr>
          <p:grpSpPr bwMode="auto">
            <a:xfrm>
              <a:off x="4045" y="2587"/>
              <a:ext cx="281" cy="222"/>
              <a:chOff x="4045" y="2587"/>
              <a:chExt cx="281" cy="222"/>
            </a:xfrm>
          </p:grpSpPr>
          <p:grpSp>
            <p:nvGrpSpPr>
              <p:cNvPr id="6" name="Group 12"/>
              <p:cNvGrpSpPr>
                <a:grpSpLocks/>
              </p:cNvGrpSpPr>
              <p:nvPr/>
            </p:nvGrpSpPr>
            <p:grpSpPr bwMode="auto">
              <a:xfrm>
                <a:off x="4045" y="2598"/>
                <a:ext cx="65" cy="74"/>
                <a:chOff x="4045" y="2598"/>
                <a:chExt cx="65" cy="74"/>
              </a:xfrm>
            </p:grpSpPr>
            <p:sp>
              <p:nvSpPr>
                <p:cNvPr id="20589" name="Freeform 13"/>
                <p:cNvSpPr>
                  <a:spLocks/>
                </p:cNvSpPr>
                <p:nvPr/>
              </p:nvSpPr>
              <p:spPr bwMode="auto">
                <a:xfrm>
                  <a:off x="4064" y="2598"/>
                  <a:ext cx="46" cy="32"/>
                </a:xfrm>
                <a:custGeom>
                  <a:avLst/>
                  <a:gdLst>
                    <a:gd name="T0" fmla="*/ 45 w 46"/>
                    <a:gd name="T1" fmla="*/ 26 h 32"/>
                    <a:gd name="T2" fmla="*/ 28 w 46"/>
                    <a:gd name="T3" fmla="*/ 12 h 32"/>
                    <a:gd name="T4" fmla="*/ 20 w 46"/>
                    <a:gd name="T5" fmla="*/ 6 h 32"/>
                    <a:gd name="T6" fmla="*/ 15 w 46"/>
                    <a:gd name="T7" fmla="*/ 2 h 32"/>
                    <a:gd name="T8" fmla="*/ 10 w 46"/>
                    <a:gd name="T9" fmla="*/ 0 h 32"/>
                    <a:gd name="T10" fmla="*/ 4 w 46"/>
                    <a:gd name="T11" fmla="*/ 1 h 32"/>
                    <a:gd name="T12" fmla="*/ 0 w 46"/>
                    <a:gd name="T13" fmla="*/ 4 h 32"/>
                    <a:gd name="T14" fmla="*/ 3 w 46"/>
                    <a:gd name="T15" fmla="*/ 12 h 32"/>
                    <a:gd name="T16" fmla="*/ 12 w 46"/>
                    <a:gd name="T17" fmla="*/ 21 h 32"/>
                    <a:gd name="T18" fmla="*/ 22 w 46"/>
                    <a:gd name="T19" fmla="*/ 31 h 32"/>
                    <a:gd name="T20" fmla="*/ 45 w 46"/>
                    <a:gd name="T21" fmla="*/ 26 h 32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w 46"/>
                    <a:gd name="T34" fmla="*/ 0 h 32"/>
                    <a:gd name="T35" fmla="*/ 46 w 46"/>
                    <a:gd name="T36" fmla="*/ 32 h 32"/>
                  </a:gdLst>
                  <a:ahLst/>
                  <a:cxnLst>
                    <a:cxn ang="T22">
                      <a:pos x="T0" y="T1"/>
                    </a:cxn>
                    <a:cxn ang="T23">
                      <a:pos x="T2" y="T3"/>
                    </a:cxn>
                    <a:cxn ang="T24">
                      <a:pos x="T4" y="T5"/>
                    </a:cxn>
                    <a:cxn ang="T25">
                      <a:pos x="T6" y="T7"/>
                    </a:cxn>
                    <a:cxn ang="T26">
                      <a:pos x="T8" y="T9"/>
                    </a:cxn>
                    <a:cxn ang="T27">
                      <a:pos x="T10" y="T11"/>
                    </a:cxn>
                    <a:cxn ang="T28">
                      <a:pos x="T12" y="T13"/>
                    </a:cxn>
                    <a:cxn ang="T29">
                      <a:pos x="T14" y="T15"/>
                    </a:cxn>
                    <a:cxn ang="T30">
                      <a:pos x="T16" y="T17"/>
                    </a:cxn>
                    <a:cxn ang="T31">
                      <a:pos x="T18" y="T19"/>
                    </a:cxn>
                    <a:cxn ang="T32">
                      <a:pos x="T20" y="T21"/>
                    </a:cxn>
                  </a:cxnLst>
                  <a:rect l="T33" t="T34" r="T35" b="T36"/>
                  <a:pathLst>
                    <a:path w="46" h="32">
                      <a:moveTo>
                        <a:pt x="45" y="26"/>
                      </a:moveTo>
                      <a:lnTo>
                        <a:pt x="28" y="12"/>
                      </a:lnTo>
                      <a:lnTo>
                        <a:pt x="20" y="6"/>
                      </a:lnTo>
                      <a:lnTo>
                        <a:pt x="15" y="2"/>
                      </a:lnTo>
                      <a:lnTo>
                        <a:pt x="10" y="0"/>
                      </a:lnTo>
                      <a:lnTo>
                        <a:pt x="4" y="1"/>
                      </a:lnTo>
                      <a:lnTo>
                        <a:pt x="0" y="4"/>
                      </a:lnTo>
                      <a:lnTo>
                        <a:pt x="3" y="12"/>
                      </a:lnTo>
                      <a:lnTo>
                        <a:pt x="12" y="21"/>
                      </a:lnTo>
                      <a:lnTo>
                        <a:pt x="22" y="31"/>
                      </a:lnTo>
                      <a:lnTo>
                        <a:pt x="45" y="26"/>
                      </a:lnTo>
                    </a:path>
                  </a:pathLst>
                </a:custGeom>
                <a:solidFill>
                  <a:srgbClr val="FFC080"/>
                </a:solidFill>
                <a:ln w="12700" cap="rnd" cmpd="sng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  <p:sp>
              <p:nvSpPr>
                <p:cNvPr id="20590" name="Freeform 14"/>
                <p:cNvSpPr>
                  <a:spLocks/>
                </p:cNvSpPr>
                <p:nvPr/>
              </p:nvSpPr>
              <p:spPr bwMode="auto">
                <a:xfrm>
                  <a:off x="4045" y="2629"/>
                  <a:ext cx="44" cy="43"/>
                </a:xfrm>
                <a:custGeom>
                  <a:avLst/>
                  <a:gdLst>
                    <a:gd name="T0" fmla="*/ 30 w 44"/>
                    <a:gd name="T1" fmla="*/ 0 h 43"/>
                    <a:gd name="T2" fmla="*/ 26 w 44"/>
                    <a:gd name="T3" fmla="*/ 18 h 43"/>
                    <a:gd name="T4" fmla="*/ 22 w 44"/>
                    <a:gd name="T5" fmla="*/ 22 h 43"/>
                    <a:gd name="T6" fmla="*/ 11 w 44"/>
                    <a:gd name="T7" fmla="*/ 23 h 43"/>
                    <a:gd name="T8" fmla="*/ 15 w 44"/>
                    <a:gd name="T9" fmla="*/ 22 h 43"/>
                    <a:gd name="T10" fmla="*/ 5 w 44"/>
                    <a:gd name="T11" fmla="*/ 24 h 43"/>
                    <a:gd name="T12" fmla="*/ 0 w 44"/>
                    <a:gd name="T13" fmla="*/ 28 h 43"/>
                    <a:gd name="T14" fmla="*/ 0 w 44"/>
                    <a:gd name="T15" fmla="*/ 34 h 43"/>
                    <a:gd name="T16" fmla="*/ 3 w 44"/>
                    <a:gd name="T17" fmla="*/ 38 h 43"/>
                    <a:gd name="T18" fmla="*/ 9 w 44"/>
                    <a:gd name="T19" fmla="*/ 39 h 43"/>
                    <a:gd name="T20" fmla="*/ 15 w 44"/>
                    <a:gd name="T21" fmla="*/ 42 h 43"/>
                    <a:gd name="T22" fmla="*/ 25 w 44"/>
                    <a:gd name="T23" fmla="*/ 42 h 43"/>
                    <a:gd name="T24" fmla="*/ 32 w 44"/>
                    <a:gd name="T25" fmla="*/ 38 h 43"/>
                    <a:gd name="T26" fmla="*/ 38 w 44"/>
                    <a:gd name="T27" fmla="*/ 32 h 43"/>
                    <a:gd name="T28" fmla="*/ 43 w 44"/>
                    <a:gd name="T29" fmla="*/ 20 h 43"/>
                    <a:gd name="T30" fmla="*/ 30 w 44"/>
                    <a:gd name="T31" fmla="*/ 0 h 43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w 44"/>
                    <a:gd name="T49" fmla="*/ 0 h 43"/>
                    <a:gd name="T50" fmla="*/ 44 w 44"/>
                    <a:gd name="T51" fmla="*/ 43 h 43"/>
                  </a:gdLst>
                  <a:ahLst/>
                  <a:cxnLst>
                    <a:cxn ang="T32">
                      <a:pos x="T0" y="T1"/>
                    </a:cxn>
                    <a:cxn ang="T33">
                      <a:pos x="T2" y="T3"/>
                    </a:cxn>
                    <a:cxn ang="T34">
                      <a:pos x="T4" y="T5"/>
                    </a:cxn>
                    <a:cxn ang="T35">
                      <a:pos x="T6" y="T7"/>
                    </a:cxn>
                    <a:cxn ang="T36">
                      <a:pos x="T8" y="T9"/>
                    </a:cxn>
                    <a:cxn ang="T37">
                      <a:pos x="T10" y="T11"/>
                    </a:cxn>
                    <a:cxn ang="T38">
                      <a:pos x="T12" y="T13"/>
                    </a:cxn>
                    <a:cxn ang="T39">
                      <a:pos x="T14" y="T15"/>
                    </a:cxn>
                    <a:cxn ang="T40">
                      <a:pos x="T16" y="T17"/>
                    </a:cxn>
                    <a:cxn ang="T41">
                      <a:pos x="T18" y="T19"/>
                    </a:cxn>
                    <a:cxn ang="T42">
                      <a:pos x="T20" y="T21"/>
                    </a:cxn>
                    <a:cxn ang="T43">
                      <a:pos x="T22" y="T23"/>
                    </a:cxn>
                    <a:cxn ang="T44">
                      <a:pos x="T24" y="T25"/>
                    </a:cxn>
                    <a:cxn ang="T45">
                      <a:pos x="T26" y="T27"/>
                    </a:cxn>
                    <a:cxn ang="T46">
                      <a:pos x="T28" y="T29"/>
                    </a:cxn>
                    <a:cxn ang="T47">
                      <a:pos x="T30" y="T31"/>
                    </a:cxn>
                  </a:cxnLst>
                  <a:rect l="T48" t="T49" r="T50" b="T51"/>
                  <a:pathLst>
                    <a:path w="44" h="43">
                      <a:moveTo>
                        <a:pt x="30" y="0"/>
                      </a:moveTo>
                      <a:lnTo>
                        <a:pt x="26" y="18"/>
                      </a:lnTo>
                      <a:lnTo>
                        <a:pt x="22" y="22"/>
                      </a:lnTo>
                      <a:lnTo>
                        <a:pt x="11" y="23"/>
                      </a:lnTo>
                      <a:lnTo>
                        <a:pt x="15" y="22"/>
                      </a:lnTo>
                      <a:lnTo>
                        <a:pt x="5" y="24"/>
                      </a:lnTo>
                      <a:lnTo>
                        <a:pt x="0" y="28"/>
                      </a:lnTo>
                      <a:lnTo>
                        <a:pt x="0" y="34"/>
                      </a:lnTo>
                      <a:lnTo>
                        <a:pt x="3" y="38"/>
                      </a:lnTo>
                      <a:lnTo>
                        <a:pt x="9" y="39"/>
                      </a:lnTo>
                      <a:lnTo>
                        <a:pt x="15" y="42"/>
                      </a:lnTo>
                      <a:lnTo>
                        <a:pt x="25" y="42"/>
                      </a:lnTo>
                      <a:lnTo>
                        <a:pt x="32" y="38"/>
                      </a:lnTo>
                      <a:lnTo>
                        <a:pt x="38" y="32"/>
                      </a:lnTo>
                      <a:lnTo>
                        <a:pt x="43" y="20"/>
                      </a:lnTo>
                      <a:lnTo>
                        <a:pt x="30" y="0"/>
                      </a:lnTo>
                    </a:path>
                  </a:pathLst>
                </a:custGeom>
                <a:solidFill>
                  <a:srgbClr val="FFC080"/>
                </a:solidFill>
                <a:ln w="12700" cap="rnd" cmpd="sng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</p:grpSp>
          <p:grpSp>
            <p:nvGrpSpPr>
              <p:cNvPr id="7" name="Group 15"/>
              <p:cNvGrpSpPr>
                <a:grpSpLocks/>
              </p:cNvGrpSpPr>
              <p:nvPr/>
            </p:nvGrpSpPr>
            <p:grpSpPr bwMode="auto">
              <a:xfrm>
                <a:off x="4061" y="2587"/>
                <a:ext cx="265" cy="222"/>
                <a:chOff x="4061" y="2587"/>
                <a:chExt cx="265" cy="222"/>
              </a:xfrm>
            </p:grpSpPr>
            <p:sp>
              <p:nvSpPr>
                <p:cNvPr id="20587" name="Freeform 16"/>
                <p:cNvSpPr>
                  <a:spLocks/>
                </p:cNvSpPr>
                <p:nvPr/>
              </p:nvSpPr>
              <p:spPr bwMode="auto">
                <a:xfrm>
                  <a:off x="4061" y="2587"/>
                  <a:ext cx="265" cy="222"/>
                </a:xfrm>
                <a:custGeom>
                  <a:avLst/>
                  <a:gdLst>
                    <a:gd name="T0" fmla="*/ 252 w 265"/>
                    <a:gd name="T1" fmla="*/ 202 h 222"/>
                    <a:gd name="T2" fmla="*/ 260 w 265"/>
                    <a:gd name="T3" fmla="*/ 188 h 222"/>
                    <a:gd name="T4" fmla="*/ 264 w 265"/>
                    <a:gd name="T5" fmla="*/ 172 h 222"/>
                    <a:gd name="T6" fmla="*/ 249 w 265"/>
                    <a:gd name="T7" fmla="*/ 159 h 222"/>
                    <a:gd name="T8" fmla="*/ 231 w 265"/>
                    <a:gd name="T9" fmla="*/ 150 h 222"/>
                    <a:gd name="T10" fmla="*/ 223 w 265"/>
                    <a:gd name="T11" fmla="*/ 128 h 222"/>
                    <a:gd name="T12" fmla="*/ 207 w 265"/>
                    <a:gd name="T13" fmla="*/ 113 h 222"/>
                    <a:gd name="T14" fmla="*/ 185 w 265"/>
                    <a:gd name="T15" fmla="*/ 100 h 222"/>
                    <a:gd name="T16" fmla="*/ 149 w 265"/>
                    <a:gd name="T17" fmla="*/ 60 h 222"/>
                    <a:gd name="T18" fmla="*/ 132 w 265"/>
                    <a:gd name="T19" fmla="*/ 28 h 222"/>
                    <a:gd name="T20" fmla="*/ 117 w 265"/>
                    <a:gd name="T21" fmla="*/ 6 h 222"/>
                    <a:gd name="T22" fmla="*/ 94 w 265"/>
                    <a:gd name="T23" fmla="*/ 0 h 222"/>
                    <a:gd name="T24" fmla="*/ 80 w 265"/>
                    <a:gd name="T25" fmla="*/ 15 h 222"/>
                    <a:gd name="T26" fmla="*/ 63 w 265"/>
                    <a:gd name="T27" fmla="*/ 27 h 222"/>
                    <a:gd name="T28" fmla="*/ 35 w 265"/>
                    <a:gd name="T29" fmla="*/ 30 h 222"/>
                    <a:gd name="T30" fmla="*/ 17 w 265"/>
                    <a:gd name="T31" fmla="*/ 34 h 222"/>
                    <a:gd name="T32" fmla="*/ 6 w 265"/>
                    <a:gd name="T33" fmla="*/ 49 h 222"/>
                    <a:gd name="T34" fmla="*/ 9 w 265"/>
                    <a:gd name="T35" fmla="*/ 66 h 222"/>
                    <a:gd name="T36" fmla="*/ 10 w 265"/>
                    <a:gd name="T37" fmla="*/ 85 h 222"/>
                    <a:gd name="T38" fmla="*/ 1 w 265"/>
                    <a:gd name="T39" fmla="*/ 92 h 222"/>
                    <a:gd name="T40" fmla="*/ 6 w 265"/>
                    <a:gd name="T41" fmla="*/ 101 h 222"/>
                    <a:gd name="T42" fmla="*/ 23 w 265"/>
                    <a:gd name="T43" fmla="*/ 99 h 222"/>
                    <a:gd name="T44" fmla="*/ 31 w 265"/>
                    <a:gd name="T45" fmla="*/ 85 h 222"/>
                    <a:gd name="T46" fmla="*/ 31 w 265"/>
                    <a:gd name="T47" fmla="*/ 61 h 222"/>
                    <a:gd name="T48" fmla="*/ 48 w 265"/>
                    <a:gd name="T49" fmla="*/ 60 h 222"/>
                    <a:gd name="T50" fmla="*/ 71 w 265"/>
                    <a:gd name="T51" fmla="*/ 69 h 222"/>
                    <a:gd name="T52" fmla="*/ 80 w 265"/>
                    <a:gd name="T53" fmla="*/ 82 h 222"/>
                    <a:gd name="T54" fmla="*/ 63 w 265"/>
                    <a:gd name="T55" fmla="*/ 101 h 222"/>
                    <a:gd name="T56" fmla="*/ 60 w 265"/>
                    <a:gd name="T57" fmla="*/ 117 h 222"/>
                    <a:gd name="T58" fmla="*/ 68 w 265"/>
                    <a:gd name="T59" fmla="*/ 121 h 222"/>
                    <a:gd name="T60" fmla="*/ 86 w 265"/>
                    <a:gd name="T61" fmla="*/ 119 h 222"/>
                    <a:gd name="T62" fmla="*/ 97 w 265"/>
                    <a:gd name="T63" fmla="*/ 107 h 222"/>
                    <a:gd name="T64" fmla="*/ 105 w 265"/>
                    <a:gd name="T65" fmla="*/ 82 h 222"/>
                    <a:gd name="T66" fmla="*/ 117 w 265"/>
                    <a:gd name="T67" fmla="*/ 62 h 222"/>
                    <a:gd name="T68" fmla="*/ 133 w 265"/>
                    <a:gd name="T69" fmla="*/ 92 h 222"/>
                    <a:gd name="T70" fmla="*/ 162 w 265"/>
                    <a:gd name="T71" fmla="*/ 140 h 222"/>
                    <a:gd name="T72" fmla="*/ 185 w 265"/>
                    <a:gd name="T73" fmla="*/ 176 h 222"/>
                    <a:gd name="T74" fmla="*/ 204 w 265"/>
                    <a:gd name="T75" fmla="*/ 192 h 222"/>
                    <a:gd name="T76" fmla="*/ 248 w 265"/>
                    <a:gd name="T77" fmla="*/ 221 h 222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  <a:gd name="T102" fmla="*/ 0 60000 65536"/>
                    <a:gd name="T103" fmla="*/ 0 60000 65536"/>
                    <a:gd name="T104" fmla="*/ 0 60000 65536"/>
                    <a:gd name="T105" fmla="*/ 0 60000 65536"/>
                    <a:gd name="T106" fmla="*/ 0 60000 65536"/>
                    <a:gd name="T107" fmla="*/ 0 60000 65536"/>
                    <a:gd name="T108" fmla="*/ 0 60000 65536"/>
                    <a:gd name="T109" fmla="*/ 0 60000 65536"/>
                    <a:gd name="T110" fmla="*/ 0 60000 65536"/>
                    <a:gd name="T111" fmla="*/ 0 60000 65536"/>
                    <a:gd name="T112" fmla="*/ 0 60000 65536"/>
                    <a:gd name="T113" fmla="*/ 0 60000 65536"/>
                    <a:gd name="T114" fmla="*/ 0 60000 65536"/>
                    <a:gd name="T115" fmla="*/ 0 60000 65536"/>
                    <a:gd name="T116" fmla="*/ 0 60000 65536"/>
                    <a:gd name="T117" fmla="*/ 0 w 265"/>
                    <a:gd name="T118" fmla="*/ 0 h 222"/>
                    <a:gd name="T119" fmla="*/ 265 w 265"/>
                    <a:gd name="T120" fmla="*/ 222 h 222"/>
                  </a:gdLst>
                  <a:ahLst/>
                  <a:cxnLst>
                    <a:cxn ang="T78">
                      <a:pos x="T0" y="T1"/>
                    </a:cxn>
                    <a:cxn ang="T79">
                      <a:pos x="T2" y="T3"/>
                    </a:cxn>
                    <a:cxn ang="T80">
                      <a:pos x="T4" y="T5"/>
                    </a:cxn>
                    <a:cxn ang="T81">
                      <a:pos x="T6" y="T7"/>
                    </a:cxn>
                    <a:cxn ang="T82">
                      <a:pos x="T8" y="T9"/>
                    </a:cxn>
                    <a:cxn ang="T83">
                      <a:pos x="T10" y="T11"/>
                    </a:cxn>
                    <a:cxn ang="T84">
                      <a:pos x="T12" y="T13"/>
                    </a:cxn>
                    <a:cxn ang="T85">
                      <a:pos x="T14" y="T15"/>
                    </a:cxn>
                    <a:cxn ang="T86">
                      <a:pos x="T16" y="T17"/>
                    </a:cxn>
                    <a:cxn ang="T87">
                      <a:pos x="T18" y="T19"/>
                    </a:cxn>
                    <a:cxn ang="T88">
                      <a:pos x="T20" y="T21"/>
                    </a:cxn>
                    <a:cxn ang="T89">
                      <a:pos x="T22" y="T23"/>
                    </a:cxn>
                    <a:cxn ang="T90">
                      <a:pos x="T24" y="T25"/>
                    </a:cxn>
                    <a:cxn ang="T91">
                      <a:pos x="T26" y="T27"/>
                    </a:cxn>
                    <a:cxn ang="T92">
                      <a:pos x="T28" y="T29"/>
                    </a:cxn>
                    <a:cxn ang="T93">
                      <a:pos x="T30" y="T31"/>
                    </a:cxn>
                    <a:cxn ang="T94">
                      <a:pos x="T32" y="T33"/>
                    </a:cxn>
                    <a:cxn ang="T95">
                      <a:pos x="T34" y="T35"/>
                    </a:cxn>
                    <a:cxn ang="T96">
                      <a:pos x="T36" y="T37"/>
                    </a:cxn>
                    <a:cxn ang="T97">
                      <a:pos x="T38" y="T39"/>
                    </a:cxn>
                    <a:cxn ang="T98">
                      <a:pos x="T40" y="T41"/>
                    </a:cxn>
                    <a:cxn ang="T99">
                      <a:pos x="T42" y="T43"/>
                    </a:cxn>
                    <a:cxn ang="T100">
                      <a:pos x="T44" y="T45"/>
                    </a:cxn>
                    <a:cxn ang="T101">
                      <a:pos x="T46" y="T47"/>
                    </a:cxn>
                    <a:cxn ang="T102">
                      <a:pos x="T48" y="T49"/>
                    </a:cxn>
                    <a:cxn ang="T103">
                      <a:pos x="T50" y="T51"/>
                    </a:cxn>
                    <a:cxn ang="T104">
                      <a:pos x="T52" y="T53"/>
                    </a:cxn>
                    <a:cxn ang="T105">
                      <a:pos x="T54" y="T55"/>
                    </a:cxn>
                    <a:cxn ang="T106">
                      <a:pos x="T56" y="T57"/>
                    </a:cxn>
                    <a:cxn ang="T107">
                      <a:pos x="T58" y="T59"/>
                    </a:cxn>
                    <a:cxn ang="T108">
                      <a:pos x="T60" y="T61"/>
                    </a:cxn>
                    <a:cxn ang="T109">
                      <a:pos x="T62" y="T63"/>
                    </a:cxn>
                    <a:cxn ang="T110">
                      <a:pos x="T64" y="T65"/>
                    </a:cxn>
                    <a:cxn ang="T111">
                      <a:pos x="T66" y="T67"/>
                    </a:cxn>
                    <a:cxn ang="T112">
                      <a:pos x="T68" y="T69"/>
                    </a:cxn>
                    <a:cxn ang="T113">
                      <a:pos x="T70" y="T71"/>
                    </a:cxn>
                    <a:cxn ang="T114">
                      <a:pos x="T72" y="T73"/>
                    </a:cxn>
                    <a:cxn ang="T115">
                      <a:pos x="T74" y="T75"/>
                    </a:cxn>
                    <a:cxn ang="T116">
                      <a:pos x="T76" y="T77"/>
                    </a:cxn>
                  </a:cxnLst>
                  <a:rect l="T117" t="T118" r="T119" b="T120"/>
                  <a:pathLst>
                    <a:path w="265" h="222">
                      <a:moveTo>
                        <a:pt x="248" y="221"/>
                      </a:moveTo>
                      <a:lnTo>
                        <a:pt x="252" y="202"/>
                      </a:lnTo>
                      <a:lnTo>
                        <a:pt x="252" y="190"/>
                      </a:lnTo>
                      <a:lnTo>
                        <a:pt x="260" y="188"/>
                      </a:lnTo>
                      <a:lnTo>
                        <a:pt x="264" y="179"/>
                      </a:lnTo>
                      <a:lnTo>
                        <a:pt x="264" y="172"/>
                      </a:lnTo>
                      <a:lnTo>
                        <a:pt x="259" y="163"/>
                      </a:lnTo>
                      <a:lnTo>
                        <a:pt x="249" y="159"/>
                      </a:lnTo>
                      <a:lnTo>
                        <a:pt x="241" y="158"/>
                      </a:lnTo>
                      <a:lnTo>
                        <a:pt x="231" y="150"/>
                      </a:lnTo>
                      <a:lnTo>
                        <a:pt x="229" y="139"/>
                      </a:lnTo>
                      <a:lnTo>
                        <a:pt x="223" y="128"/>
                      </a:lnTo>
                      <a:lnTo>
                        <a:pt x="213" y="117"/>
                      </a:lnTo>
                      <a:lnTo>
                        <a:pt x="207" y="113"/>
                      </a:lnTo>
                      <a:lnTo>
                        <a:pt x="197" y="107"/>
                      </a:lnTo>
                      <a:lnTo>
                        <a:pt x="185" y="100"/>
                      </a:lnTo>
                      <a:lnTo>
                        <a:pt x="173" y="87"/>
                      </a:lnTo>
                      <a:lnTo>
                        <a:pt x="149" y="60"/>
                      </a:lnTo>
                      <a:lnTo>
                        <a:pt x="139" y="42"/>
                      </a:lnTo>
                      <a:lnTo>
                        <a:pt x="132" y="28"/>
                      </a:lnTo>
                      <a:lnTo>
                        <a:pt x="128" y="16"/>
                      </a:lnTo>
                      <a:lnTo>
                        <a:pt x="117" y="6"/>
                      </a:lnTo>
                      <a:lnTo>
                        <a:pt x="104" y="2"/>
                      </a:lnTo>
                      <a:lnTo>
                        <a:pt x="94" y="0"/>
                      </a:lnTo>
                      <a:lnTo>
                        <a:pt x="90" y="3"/>
                      </a:lnTo>
                      <a:lnTo>
                        <a:pt x="80" y="15"/>
                      </a:lnTo>
                      <a:lnTo>
                        <a:pt x="75" y="23"/>
                      </a:lnTo>
                      <a:lnTo>
                        <a:pt x="63" y="27"/>
                      </a:lnTo>
                      <a:lnTo>
                        <a:pt x="47" y="28"/>
                      </a:lnTo>
                      <a:lnTo>
                        <a:pt x="35" y="30"/>
                      </a:lnTo>
                      <a:lnTo>
                        <a:pt x="26" y="34"/>
                      </a:lnTo>
                      <a:lnTo>
                        <a:pt x="17" y="34"/>
                      </a:lnTo>
                      <a:lnTo>
                        <a:pt x="10" y="41"/>
                      </a:lnTo>
                      <a:lnTo>
                        <a:pt x="6" y="49"/>
                      </a:lnTo>
                      <a:lnTo>
                        <a:pt x="7" y="56"/>
                      </a:lnTo>
                      <a:lnTo>
                        <a:pt x="9" y="66"/>
                      </a:lnTo>
                      <a:lnTo>
                        <a:pt x="10" y="78"/>
                      </a:lnTo>
                      <a:lnTo>
                        <a:pt x="10" y="85"/>
                      </a:lnTo>
                      <a:lnTo>
                        <a:pt x="3" y="89"/>
                      </a:lnTo>
                      <a:lnTo>
                        <a:pt x="1" y="92"/>
                      </a:lnTo>
                      <a:lnTo>
                        <a:pt x="0" y="98"/>
                      </a:lnTo>
                      <a:lnTo>
                        <a:pt x="6" y="101"/>
                      </a:lnTo>
                      <a:lnTo>
                        <a:pt x="13" y="102"/>
                      </a:lnTo>
                      <a:lnTo>
                        <a:pt x="23" y="99"/>
                      </a:lnTo>
                      <a:lnTo>
                        <a:pt x="28" y="93"/>
                      </a:lnTo>
                      <a:lnTo>
                        <a:pt x="31" y="85"/>
                      </a:lnTo>
                      <a:lnTo>
                        <a:pt x="32" y="74"/>
                      </a:lnTo>
                      <a:lnTo>
                        <a:pt x="31" y="61"/>
                      </a:lnTo>
                      <a:lnTo>
                        <a:pt x="39" y="57"/>
                      </a:lnTo>
                      <a:lnTo>
                        <a:pt x="48" y="60"/>
                      </a:lnTo>
                      <a:lnTo>
                        <a:pt x="63" y="65"/>
                      </a:lnTo>
                      <a:lnTo>
                        <a:pt x="71" y="69"/>
                      </a:lnTo>
                      <a:lnTo>
                        <a:pt x="79" y="75"/>
                      </a:lnTo>
                      <a:lnTo>
                        <a:pt x="80" y="82"/>
                      </a:lnTo>
                      <a:lnTo>
                        <a:pt x="71" y="91"/>
                      </a:lnTo>
                      <a:lnTo>
                        <a:pt x="63" y="101"/>
                      </a:lnTo>
                      <a:lnTo>
                        <a:pt x="60" y="110"/>
                      </a:lnTo>
                      <a:lnTo>
                        <a:pt x="60" y="117"/>
                      </a:lnTo>
                      <a:lnTo>
                        <a:pt x="61" y="119"/>
                      </a:lnTo>
                      <a:lnTo>
                        <a:pt x="68" y="121"/>
                      </a:lnTo>
                      <a:lnTo>
                        <a:pt x="77" y="122"/>
                      </a:lnTo>
                      <a:lnTo>
                        <a:pt x="86" y="119"/>
                      </a:lnTo>
                      <a:lnTo>
                        <a:pt x="92" y="114"/>
                      </a:lnTo>
                      <a:lnTo>
                        <a:pt x="97" y="107"/>
                      </a:lnTo>
                      <a:lnTo>
                        <a:pt x="99" y="96"/>
                      </a:lnTo>
                      <a:lnTo>
                        <a:pt x="105" y="82"/>
                      </a:lnTo>
                      <a:lnTo>
                        <a:pt x="110" y="70"/>
                      </a:lnTo>
                      <a:lnTo>
                        <a:pt x="117" y="62"/>
                      </a:lnTo>
                      <a:lnTo>
                        <a:pt x="122" y="70"/>
                      </a:lnTo>
                      <a:lnTo>
                        <a:pt x="133" y="92"/>
                      </a:lnTo>
                      <a:lnTo>
                        <a:pt x="149" y="119"/>
                      </a:lnTo>
                      <a:lnTo>
                        <a:pt x="162" y="140"/>
                      </a:lnTo>
                      <a:lnTo>
                        <a:pt x="173" y="160"/>
                      </a:lnTo>
                      <a:lnTo>
                        <a:pt x="185" y="176"/>
                      </a:lnTo>
                      <a:lnTo>
                        <a:pt x="199" y="186"/>
                      </a:lnTo>
                      <a:lnTo>
                        <a:pt x="204" y="192"/>
                      </a:lnTo>
                      <a:lnTo>
                        <a:pt x="195" y="210"/>
                      </a:lnTo>
                      <a:lnTo>
                        <a:pt x="248" y="221"/>
                      </a:lnTo>
                    </a:path>
                  </a:pathLst>
                </a:custGeom>
                <a:solidFill>
                  <a:srgbClr val="FFE0C0"/>
                </a:solidFill>
                <a:ln w="12700" cap="rnd" cmpd="sng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  <p:sp>
              <p:nvSpPr>
                <p:cNvPr id="20588" name="Freeform 17"/>
                <p:cNvSpPr>
                  <a:spLocks/>
                </p:cNvSpPr>
                <p:nvPr/>
              </p:nvSpPr>
              <p:spPr bwMode="auto">
                <a:xfrm>
                  <a:off x="4133" y="2682"/>
                  <a:ext cx="17" cy="17"/>
                </a:xfrm>
                <a:custGeom>
                  <a:avLst/>
                  <a:gdLst>
                    <a:gd name="T0" fmla="*/ 0 w 17"/>
                    <a:gd name="T1" fmla="*/ 2 h 17"/>
                    <a:gd name="T2" fmla="*/ 5 w 17"/>
                    <a:gd name="T3" fmla="*/ 0 h 17"/>
                    <a:gd name="T4" fmla="*/ 8 w 17"/>
                    <a:gd name="T5" fmla="*/ 4 h 17"/>
                    <a:gd name="T6" fmla="*/ 11 w 17"/>
                    <a:gd name="T7" fmla="*/ 8 h 17"/>
                    <a:gd name="T8" fmla="*/ 16 w 17"/>
                    <a:gd name="T9" fmla="*/ 16 h 17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17"/>
                    <a:gd name="T16" fmla="*/ 0 h 17"/>
                    <a:gd name="T17" fmla="*/ 17 w 17"/>
                    <a:gd name="T18" fmla="*/ 17 h 17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17" h="17">
                      <a:moveTo>
                        <a:pt x="0" y="2"/>
                      </a:moveTo>
                      <a:lnTo>
                        <a:pt x="5" y="0"/>
                      </a:lnTo>
                      <a:lnTo>
                        <a:pt x="8" y="4"/>
                      </a:lnTo>
                      <a:lnTo>
                        <a:pt x="11" y="8"/>
                      </a:lnTo>
                      <a:lnTo>
                        <a:pt x="16" y="16"/>
                      </a:lnTo>
                    </a:path>
                  </a:pathLst>
                </a:custGeom>
                <a:noFill/>
                <a:ln w="12700" cap="rnd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</p:grpSp>
        </p:grpSp>
        <p:grpSp>
          <p:nvGrpSpPr>
            <p:cNvPr id="8" name="Group 18"/>
            <p:cNvGrpSpPr>
              <a:grpSpLocks/>
            </p:cNvGrpSpPr>
            <p:nvPr/>
          </p:nvGrpSpPr>
          <p:grpSpPr bwMode="auto">
            <a:xfrm>
              <a:off x="3979" y="2685"/>
              <a:ext cx="177" cy="224"/>
              <a:chOff x="3979" y="2685"/>
              <a:chExt cx="177" cy="224"/>
            </a:xfrm>
          </p:grpSpPr>
          <p:sp>
            <p:nvSpPr>
              <p:cNvPr id="20580" name="Freeform 19"/>
              <p:cNvSpPr>
                <a:spLocks/>
              </p:cNvSpPr>
              <p:nvPr/>
            </p:nvSpPr>
            <p:spPr bwMode="auto">
              <a:xfrm>
                <a:off x="3979" y="2685"/>
                <a:ext cx="177" cy="224"/>
              </a:xfrm>
              <a:custGeom>
                <a:avLst/>
                <a:gdLst>
                  <a:gd name="T0" fmla="*/ 28 w 177"/>
                  <a:gd name="T1" fmla="*/ 38 h 224"/>
                  <a:gd name="T2" fmla="*/ 35 w 177"/>
                  <a:gd name="T3" fmla="*/ 27 h 224"/>
                  <a:gd name="T4" fmla="*/ 44 w 177"/>
                  <a:gd name="T5" fmla="*/ 17 h 224"/>
                  <a:gd name="T6" fmla="*/ 55 w 177"/>
                  <a:gd name="T7" fmla="*/ 9 h 224"/>
                  <a:gd name="T8" fmla="*/ 69 w 177"/>
                  <a:gd name="T9" fmla="*/ 3 h 224"/>
                  <a:gd name="T10" fmla="*/ 88 w 177"/>
                  <a:gd name="T11" fmla="*/ 0 h 224"/>
                  <a:gd name="T12" fmla="*/ 105 w 177"/>
                  <a:gd name="T13" fmla="*/ 2 h 224"/>
                  <a:gd name="T14" fmla="*/ 120 w 177"/>
                  <a:gd name="T15" fmla="*/ 8 h 224"/>
                  <a:gd name="T16" fmla="*/ 134 w 177"/>
                  <a:gd name="T17" fmla="*/ 16 h 224"/>
                  <a:gd name="T18" fmla="*/ 143 w 177"/>
                  <a:gd name="T19" fmla="*/ 26 h 224"/>
                  <a:gd name="T20" fmla="*/ 151 w 177"/>
                  <a:gd name="T21" fmla="*/ 39 h 224"/>
                  <a:gd name="T22" fmla="*/ 156 w 177"/>
                  <a:gd name="T23" fmla="*/ 53 h 224"/>
                  <a:gd name="T24" fmla="*/ 158 w 177"/>
                  <a:gd name="T25" fmla="*/ 70 h 224"/>
                  <a:gd name="T26" fmla="*/ 161 w 177"/>
                  <a:gd name="T27" fmla="*/ 76 h 224"/>
                  <a:gd name="T28" fmla="*/ 169 w 177"/>
                  <a:gd name="T29" fmla="*/ 78 h 224"/>
                  <a:gd name="T30" fmla="*/ 174 w 177"/>
                  <a:gd name="T31" fmla="*/ 84 h 224"/>
                  <a:gd name="T32" fmla="*/ 176 w 177"/>
                  <a:gd name="T33" fmla="*/ 93 h 224"/>
                  <a:gd name="T34" fmla="*/ 174 w 177"/>
                  <a:gd name="T35" fmla="*/ 109 h 224"/>
                  <a:gd name="T36" fmla="*/ 169 w 177"/>
                  <a:gd name="T37" fmla="*/ 121 h 224"/>
                  <a:gd name="T38" fmla="*/ 161 w 177"/>
                  <a:gd name="T39" fmla="*/ 131 h 224"/>
                  <a:gd name="T40" fmla="*/ 153 w 177"/>
                  <a:gd name="T41" fmla="*/ 136 h 224"/>
                  <a:gd name="T42" fmla="*/ 150 w 177"/>
                  <a:gd name="T43" fmla="*/ 145 h 224"/>
                  <a:gd name="T44" fmla="*/ 147 w 177"/>
                  <a:gd name="T45" fmla="*/ 159 h 224"/>
                  <a:gd name="T46" fmla="*/ 143 w 177"/>
                  <a:gd name="T47" fmla="*/ 171 h 224"/>
                  <a:gd name="T48" fmla="*/ 136 w 177"/>
                  <a:gd name="T49" fmla="*/ 179 h 224"/>
                  <a:gd name="T50" fmla="*/ 126 w 177"/>
                  <a:gd name="T51" fmla="*/ 184 h 224"/>
                  <a:gd name="T52" fmla="*/ 121 w 177"/>
                  <a:gd name="T53" fmla="*/ 215 h 224"/>
                  <a:gd name="T54" fmla="*/ 69 w 177"/>
                  <a:gd name="T55" fmla="*/ 223 h 224"/>
                  <a:gd name="T56" fmla="*/ 66 w 177"/>
                  <a:gd name="T57" fmla="*/ 201 h 224"/>
                  <a:gd name="T58" fmla="*/ 60 w 177"/>
                  <a:gd name="T59" fmla="*/ 185 h 224"/>
                  <a:gd name="T60" fmla="*/ 47 w 177"/>
                  <a:gd name="T61" fmla="*/ 182 h 224"/>
                  <a:gd name="T62" fmla="*/ 39 w 177"/>
                  <a:gd name="T63" fmla="*/ 176 h 224"/>
                  <a:gd name="T64" fmla="*/ 34 w 177"/>
                  <a:gd name="T65" fmla="*/ 167 h 224"/>
                  <a:gd name="T66" fmla="*/ 30 w 177"/>
                  <a:gd name="T67" fmla="*/ 148 h 224"/>
                  <a:gd name="T68" fmla="*/ 17 w 177"/>
                  <a:gd name="T69" fmla="*/ 142 h 224"/>
                  <a:gd name="T70" fmla="*/ 9 w 177"/>
                  <a:gd name="T71" fmla="*/ 135 h 224"/>
                  <a:gd name="T72" fmla="*/ 3 w 177"/>
                  <a:gd name="T73" fmla="*/ 121 h 224"/>
                  <a:gd name="T74" fmla="*/ 1 w 177"/>
                  <a:gd name="T75" fmla="*/ 108 h 224"/>
                  <a:gd name="T76" fmla="*/ 1 w 177"/>
                  <a:gd name="T77" fmla="*/ 97 h 224"/>
                  <a:gd name="T78" fmla="*/ 5 w 177"/>
                  <a:gd name="T79" fmla="*/ 89 h 224"/>
                  <a:gd name="T80" fmla="*/ 10 w 177"/>
                  <a:gd name="T81" fmla="*/ 88 h 224"/>
                  <a:gd name="T82" fmla="*/ 17 w 177"/>
                  <a:gd name="T83" fmla="*/ 92 h 224"/>
                  <a:gd name="T84" fmla="*/ 17 w 177"/>
                  <a:gd name="T85" fmla="*/ 82 h 224"/>
                  <a:gd name="T86" fmla="*/ 20 w 177"/>
                  <a:gd name="T87" fmla="*/ 66 h 224"/>
                  <a:gd name="T88" fmla="*/ 24 w 177"/>
                  <a:gd name="T89" fmla="*/ 49 h 224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  <a:gd name="T105" fmla="*/ 0 60000 65536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  <a:gd name="T111" fmla="*/ 0 60000 65536"/>
                  <a:gd name="T112" fmla="*/ 0 60000 65536"/>
                  <a:gd name="T113" fmla="*/ 0 60000 65536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w 177"/>
                  <a:gd name="T136" fmla="*/ 0 h 224"/>
                  <a:gd name="T137" fmla="*/ 177 w 177"/>
                  <a:gd name="T138" fmla="*/ 224 h 224"/>
                </a:gdLst>
                <a:ahLst/>
                <a:cxnLst>
                  <a:cxn ang="T90">
                    <a:pos x="T0" y="T1"/>
                  </a:cxn>
                  <a:cxn ang="T91">
                    <a:pos x="T2" y="T3"/>
                  </a:cxn>
                  <a:cxn ang="T92">
                    <a:pos x="T4" y="T5"/>
                  </a:cxn>
                  <a:cxn ang="T93">
                    <a:pos x="T6" y="T7"/>
                  </a:cxn>
                  <a:cxn ang="T94">
                    <a:pos x="T8" y="T9"/>
                  </a:cxn>
                  <a:cxn ang="T95">
                    <a:pos x="T10" y="T11"/>
                  </a:cxn>
                  <a:cxn ang="T96">
                    <a:pos x="T12" y="T13"/>
                  </a:cxn>
                  <a:cxn ang="T97">
                    <a:pos x="T14" y="T15"/>
                  </a:cxn>
                  <a:cxn ang="T98">
                    <a:pos x="T16" y="T17"/>
                  </a:cxn>
                  <a:cxn ang="T99">
                    <a:pos x="T18" y="T19"/>
                  </a:cxn>
                  <a:cxn ang="T100">
                    <a:pos x="T20" y="T21"/>
                  </a:cxn>
                  <a:cxn ang="T101">
                    <a:pos x="T22" y="T23"/>
                  </a:cxn>
                  <a:cxn ang="T102">
                    <a:pos x="T24" y="T25"/>
                  </a:cxn>
                  <a:cxn ang="T103">
                    <a:pos x="T26" y="T27"/>
                  </a:cxn>
                  <a:cxn ang="T104">
                    <a:pos x="T28" y="T29"/>
                  </a:cxn>
                  <a:cxn ang="T105">
                    <a:pos x="T30" y="T31"/>
                  </a:cxn>
                  <a:cxn ang="T106">
                    <a:pos x="T32" y="T33"/>
                  </a:cxn>
                  <a:cxn ang="T107">
                    <a:pos x="T34" y="T35"/>
                  </a:cxn>
                  <a:cxn ang="T108">
                    <a:pos x="T36" y="T37"/>
                  </a:cxn>
                  <a:cxn ang="T109">
                    <a:pos x="T38" y="T39"/>
                  </a:cxn>
                  <a:cxn ang="T110">
                    <a:pos x="T40" y="T41"/>
                  </a:cxn>
                  <a:cxn ang="T111">
                    <a:pos x="T42" y="T43"/>
                  </a:cxn>
                  <a:cxn ang="T112">
                    <a:pos x="T44" y="T45"/>
                  </a:cxn>
                  <a:cxn ang="T113">
                    <a:pos x="T46" y="T47"/>
                  </a:cxn>
                  <a:cxn ang="T114">
                    <a:pos x="T48" y="T49"/>
                  </a:cxn>
                  <a:cxn ang="T115">
                    <a:pos x="T50" y="T51"/>
                  </a:cxn>
                  <a:cxn ang="T116">
                    <a:pos x="T52" y="T53"/>
                  </a:cxn>
                  <a:cxn ang="T117">
                    <a:pos x="T54" y="T55"/>
                  </a:cxn>
                  <a:cxn ang="T118">
                    <a:pos x="T56" y="T57"/>
                  </a:cxn>
                  <a:cxn ang="T119">
                    <a:pos x="T58" y="T59"/>
                  </a:cxn>
                  <a:cxn ang="T120">
                    <a:pos x="T60" y="T61"/>
                  </a:cxn>
                  <a:cxn ang="T121">
                    <a:pos x="T62" y="T63"/>
                  </a:cxn>
                  <a:cxn ang="T122">
                    <a:pos x="T64" y="T65"/>
                  </a:cxn>
                  <a:cxn ang="T123">
                    <a:pos x="T66" y="T67"/>
                  </a:cxn>
                  <a:cxn ang="T124">
                    <a:pos x="T68" y="T69"/>
                  </a:cxn>
                  <a:cxn ang="T125">
                    <a:pos x="T70" y="T71"/>
                  </a:cxn>
                  <a:cxn ang="T126">
                    <a:pos x="T72" y="T73"/>
                  </a:cxn>
                  <a:cxn ang="T127">
                    <a:pos x="T74" y="T75"/>
                  </a:cxn>
                  <a:cxn ang="T128">
                    <a:pos x="T76" y="T77"/>
                  </a:cxn>
                  <a:cxn ang="T129">
                    <a:pos x="T78" y="T79"/>
                  </a:cxn>
                  <a:cxn ang="T130">
                    <a:pos x="T80" y="T81"/>
                  </a:cxn>
                  <a:cxn ang="T131">
                    <a:pos x="T82" y="T83"/>
                  </a:cxn>
                  <a:cxn ang="T132">
                    <a:pos x="T84" y="T85"/>
                  </a:cxn>
                  <a:cxn ang="T133">
                    <a:pos x="T86" y="T87"/>
                  </a:cxn>
                  <a:cxn ang="T134">
                    <a:pos x="T88" y="T89"/>
                  </a:cxn>
                </a:cxnLst>
                <a:rect l="T135" t="T136" r="T137" b="T138"/>
                <a:pathLst>
                  <a:path w="177" h="224">
                    <a:moveTo>
                      <a:pt x="26" y="43"/>
                    </a:moveTo>
                    <a:lnTo>
                      <a:pt x="28" y="38"/>
                    </a:lnTo>
                    <a:lnTo>
                      <a:pt x="31" y="34"/>
                    </a:lnTo>
                    <a:lnTo>
                      <a:pt x="35" y="27"/>
                    </a:lnTo>
                    <a:lnTo>
                      <a:pt x="39" y="21"/>
                    </a:lnTo>
                    <a:lnTo>
                      <a:pt x="44" y="17"/>
                    </a:lnTo>
                    <a:lnTo>
                      <a:pt x="50" y="12"/>
                    </a:lnTo>
                    <a:lnTo>
                      <a:pt x="55" y="9"/>
                    </a:lnTo>
                    <a:lnTo>
                      <a:pt x="62" y="6"/>
                    </a:lnTo>
                    <a:lnTo>
                      <a:pt x="69" y="3"/>
                    </a:lnTo>
                    <a:lnTo>
                      <a:pt x="76" y="1"/>
                    </a:lnTo>
                    <a:lnTo>
                      <a:pt x="88" y="0"/>
                    </a:lnTo>
                    <a:lnTo>
                      <a:pt x="97" y="0"/>
                    </a:lnTo>
                    <a:lnTo>
                      <a:pt x="105" y="2"/>
                    </a:lnTo>
                    <a:lnTo>
                      <a:pt x="112" y="4"/>
                    </a:lnTo>
                    <a:lnTo>
                      <a:pt x="120" y="8"/>
                    </a:lnTo>
                    <a:lnTo>
                      <a:pt x="126" y="11"/>
                    </a:lnTo>
                    <a:lnTo>
                      <a:pt x="134" y="16"/>
                    </a:lnTo>
                    <a:lnTo>
                      <a:pt x="137" y="20"/>
                    </a:lnTo>
                    <a:lnTo>
                      <a:pt x="143" y="26"/>
                    </a:lnTo>
                    <a:lnTo>
                      <a:pt x="147" y="31"/>
                    </a:lnTo>
                    <a:lnTo>
                      <a:pt x="151" y="39"/>
                    </a:lnTo>
                    <a:lnTo>
                      <a:pt x="154" y="45"/>
                    </a:lnTo>
                    <a:lnTo>
                      <a:pt x="156" y="53"/>
                    </a:lnTo>
                    <a:lnTo>
                      <a:pt x="158" y="62"/>
                    </a:lnTo>
                    <a:lnTo>
                      <a:pt x="158" y="70"/>
                    </a:lnTo>
                    <a:lnTo>
                      <a:pt x="158" y="77"/>
                    </a:lnTo>
                    <a:lnTo>
                      <a:pt x="161" y="76"/>
                    </a:lnTo>
                    <a:lnTo>
                      <a:pt x="165" y="76"/>
                    </a:lnTo>
                    <a:lnTo>
                      <a:pt x="169" y="78"/>
                    </a:lnTo>
                    <a:lnTo>
                      <a:pt x="172" y="80"/>
                    </a:lnTo>
                    <a:lnTo>
                      <a:pt x="174" y="84"/>
                    </a:lnTo>
                    <a:lnTo>
                      <a:pt x="176" y="88"/>
                    </a:lnTo>
                    <a:lnTo>
                      <a:pt x="176" y="93"/>
                    </a:lnTo>
                    <a:lnTo>
                      <a:pt x="176" y="99"/>
                    </a:lnTo>
                    <a:lnTo>
                      <a:pt x="174" y="109"/>
                    </a:lnTo>
                    <a:lnTo>
                      <a:pt x="172" y="115"/>
                    </a:lnTo>
                    <a:lnTo>
                      <a:pt x="169" y="121"/>
                    </a:lnTo>
                    <a:lnTo>
                      <a:pt x="166" y="125"/>
                    </a:lnTo>
                    <a:lnTo>
                      <a:pt x="161" y="131"/>
                    </a:lnTo>
                    <a:lnTo>
                      <a:pt x="157" y="134"/>
                    </a:lnTo>
                    <a:lnTo>
                      <a:pt x="153" y="136"/>
                    </a:lnTo>
                    <a:lnTo>
                      <a:pt x="151" y="139"/>
                    </a:lnTo>
                    <a:lnTo>
                      <a:pt x="150" y="145"/>
                    </a:lnTo>
                    <a:lnTo>
                      <a:pt x="150" y="151"/>
                    </a:lnTo>
                    <a:lnTo>
                      <a:pt x="147" y="159"/>
                    </a:lnTo>
                    <a:lnTo>
                      <a:pt x="145" y="166"/>
                    </a:lnTo>
                    <a:lnTo>
                      <a:pt x="143" y="171"/>
                    </a:lnTo>
                    <a:lnTo>
                      <a:pt x="140" y="176"/>
                    </a:lnTo>
                    <a:lnTo>
                      <a:pt x="136" y="179"/>
                    </a:lnTo>
                    <a:lnTo>
                      <a:pt x="130" y="182"/>
                    </a:lnTo>
                    <a:lnTo>
                      <a:pt x="126" y="184"/>
                    </a:lnTo>
                    <a:lnTo>
                      <a:pt x="123" y="193"/>
                    </a:lnTo>
                    <a:lnTo>
                      <a:pt x="121" y="215"/>
                    </a:lnTo>
                    <a:lnTo>
                      <a:pt x="121" y="223"/>
                    </a:lnTo>
                    <a:lnTo>
                      <a:pt x="69" y="223"/>
                    </a:lnTo>
                    <a:lnTo>
                      <a:pt x="67" y="212"/>
                    </a:lnTo>
                    <a:lnTo>
                      <a:pt x="66" y="201"/>
                    </a:lnTo>
                    <a:lnTo>
                      <a:pt x="62" y="191"/>
                    </a:lnTo>
                    <a:lnTo>
                      <a:pt x="60" y="185"/>
                    </a:lnTo>
                    <a:lnTo>
                      <a:pt x="54" y="184"/>
                    </a:lnTo>
                    <a:lnTo>
                      <a:pt x="47" y="182"/>
                    </a:lnTo>
                    <a:lnTo>
                      <a:pt x="42" y="180"/>
                    </a:lnTo>
                    <a:lnTo>
                      <a:pt x="39" y="176"/>
                    </a:lnTo>
                    <a:lnTo>
                      <a:pt x="36" y="172"/>
                    </a:lnTo>
                    <a:lnTo>
                      <a:pt x="34" y="167"/>
                    </a:lnTo>
                    <a:lnTo>
                      <a:pt x="33" y="160"/>
                    </a:lnTo>
                    <a:lnTo>
                      <a:pt x="30" y="148"/>
                    </a:lnTo>
                    <a:lnTo>
                      <a:pt x="25" y="144"/>
                    </a:lnTo>
                    <a:lnTo>
                      <a:pt x="17" y="142"/>
                    </a:lnTo>
                    <a:lnTo>
                      <a:pt x="13" y="140"/>
                    </a:lnTo>
                    <a:lnTo>
                      <a:pt x="9" y="135"/>
                    </a:lnTo>
                    <a:lnTo>
                      <a:pt x="4" y="127"/>
                    </a:lnTo>
                    <a:lnTo>
                      <a:pt x="3" y="121"/>
                    </a:lnTo>
                    <a:lnTo>
                      <a:pt x="1" y="114"/>
                    </a:lnTo>
                    <a:lnTo>
                      <a:pt x="1" y="108"/>
                    </a:lnTo>
                    <a:lnTo>
                      <a:pt x="0" y="101"/>
                    </a:lnTo>
                    <a:lnTo>
                      <a:pt x="1" y="97"/>
                    </a:lnTo>
                    <a:lnTo>
                      <a:pt x="2" y="92"/>
                    </a:lnTo>
                    <a:lnTo>
                      <a:pt x="5" y="89"/>
                    </a:lnTo>
                    <a:lnTo>
                      <a:pt x="7" y="88"/>
                    </a:lnTo>
                    <a:lnTo>
                      <a:pt x="10" y="88"/>
                    </a:lnTo>
                    <a:lnTo>
                      <a:pt x="13" y="89"/>
                    </a:lnTo>
                    <a:lnTo>
                      <a:pt x="17" y="92"/>
                    </a:lnTo>
                    <a:lnTo>
                      <a:pt x="17" y="88"/>
                    </a:lnTo>
                    <a:lnTo>
                      <a:pt x="17" y="82"/>
                    </a:lnTo>
                    <a:lnTo>
                      <a:pt x="18" y="74"/>
                    </a:lnTo>
                    <a:lnTo>
                      <a:pt x="20" y="66"/>
                    </a:lnTo>
                    <a:lnTo>
                      <a:pt x="21" y="57"/>
                    </a:lnTo>
                    <a:lnTo>
                      <a:pt x="24" y="49"/>
                    </a:lnTo>
                    <a:lnTo>
                      <a:pt x="26" y="43"/>
                    </a:lnTo>
                  </a:path>
                </a:pathLst>
              </a:custGeom>
              <a:solidFill>
                <a:srgbClr val="FFE0C0"/>
              </a:solidFill>
              <a:ln w="12700" cap="rnd" cmpd="sng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20581" name="Freeform 20"/>
              <p:cNvSpPr>
                <a:spLocks/>
              </p:cNvSpPr>
              <p:nvPr/>
            </p:nvSpPr>
            <p:spPr bwMode="auto">
              <a:xfrm>
                <a:off x="3990" y="2721"/>
                <a:ext cx="152" cy="105"/>
              </a:xfrm>
              <a:custGeom>
                <a:avLst/>
                <a:gdLst>
                  <a:gd name="T0" fmla="*/ 132 w 152"/>
                  <a:gd name="T1" fmla="*/ 0 h 105"/>
                  <a:gd name="T2" fmla="*/ 134 w 152"/>
                  <a:gd name="T3" fmla="*/ 12 h 105"/>
                  <a:gd name="T4" fmla="*/ 127 w 152"/>
                  <a:gd name="T5" fmla="*/ 13 h 105"/>
                  <a:gd name="T6" fmla="*/ 117 w 152"/>
                  <a:gd name="T7" fmla="*/ 25 h 105"/>
                  <a:gd name="T8" fmla="*/ 110 w 152"/>
                  <a:gd name="T9" fmla="*/ 37 h 105"/>
                  <a:gd name="T10" fmla="*/ 101 w 152"/>
                  <a:gd name="T11" fmla="*/ 42 h 105"/>
                  <a:gd name="T12" fmla="*/ 91 w 152"/>
                  <a:gd name="T13" fmla="*/ 44 h 105"/>
                  <a:gd name="T14" fmla="*/ 81 w 152"/>
                  <a:gd name="T15" fmla="*/ 43 h 105"/>
                  <a:gd name="T16" fmla="*/ 68 w 152"/>
                  <a:gd name="T17" fmla="*/ 48 h 105"/>
                  <a:gd name="T18" fmla="*/ 53 w 152"/>
                  <a:gd name="T19" fmla="*/ 48 h 105"/>
                  <a:gd name="T20" fmla="*/ 44 w 152"/>
                  <a:gd name="T21" fmla="*/ 44 h 105"/>
                  <a:gd name="T22" fmla="*/ 33 w 152"/>
                  <a:gd name="T23" fmla="*/ 46 h 105"/>
                  <a:gd name="T24" fmla="*/ 24 w 152"/>
                  <a:gd name="T25" fmla="*/ 30 h 105"/>
                  <a:gd name="T26" fmla="*/ 24 w 152"/>
                  <a:gd name="T27" fmla="*/ 20 h 105"/>
                  <a:gd name="T28" fmla="*/ 20 w 152"/>
                  <a:gd name="T29" fmla="*/ 14 h 105"/>
                  <a:gd name="T30" fmla="*/ 11 w 152"/>
                  <a:gd name="T31" fmla="*/ 14 h 105"/>
                  <a:gd name="T32" fmla="*/ 2 w 152"/>
                  <a:gd name="T33" fmla="*/ 29 h 105"/>
                  <a:gd name="T34" fmla="*/ 0 w 152"/>
                  <a:gd name="T35" fmla="*/ 50 h 105"/>
                  <a:gd name="T36" fmla="*/ 8 w 152"/>
                  <a:gd name="T37" fmla="*/ 71 h 105"/>
                  <a:gd name="T38" fmla="*/ 18 w 152"/>
                  <a:gd name="T39" fmla="*/ 63 h 105"/>
                  <a:gd name="T40" fmla="*/ 25 w 152"/>
                  <a:gd name="T41" fmla="*/ 71 h 105"/>
                  <a:gd name="T42" fmla="*/ 32 w 152"/>
                  <a:gd name="T43" fmla="*/ 73 h 105"/>
                  <a:gd name="T44" fmla="*/ 43 w 152"/>
                  <a:gd name="T45" fmla="*/ 80 h 105"/>
                  <a:gd name="T46" fmla="*/ 55 w 152"/>
                  <a:gd name="T47" fmla="*/ 85 h 105"/>
                  <a:gd name="T48" fmla="*/ 66 w 152"/>
                  <a:gd name="T49" fmla="*/ 89 h 105"/>
                  <a:gd name="T50" fmla="*/ 78 w 152"/>
                  <a:gd name="T51" fmla="*/ 92 h 105"/>
                  <a:gd name="T52" fmla="*/ 90 w 152"/>
                  <a:gd name="T53" fmla="*/ 86 h 105"/>
                  <a:gd name="T54" fmla="*/ 102 w 152"/>
                  <a:gd name="T55" fmla="*/ 86 h 105"/>
                  <a:gd name="T56" fmla="*/ 113 w 152"/>
                  <a:gd name="T57" fmla="*/ 83 h 105"/>
                  <a:gd name="T58" fmla="*/ 121 w 152"/>
                  <a:gd name="T59" fmla="*/ 84 h 105"/>
                  <a:gd name="T60" fmla="*/ 134 w 152"/>
                  <a:gd name="T61" fmla="*/ 76 h 105"/>
                  <a:gd name="T62" fmla="*/ 148 w 152"/>
                  <a:gd name="T63" fmla="*/ 71 h 105"/>
                  <a:gd name="T64" fmla="*/ 151 w 152"/>
                  <a:gd name="T65" fmla="*/ 47 h 105"/>
                  <a:gd name="T66" fmla="*/ 150 w 152"/>
                  <a:gd name="T67" fmla="*/ 25 h 105"/>
                  <a:gd name="T68" fmla="*/ 143 w 152"/>
                  <a:gd name="T69" fmla="*/ 3 h 105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  <a:gd name="T105" fmla="*/ 0 w 152"/>
                  <a:gd name="T106" fmla="*/ 0 h 105"/>
                  <a:gd name="T107" fmla="*/ 152 w 152"/>
                  <a:gd name="T108" fmla="*/ 105 h 105"/>
                </a:gdLst>
                <a:ahLst/>
                <a:cxnLst>
                  <a:cxn ang="T70">
                    <a:pos x="T0" y="T1"/>
                  </a:cxn>
                  <a:cxn ang="T71">
                    <a:pos x="T2" y="T3"/>
                  </a:cxn>
                  <a:cxn ang="T72">
                    <a:pos x="T4" y="T5"/>
                  </a:cxn>
                  <a:cxn ang="T73">
                    <a:pos x="T6" y="T7"/>
                  </a:cxn>
                  <a:cxn ang="T74">
                    <a:pos x="T8" y="T9"/>
                  </a:cxn>
                  <a:cxn ang="T75">
                    <a:pos x="T10" y="T11"/>
                  </a:cxn>
                  <a:cxn ang="T76">
                    <a:pos x="T12" y="T13"/>
                  </a:cxn>
                  <a:cxn ang="T77">
                    <a:pos x="T14" y="T15"/>
                  </a:cxn>
                  <a:cxn ang="T78">
                    <a:pos x="T16" y="T17"/>
                  </a:cxn>
                  <a:cxn ang="T79">
                    <a:pos x="T18" y="T19"/>
                  </a:cxn>
                  <a:cxn ang="T80">
                    <a:pos x="T20" y="T21"/>
                  </a:cxn>
                  <a:cxn ang="T81">
                    <a:pos x="T22" y="T23"/>
                  </a:cxn>
                  <a:cxn ang="T82">
                    <a:pos x="T24" y="T25"/>
                  </a:cxn>
                  <a:cxn ang="T83">
                    <a:pos x="T26" y="T27"/>
                  </a:cxn>
                  <a:cxn ang="T84">
                    <a:pos x="T28" y="T29"/>
                  </a:cxn>
                  <a:cxn ang="T85">
                    <a:pos x="T30" y="T31"/>
                  </a:cxn>
                  <a:cxn ang="T86">
                    <a:pos x="T32" y="T33"/>
                  </a:cxn>
                  <a:cxn ang="T87">
                    <a:pos x="T34" y="T35"/>
                  </a:cxn>
                  <a:cxn ang="T88">
                    <a:pos x="T36" y="T37"/>
                  </a:cxn>
                  <a:cxn ang="T89">
                    <a:pos x="T38" y="T39"/>
                  </a:cxn>
                  <a:cxn ang="T90">
                    <a:pos x="T40" y="T41"/>
                  </a:cxn>
                  <a:cxn ang="T91">
                    <a:pos x="T42" y="T43"/>
                  </a:cxn>
                  <a:cxn ang="T92">
                    <a:pos x="T44" y="T45"/>
                  </a:cxn>
                  <a:cxn ang="T93">
                    <a:pos x="T46" y="T47"/>
                  </a:cxn>
                  <a:cxn ang="T94">
                    <a:pos x="T48" y="T49"/>
                  </a:cxn>
                  <a:cxn ang="T95">
                    <a:pos x="T50" y="T51"/>
                  </a:cxn>
                  <a:cxn ang="T96">
                    <a:pos x="T52" y="T53"/>
                  </a:cxn>
                  <a:cxn ang="T97">
                    <a:pos x="T54" y="T55"/>
                  </a:cxn>
                  <a:cxn ang="T98">
                    <a:pos x="T56" y="T57"/>
                  </a:cxn>
                  <a:cxn ang="T99">
                    <a:pos x="T58" y="T59"/>
                  </a:cxn>
                  <a:cxn ang="T100">
                    <a:pos x="T60" y="T61"/>
                  </a:cxn>
                  <a:cxn ang="T101">
                    <a:pos x="T62" y="T63"/>
                  </a:cxn>
                  <a:cxn ang="T102">
                    <a:pos x="T64" y="T65"/>
                  </a:cxn>
                  <a:cxn ang="T103">
                    <a:pos x="T66" y="T67"/>
                  </a:cxn>
                  <a:cxn ang="T104">
                    <a:pos x="T68" y="T69"/>
                  </a:cxn>
                </a:cxnLst>
                <a:rect l="T105" t="T106" r="T107" b="T108"/>
                <a:pathLst>
                  <a:path w="152" h="105">
                    <a:moveTo>
                      <a:pt x="143" y="3"/>
                    </a:moveTo>
                    <a:lnTo>
                      <a:pt x="132" y="0"/>
                    </a:lnTo>
                    <a:lnTo>
                      <a:pt x="134" y="5"/>
                    </a:lnTo>
                    <a:lnTo>
                      <a:pt x="134" y="12"/>
                    </a:lnTo>
                    <a:lnTo>
                      <a:pt x="132" y="19"/>
                    </a:lnTo>
                    <a:lnTo>
                      <a:pt x="127" y="13"/>
                    </a:lnTo>
                    <a:lnTo>
                      <a:pt x="126" y="26"/>
                    </a:lnTo>
                    <a:lnTo>
                      <a:pt x="117" y="25"/>
                    </a:lnTo>
                    <a:lnTo>
                      <a:pt x="116" y="37"/>
                    </a:lnTo>
                    <a:lnTo>
                      <a:pt x="110" y="37"/>
                    </a:lnTo>
                    <a:lnTo>
                      <a:pt x="104" y="30"/>
                    </a:lnTo>
                    <a:lnTo>
                      <a:pt x="101" y="42"/>
                    </a:lnTo>
                    <a:lnTo>
                      <a:pt x="94" y="36"/>
                    </a:lnTo>
                    <a:lnTo>
                      <a:pt x="91" y="44"/>
                    </a:lnTo>
                    <a:lnTo>
                      <a:pt x="85" y="37"/>
                    </a:lnTo>
                    <a:lnTo>
                      <a:pt x="81" y="43"/>
                    </a:lnTo>
                    <a:lnTo>
                      <a:pt x="77" y="38"/>
                    </a:lnTo>
                    <a:lnTo>
                      <a:pt x="68" y="48"/>
                    </a:lnTo>
                    <a:lnTo>
                      <a:pt x="60" y="41"/>
                    </a:lnTo>
                    <a:lnTo>
                      <a:pt x="53" y="48"/>
                    </a:lnTo>
                    <a:lnTo>
                      <a:pt x="49" y="40"/>
                    </a:lnTo>
                    <a:lnTo>
                      <a:pt x="44" y="44"/>
                    </a:lnTo>
                    <a:lnTo>
                      <a:pt x="40" y="36"/>
                    </a:lnTo>
                    <a:lnTo>
                      <a:pt x="33" y="46"/>
                    </a:lnTo>
                    <a:lnTo>
                      <a:pt x="33" y="30"/>
                    </a:lnTo>
                    <a:lnTo>
                      <a:pt x="24" y="30"/>
                    </a:lnTo>
                    <a:lnTo>
                      <a:pt x="17" y="30"/>
                    </a:lnTo>
                    <a:lnTo>
                      <a:pt x="24" y="20"/>
                    </a:lnTo>
                    <a:lnTo>
                      <a:pt x="13" y="22"/>
                    </a:lnTo>
                    <a:lnTo>
                      <a:pt x="20" y="14"/>
                    </a:lnTo>
                    <a:lnTo>
                      <a:pt x="12" y="17"/>
                    </a:lnTo>
                    <a:lnTo>
                      <a:pt x="11" y="14"/>
                    </a:lnTo>
                    <a:lnTo>
                      <a:pt x="7" y="18"/>
                    </a:lnTo>
                    <a:lnTo>
                      <a:pt x="2" y="29"/>
                    </a:lnTo>
                    <a:lnTo>
                      <a:pt x="0" y="42"/>
                    </a:lnTo>
                    <a:lnTo>
                      <a:pt x="0" y="50"/>
                    </a:lnTo>
                    <a:lnTo>
                      <a:pt x="1" y="56"/>
                    </a:lnTo>
                    <a:lnTo>
                      <a:pt x="8" y="71"/>
                    </a:lnTo>
                    <a:lnTo>
                      <a:pt x="12" y="76"/>
                    </a:lnTo>
                    <a:lnTo>
                      <a:pt x="18" y="63"/>
                    </a:lnTo>
                    <a:lnTo>
                      <a:pt x="18" y="83"/>
                    </a:lnTo>
                    <a:lnTo>
                      <a:pt x="25" y="71"/>
                    </a:lnTo>
                    <a:lnTo>
                      <a:pt x="26" y="90"/>
                    </a:lnTo>
                    <a:lnTo>
                      <a:pt x="32" y="73"/>
                    </a:lnTo>
                    <a:lnTo>
                      <a:pt x="38" y="94"/>
                    </a:lnTo>
                    <a:lnTo>
                      <a:pt x="43" y="80"/>
                    </a:lnTo>
                    <a:lnTo>
                      <a:pt x="52" y="101"/>
                    </a:lnTo>
                    <a:lnTo>
                      <a:pt x="55" y="85"/>
                    </a:lnTo>
                    <a:lnTo>
                      <a:pt x="61" y="101"/>
                    </a:lnTo>
                    <a:lnTo>
                      <a:pt x="66" y="89"/>
                    </a:lnTo>
                    <a:lnTo>
                      <a:pt x="72" y="104"/>
                    </a:lnTo>
                    <a:lnTo>
                      <a:pt x="78" y="92"/>
                    </a:lnTo>
                    <a:lnTo>
                      <a:pt x="85" y="102"/>
                    </a:lnTo>
                    <a:lnTo>
                      <a:pt x="90" y="86"/>
                    </a:lnTo>
                    <a:lnTo>
                      <a:pt x="98" y="102"/>
                    </a:lnTo>
                    <a:lnTo>
                      <a:pt x="102" y="86"/>
                    </a:lnTo>
                    <a:lnTo>
                      <a:pt x="107" y="100"/>
                    </a:lnTo>
                    <a:lnTo>
                      <a:pt x="113" y="83"/>
                    </a:lnTo>
                    <a:lnTo>
                      <a:pt x="120" y="96"/>
                    </a:lnTo>
                    <a:lnTo>
                      <a:pt x="121" y="84"/>
                    </a:lnTo>
                    <a:lnTo>
                      <a:pt x="132" y="93"/>
                    </a:lnTo>
                    <a:lnTo>
                      <a:pt x="134" y="76"/>
                    </a:lnTo>
                    <a:lnTo>
                      <a:pt x="143" y="86"/>
                    </a:lnTo>
                    <a:lnTo>
                      <a:pt x="148" y="71"/>
                    </a:lnTo>
                    <a:lnTo>
                      <a:pt x="151" y="60"/>
                    </a:lnTo>
                    <a:lnTo>
                      <a:pt x="151" y="47"/>
                    </a:lnTo>
                    <a:lnTo>
                      <a:pt x="151" y="35"/>
                    </a:lnTo>
                    <a:lnTo>
                      <a:pt x="150" y="25"/>
                    </a:lnTo>
                    <a:lnTo>
                      <a:pt x="148" y="12"/>
                    </a:lnTo>
                    <a:lnTo>
                      <a:pt x="143" y="3"/>
                    </a:lnTo>
                  </a:path>
                </a:pathLst>
              </a:custGeom>
              <a:solidFill>
                <a:srgbClr val="202020"/>
              </a:solidFill>
              <a:ln w="12700" cap="rnd" cmpd="sng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endParaRPr lang="pt-BR"/>
              </a:p>
            </p:txBody>
          </p:sp>
          <p:grpSp>
            <p:nvGrpSpPr>
              <p:cNvPr id="9" name="Group 21"/>
              <p:cNvGrpSpPr>
                <a:grpSpLocks/>
              </p:cNvGrpSpPr>
              <p:nvPr/>
            </p:nvGrpSpPr>
            <p:grpSpPr bwMode="auto">
              <a:xfrm>
                <a:off x="4038" y="2843"/>
                <a:ext cx="83" cy="44"/>
                <a:chOff x="4038" y="2843"/>
                <a:chExt cx="83" cy="44"/>
              </a:xfrm>
            </p:grpSpPr>
            <p:sp>
              <p:nvSpPr>
                <p:cNvPr id="20583" name="Freeform 22"/>
                <p:cNvSpPr>
                  <a:spLocks/>
                </p:cNvSpPr>
                <p:nvPr/>
              </p:nvSpPr>
              <p:spPr bwMode="auto">
                <a:xfrm>
                  <a:off x="4104" y="2846"/>
                  <a:ext cx="17" cy="24"/>
                </a:xfrm>
                <a:custGeom>
                  <a:avLst/>
                  <a:gdLst>
                    <a:gd name="T0" fmla="*/ 16 w 17"/>
                    <a:gd name="T1" fmla="*/ 0 h 24"/>
                    <a:gd name="T2" fmla="*/ 10 w 17"/>
                    <a:gd name="T3" fmla="*/ 4 h 24"/>
                    <a:gd name="T4" fmla="*/ 8 w 17"/>
                    <a:gd name="T5" fmla="*/ 8 h 24"/>
                    <a:gd name="T6" fmla="*/ 3 w 17"/>
                    <a:gd name="T7" fmla="*/ 15 h 24"/>
                    <a:gd name="T8" fmla="*/ 0 w 17"/>
                    <a:gd name="T9" fmla="*/ 23 h 24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17"/>
                    <a:gd name="T16" fmla="*/ 0 h 24"/>
                    <a:gd name="T17" fmla="*/ 17 w 17"/>
                    <a:gd name="T18" fmla="*/ 24 h 24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17" h="24">
                      <a:moveTo>
                        <a:pt x="16" y="0"/>
                      </a:moveTo>
                      <a:lnTo>
                        <a:pt x="10" y="4"/>
                      </a:lnTo>
                      <a:lnTo>
                        <a:pt x="8" y="8"/>
                      </a:lnTo>
                      <a:lnTo>
                        <a:pt x="3" y="15"/>
                      </a:lnTo>
                      <a:lnTo>
                        <a:pt x="0" y="23"/>
                      </a:lnTo>
                    </a:path>
                  </a:pathLst>
                </a:custGeom>
                <a:noFill/>
                <a:ln w="12700" cap="rnd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  <p:sp>
              <p:nvSpPr>
                <p:cNvPr id="20584" name="Freeform 23"/>
                <p:cNvSpPr>
                  <a:spLocks/>
                </p:cNvSpPr>
                <p:nvPr/>
              </p:nvSpPr>
              <p:spPr bwMode="auto">
                <a:xfrm>
                  <a:off x="4038" y="2843"/>
                  <a:ext cx="17" cy="44"/>
                </a:xfrm>
                <a:custGeom>
                  <a:avLst/>
                  <a:gdLst>
                    <a:gd name="T0" fmla="*/ 0 w 17"/>
                    <a:gd name="T1" fmla="*/ 0 h 44"/>
                    <a:gd name="T2" fmla="*/ 8 w 17"/>
                    <a:gd name="T3" fmla="*/ 10 h 44"/>
                    <a:gd name="T4" fmla="*/ 12 w 17"/>
                    <a:gd name="T5" fmla="*/ 21 h 44"/>
                    <a:gd name="T6" fmla="*/ 14 w 17"/>
                    <a:gd name="T7" fmla="*/ 30 h 44"/>
                    <a:gd name="T8" fmla="*/ 16 w 17"/>
                    <a:gd name="T9" fmla="*/ 35 h 44"/>
                    <a:gd name="T10" fmla="*/ 16 w 17"/>
                    <a:gd name="T11" fmla="*/ 43 h 44"/>
                    <a:gd name="T12" fmla="*/ 0 60000 65536"/>
                    <a:gd name="T13" fmla="*/ 0 60000 65536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w 17"/>
                    <a:gd name="T19" fmla="*/ 0 h 44"/>
                    <a:gd name="T20" fmla="*/ 17 w 17"/>
                    <a:gd name="T21" fmla="*/ 44 h 44"/>
                  </a:gdLst>
                  <a:ahLst/>
                  <a:cxnLst>
                    <a:cxn ang="T12">
                      <a:pos x="T0" y="T1"/>
                    </a:cxn>
                    <a:cxn ang="T13">
                      <a:pos x="T2" y="T3"/>
                    </a:cxn>
                    <a:cxn ang="T14">
                      <a:pos x="T4" y="T5"/>
                    </a:cxn>
                    <a:cxn ang="T15">
                      <a:pos x="T6" y="T7"/>
                    </a:cxn>
                    <a:cxn ang="T16">
                      <a:pos x="T8" y="T9"/>
                    </a:cxn>
                    <a:cxn ang="T17">
                      <a:pos x="T10" y="T11"/>
                    </a:cxn>
                  </a:cxnLst>
                  <a:rect l="T18" t="T19" r="T20" b="T21"/>
                  <a:pathLst>
                    <a:path w="17" h="44">
                      <a:moveTo>
                        <a:pt x="0" y="0"/>
                      </a:moveTo>
                      <a:lnTo>
                        <a:pt x="8" y="10"/>
                      </a:lnTo>
                      <a:lnTo>
                        <a:pt x="12" y="21"/>
                      </a:lnTo>
                      <a:lnTo>
                        <a:pt x="14" y="30"/>
                      </a:lnTo>
                      <a:lnTo>
                        <a:pt x="16" y="35"/>
                      </a:lnTo>
                      <a:lnTo>
                        <a:pt x="16" y="43"/>
                      </a:lnTo>
                    </a:path>
                  </a:pathLst>
                </a:custGeom>
                <a:noFill/>
                <a:ln w="12700" cap="rnd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</p:grpSp>
        </p:grpSp>
        <p:grpSp>
          <p:nvGrpSpPr>
            <p:cNvPr id="10" name="Group 24"/>
            <p:cNvGrpSpPr>
              <a:grpSpLocks/>
            </p:cNvGrpSpPr>
            <p:nvPr/>
          </p:nvGrpSpPr>
          <p:grpSpPr bwMode="auto">
            <a:xfrm>
              <a:off x="3934" y="2841"/>
              <a:ext cx="340" cy="369"/>
              <a:chOff x="3934" y="2841"/>
              <a:chExt cx="340" cy="369"/>
            </a:xfrm>
          </p:grpSpPr>
          <p:sp>
            <p:nvSpPr>
              <p:cNvPr id="20572" name="Freeform 25"/>
              <p:cNvSpPr>
                <a:spLocks/>
              </p:cNvSpPr>
              <p:nvPr/>
            </p:nvSpPr>
            <p:spPr bwMode="auto">
              <a:xfrm>
                <a:off x="3934" y="2841"/>
                <a:ext cx="340" cy="369"/>
              </a:xfrm>
              <a:custGeom>
                <a:avLst/>
                <a:gdLst>
                  <a:gd name="T0" fmla="*/ 95 w 340"/>
                  <a:gd name="T1" fmla="*/ 56 h 369"/>
                  <a:gd name="T2" fmla="*/ 74 w 340"/>
                  <a:gd name="T3" fmla="*/ 64 h 369"/>
                  <a:gd name="T4" fmla="*/ 65 w 340"/>
                  <a:gd name="T5" fmla="*/ 86 h 369"/>
                  <a:gd name="T6" fmla="*/ 45 w 340"/>
                  <a:gd name="T7" fmla="*/ 81 h 369"/>
                  <a:gd name="T8" fmla="*/ 40 w 340"/>
                  <a:gd name="T9" fmla="*/ 99 h 369"/>
                  <a:gd name="T10" fmla="*/ 30 w 340"/>
                  <a:gd name="T11" fmla="*/ 115 h 369"/>
                  <a:gd name="T12" fmla="*/ 14 w 340"/>
                  <a:gd name="T13" fmla="*/ 125 h 369"/>
                  <a:gd name="T14" fmla="*/ 0 w 340"/>
                  <a:gd name="T15" fmla="*/ 140 h 369"/>
                  <a:gd name="T16" fmla="*/ 1 w 340"/>
                  <a:gd name="T17" fmla="*/ 166 h 369"/>
                  <a:gd name="T18" fmla="*/ 18 w 340"/>
                  <a:gd name="T19" fmla="*/ 171 h 369"/>
                  <a:gd name="T20" fmla="*/ 1 w 340"/>
                  <a:gd name="T21" fmla="*/ 183 h 369"/>
                  <a:gd name="T22" fmla="*/ 18 w 340"/>
                  <a:gd name="T23" fmla="*/ 191 h 369"/>
                  <a:gd name="T24" fmla="*/ 7 w 340"/>
                  <a:gd name="T25" fmla="*/ 205 h 369"/>
                  <a:gd name="T26" fmla="*/ 1 w 340"/>
                  <a:gd name="T27" fmla="*/ 256 h 369"/>
                  <a:gd name="T28" fmla="*/ 7 w 340"/>
                  <a:gd name="T29" fmla="*/ 298 h 369"/>
                  <a:gd name="T30" fmla="*/ 13 w 340"/>
                  <a:gd name="T31" fmla="*/ 322 h 369"/>
                  <a:gd name="T32" fmla="*/ 15 w 340"/>
                  <a:gd name="T33" fmla="*/ 348 h 369"/>
                  <a:gd name="T34" fmla="*/ 20 w 340"/>
                  <a:gd name="T35" fmla="*/ 359 h 369"/>
                  <a:gd name="T36" fmla="*/ 60 w 340"/>
                  <a:gd name="T37" fmla="*/ 368 h 369"/>
                  <a:gd name="T38" fmla="*/ 96 w 340"/>
                  <a:gd name="T39" fmla="*/ 367 h 369"/>
                  <a:gd name="T40" fmla="*/ 111 w 340"/>
                  <a:gd name="T41" fmla="*/ 351 h 369"/>
                  <a:gd name="T42" fmla="*/ 123 w 340"/>
                  <a:gd name="T43" fmla="*/ 339 h 369"/>
                  <a:gd name="T44" fmla="*/ 147 w 340"/>
                  <a:gd name="T45" fmla="*/ 339 h 369"/>
                  <a:gd name="T46" fmla="*/ 160 w 340"/>
                  <a:gd name="T47" fmla="*/ 341 h 369"/>
                  <a:gd name="T48" fmla="*/ 181 w 340"/>
                  <a:gd name="T49" fmla="*/ 348 h 369"/>
                  <a:gd name="T50" fmla="*/ 198 w 340"/>
                  <a:gd name="T51" fmla="*/ 352 h 369"/>
                  <a:gd name="T52" fmla="*/ 210 w 340"/>
                  <a:gd name="T53" fmla="*/ 353 h 369"/>
                  <a:gd name="T54" fmla="*/ 242 w 340"/>
                  <a:gd name="T55" fmla="*/ 335 h 369"/>
                  <a:gd name="T56" fmla="*/ 256 w 340"/>
                  <a:gd name="T57" fmla="*/ 317 h 369"/>
                  <a:gd name="T58" fmla="*/ 256 w 340"/>
                  <a:gd name="T59" fmla="*/ 298 h 369"/>
                  <a:gd name="T60" fmla="*/ 240 w 340"/>
                  <a:gd name="T61" fmla="*/ 290 h 369"/>
                  <a:gd name="T62" fmla="*/ 253 w 340"/>
                  <a:gd name="T63" fmla="*/ 267 h 369"/>
                  <a:gd name="T64" fmla="*/ 239 w 340"/>
                  <a:gd name="T65" fmla="*/ 257 h 369"/>
                  <a:gd name="T66" fmla="*/ 242 w 340"/>
                  <a:gd name="T67" fmla="*/ 244 h 369"/>
                  <a:gd name="T68" fmla="*/ 253 w 340"/>
                  <a:gd name="T69" fmla="*/ 228 h 369"/>
                  <a:gd name="T70" fmla="*/ 260 w 340"/>
                  <a:gd name="T71" fmla="*/ 206 h 369"/>
                  <a:gd name="T72" fmla="*/ 248 w 340"/>
                  <a:gd name="T73" fmla="*/ 198 h 369"/>
                  <a:gd name="T74" fmla="*/ 261 w 340"/>
                  <a:gd name="T75" fmla="*/ 181 h 369"/>
                  <a:gd name="T76" fmla="*/ 256 w 340"/>
                  <a:gd name="T77" fmla="*/ 157 h 369"/>
                  <a:gd name="T78" fmla="*/ 271 w 340"/>
                  <a:gd name="T79" fmla="*/ 152 h 369"/>
                  <a:gd name="T80" fmla="*/ 271 w 340"/>
                  <a:gd name="T81" fmla="*/ 137 h 369"/>
                  <a:gd name="T82" fmla="*/ 267 w 340"/>
                  <a:gd name="T83" fmla="*/ 114 h 369"/>
                  <a:gd name="T84" fmla="*/ 293 w 340"/>
                  <a:gd name="T85" fmla="*/ 98 h 369"/>
                  <a:gd name="T86" fmla="*/ 310 w 340"/>
                  <a:gd name="T87" fmla="*/ 82 h 369"/>
                  <a:gd name="T88" fmla="*/ 329 w 340"/>
                  <a:gd name="T89" fmla="*/ 56 h 369"/>
                  <a:gd name="T90" fmla="*/ 339 w 340"/>
                  <a:gd name="T91" fmla="*/ 28 h 369"/>
                  <a:gd name="T92" fmla="*/ 333 w 340"/>
                  <a:gd name="T93" fmla="*/ 15 h 369"/>
                  <a:gd name="T94" fmla="*/ 309 w 340"/>
                  <a:gd name="T95" fmla="*/ 6 h 369"/>
                  <a:gd name="T96" fmla="*/ 290 w 340"/>
                  <a:gd name="T97" fmla="*/ 0 h 369"/>
                  <a:gd name="T98" fmla="*/ 278 w 340"/>
                  <a:gd name="T99" fmla="*/ 7 h 369"/>
                  <a:gd name="T100" fmla="*/ 263 w 340"/>
                  <a:gd name="T101" fmla="*/ 23 h 369"/>
                  <a:gd name="T102" fmla="*/ 259 w 340"/>
                  <a:gd name="T103" fmla="*/ 30 h 369"/>
                  <a:gd name="T104" fmla="*/ 244 w 340"/>
                  <a:gd name="T105" fmla="*/ 23 h 369"/>
                  <a:gd name="T106" fmla="*/ 225 w 340"/>
                  <a:gd name="T107" fmla="*/ 23 h 369"/>
                  <a:gd name="T108" fmla="*/ 215 w 340"/>
                  <a:gd name="T109" fmla="*/ 37 h 369"/>
                  <a:gd name="T110" fmla="*/ 205 w 340"/>
                  <a:gd name="T111" fmla="*/ 53 h 369"/>
                  <a:gd name="T112" fmla="*/ 202 w 340"/>
                  <a:gd name="T113" fmla="*/ 62 h 369"/>
                  <a:gd name="T114" fmla="*/ 196 w 340"/>
                  <a:gd name="T115" fmla="*/ 66 h 369"/>
                  <a:gd name="T116" fmla="*/ 176 w 340"/>
                  <a:gd name="T117" fmla="*/ 54 h 369"/>
                  <a:gd name="T118" fmla="*/ 156 w 340"/>
                  <a:gd name="T119" fmla="*/ 47 h 369"/>
                  <a:gd name="T120" fmla="*/ 133 w 340"/>
                  <a:gd name="T121" fmla="*/ 47 h 369"/>
                  <a:gd name="T122" fmla="*/ 115 w 340"/>
                  <a:gd name="T123" fmla="*/ 50 h 369"/>
                  <a:gd name="T124" fmla="*/ 95 w 340"/>
                  <a:gd name="T125" fmla="*/ 56 h 369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  <a:gd name="T171" fmla="*/ 0 60000 65536"/>
                  <a:gd name="T172" fmla="*/ 0 60000 65536"/>
                  <a:gd name="T173" fmla="*/ 0 60000 65536"/>
                  <a:gd name="T174" fmla="*/ 0 60000 65536"/>
                  <a:gd name="T175" fmla="*/ 0 60000 65536"/>
                  <a:gd name="T176" fmla="*/ 0 60000 65536"/>
                  <a:gd name="T177" fmla="*/ 0 60000 65536"/>
                  <a:gd name="T178" fmla="*/ 0 60000 65536"/>
                  <a:gd name="T179" fmla="*/ 0 60000 65536"/>
                  <a:gd name="T180" fmla="*/ 0 60000 65536"/>
                  <a:gd name="T181" fmla="*/ 0 60000 65536"/>
                  <a:gd name="T182" fmla="*/ 0 60000 65536"/>
                  <a:gd name="T183" fmla="*/ 0 60000 65536"/>
                  <a:gd name="T184" fmla="*/ 0 60000 65536"/>
                  <a:gd name="T185" fmla="*/ 0 60000 65536"/>
                  <a:gd name="T186" fmla="*/ 0 60000 65536"/>
                  <a:gd name="T187" fmla="*/ 0 60000 65536"/>
                  <a:gd name="T188" fmla="*/ 0 60000 65536"/>
                  <a:gd name="T189" fmla="*/ 0 w 340"/>
                  <a:gd name="T190" fmla="*/ 0 h 369"/>
                  <a:gd name="T191" fmla="*/ 340 w 340"/>
                  <a:gd name="T192" fmla="*/ 369 h 369"/>
                </a:gdLst>
                <a:ahLst/>
                <a:cxnLst>
                  <a:cxn ang="T126">
                    <a:pos x="T0" y="T1"/>
                  </a:cxn>
                  <a:cxn ang="T127">
                    <a:pos x="T2" y="T3"/>
                  </a:cxn>
                  <a:cxn ang="T128">
                    <a:pos x="T4" y="T5"/>
                  </a:cxn>
                  <a:cxn ang="T129">
                    <a:pos x="T6" y="T7"/>
                  </a:cxn>
                  <a:cxn ang="T130">
                    <a:pos x="T8" y="T9"/>
                  </a:cxn>
                  <a:cxn ang="T131">
                    <a:pos x="T10" y="T11"/>
                  </a:cxn>
                  <a:cxn ang="T132">
                    <a:pos x="T12" y="T13"/>
                  </a:cxn>
                  <a:cxn ang="T133">
                    <a:pos x="T14" y="T15"/>
                  </a:cxn>
                  <a:cxn ang="T134">
                    <a:pos x="T16" y="T17"/>
                  </a:cxn>
                  <a:cxn ang="T135">
                    <a:pos x="T18" y="T19"/>
                  </a:cxn>
                  <a:cxn ang="T136">
                    <a:pos x="T20" y="T21"/>
                  </a:cxn>
                  <a:cxn ang="T137">
                    <a:pos x="T22" y="T23"/>
                  </a:cxn>
                  <a:cxn ang="T138">
                    <a:pos x="T24" y="T25"/>
                  </a:cxn>
                  <a:cxn ang="T139">
                    <a:pos x="T26" y="T27"/>
                  </a:cxn>
                  <a:cxn ang="T140">
                    <a:pos x="T28" y="T29"/>
                  </a:cxn>
                  <a:cxn ang="T141">
                    <a:pos x="T30" y="T31"/>
                  </a:cxn>
                  <a:cxn ang="T142">
                    <a:pos x="T32" y="T33"/>
                  </a:cxn>
                  <a:cxn ang="T143">
                    <a:pos x="T34" y="T35"/>
                  </a:cxn>
                  <a:cxn ang="T144">
                    <a:pos x="T36" y="T37"/>
                  </a:cxn>
                  <a:cxn ang="T145">
                    <a:pos x="T38" y="T39"/>
                  </a:cxn>
                  <a:cxn ang="T146">
                    <a:pos x="T40" y="T41"/>
                  </a:cxn>
                  <a:cxn ang="T147">
                    <a:pos x="T42" y="T43"/>
                  </a:cxn>
                  <a:cxn ang="T148">
                    <a:pos x="T44" y="T45"/>
                  </a:cxn>
                  <a:cxn ang="T149">
                    <a:pos x="T46" y="T47"/>
                  </a:cxn>
                  <a:cxn ang="T150">
                    <a:pos x="T48" y="T49"/>
                  </a:cxn>
                  <a:cxn ang="T151">
                    <a:pos x="T50" y="T51"/>
                  </a:cxn>
                  <a:cxn ang="T152">
                    <a:pos x="T52" y="T53"/>
                  </a:cxn>
                  <a:cxn ang="T153">
                    <a:pos x="T54" y="T55"/>
                  </a:cxn>
                  <a:cxn ang="T154">
                    <a:pos x="T56" y="T57"/>
                  </a:cxn>
                  <a:cxn ang="T155">
                    <a:pos x="T58" y="T59"/>
                  </a:cxn>
                  <a:cxn ang="T156">
                    <a:pos x="T60" y="T61"/>
                  </a:cxn>
                  <a:cxn ang="T157">
                    <a:pos x="T62" y="T63"/>
                  </a:cxn>
                  <a:cxn ang="T158">
                    <a:pos x="T64" y="T65"/>
                  </a:cxn>
                  <a:cxn ang="T159">
                    <a:pos x="T66" y="T67"/>
                  </a:cxn>
                  <a:cxn ang="T160">
                    <a:pos x="T68" y="T69"/>
                  </a:cxn>
                  <a:cxn ang="T161">
                    <a:pos x="T70" y="T71"/>
                  </a:cxn>
                  <a:cxn ang="T162">
                    <a:pos x="T72" y="T73"/>
                  </a:cxn>
                  <a:cxn ang="T163">
                    <a:pos x="T74" y="T75"/>
                  </a:cxn>
                  <a:cxn ang="T164">
                    <a:pos x="T76" y="T77"/>
                  </a:cxn>
                  <a:cxn ang="T165">
                    <a:pos x="T78" y="T79"/>
                  </a:cxn>
                  <a:cxn ang="T166">
                    <a:pos x="T80" y="T81"/>
                  </a:cxn>
                  <a:cxn ang="T167">
                    <a:pos x="T82" y="T83"/>
                  </a:cxn>
                  <a:cxn ang="T168">
                    <a:pos x="T84" y="T85"/>
                  </a:cxn>
                  <a:cxn ang="T169">
                    <a:pos x="T86" y="T87"/>
                  </a:cxn>
                  <a:cxn ang="T170">
                    <a:pos x="T88" y="T89"/>
                  </a:cxn>
                  <a:cxn ang="T171">
                    <a:pos x="T90" y="T91"/>
                  </a:cxn>
                  <a:cxn ang="T172">
                    <a:pos x="T92" y="T93"/>
                  </a:cxn>
                  <a:cxn ang="T173">
                    <a:pos x="T94" y="T95"/>
                  </a:cxn>
                  <a:cxn ang="T174">
                    <a:pos x="T96" y="T97"/>
                  </a:cxn>
                  <a:cxn ang="T175">
                    <a:pos x="T98" y="T99"/>
                  </a:cxn>
                  <a:cxn ang="T176">
                    <a:pos x="T100" y="T101"/>
                  </a:cxn>
                  <a:cxn ang="T177">
                    <a:pos x="T102" y="T103"/>
                  </a:cxn>
                  <a:cxn ang="T178">
                    <a:pos x="T104" y="T105"/>
                  </a:cxn>
                  <a:cxn ang="T179">
                    <a:pos x="T106" y="T107"/>
                  </a:cxn>
                  <a:cxn ang="T180">
                    <a:pos x="T108" y="T109"/>
                  </a:cxn>
                  <a:cxn ang="T181">
                    <a:pos x="T110" y="T111"/>
                  </a:cxn>
                  <a:cxn ang="T182">
                    <a:pos x="T112" y="T113"/>
                  </a:cxn>
                  <a:cxn ang="T183">
                    <a:pos x="T114" y="T115"/>
                  </a:cxn>
                  <a:cxn ang="T184">
                    <a:pos x="T116" y="T117"/>
                  </a:cxn>
                  <a:cxn ang="T185">
                    <a:pos x="T118" y="T119"/>
                  </a:cxn>
                  <a:cxn ang="T186">
                    <a:pos x="T120" y="T121"/>
                  </a:cxn>
                  <a:cxn ang="T187">
                    <a:pos x="T122" y="T123"/>
                  </a:cxn>
                  <a:cxn ang="T188">
                    <a:pos x="T124" y="T125"/>
                  </a:cxn>
                </a:cxnLst>
                <a:rect l="T189" t="T190" r="T191" b="T192"/>
                <a:pathLst>
                  <a:path w="340" h="369">
                    <a:moveTo>
                      <a:pt x="95" y="56"/>
                    </a:moveTo>
                    <a:lnTo>
                      <a:pt x="74" y="64"/>
                    </a:lnTo>
                    <a:lnTo>
                      <a:pt x="65" y="86"/>
                    </a:lnTo>
                    <a:lnTo>
                      <a:pt x="45" y="81"/>
                    </a:lnTo>
                    <a:lnTo>
                      <a:pt x="40" y="99"/>
                    </a:lnTo>
                    <a:lnTo>
                      <a:pt x="30" y="115"/>
                    </a:lnTo>
                    <a:lnTo>
                      <a:pt x="14" y="125"/>
                    </a:lnTo>
                    <a:lnTo>
                      <a:pt x="0" y="140"/>
                    </a:lnTo>
                    <a:lnTo>
                      <a:pt x="1" y="166"/>
                    </a:lnTo>
                    <a:lnTo>
                      <a:pt x="18" y="171"/>
                    </a:lnTo>
                    <a:lnTo>
                      <a:pt x="1" y="183"/>
                    </a:lnTo>
                    <a:lnTo>
                      <a:pt x="18" y="191"/>
                    </a:lnTo>
                    <a:lnTo>
                      <a:pt x="7" y="205"/>
                    </a:lnTo>
                    <a:lnTo>
                      <a:pt x="1" y="256"/>
                    </a:lnTo>
                    <a:lnTo>
                      <a:pt x="7" y="298"/>
                    </a:lnTo>
                    <a:lnTo>
                      <a:pt x="13" y="322"/>
                    </a:lnTo>
                    <a:lnTo>
                      <a:pt x="15" y="348"/>
                    </a:lnTo>
                    <a:lnTo>
                      <a:pt x="20" y="359"/>
                    </a:lnTo>
                    <a:lnTo>
                      <a:pt x="60" y="368"/>
                    </a:lnTo>
                    <a:lnTo>
                      <a:pt x="96" y="367"/>
                    </a:lnTo>
                    <a:lnTo>
                      <a:pt x="111" y="351"/>
                    </a:lnTo>
                    <a:lnTo>
                      <a:pt x="123" y="339"/>
                    </a:lnTo>
                    <a:lnTo>
                      <a:pt x="147" y="339"/>
                    </a:lnTo>
                    <a:lnTo>
                      <a:pt x="160" y="341"/>
                    </a:lnTo>
                    <a:lnTo>
                      <a:pt x="181" y="348"/>
                    </a:lnTo>
                    <a:lnTo>
                      <a:pt x="198" y="352"/>
                    </a:lnTo>
                    <a:lnTo>
                      <a:pt x="210" y="353"/>
                    </a:lnTo>
                    <a:lnTo>
                      <a:pt x="242" y="335"/>
                    </a:lnTo>
                    <a:lnTo>
                      <a:pt x="256" y="317"/>
                    </a:lnTo>
                    <a:lnTo>
                      <a:pt x="256" y="298"/>
                    </a:lnTo>
                    <a:lnTo>
                      <a:pt x="240" y="290"/>
                    </a:lnTo>
                    <a:lnTo>
                      <a:pt x="253" y="267"/>
                    </a:lnTo>
                    <a:lnTo>
                      <a:pt x="239" y="257"/>
                    </a:lnTo>
                    <a:lnTo>
                      <a:pt x="242" y="244"/>
                    </a:lnTo>
                    <a:lnTo>
                      <a:pt x="253" y="228"/>
                    </a:lnTo>
                    <a:lnTo>
                      <a:pt x="260" y="206"/>
                    </a:lnTo>
                    <a:lnTo>
                      <a:pt x="248" y="198"/>
                    </a:lnTo>
                    <a:lnTo>
                      <a:pt x="261" y="181"/>
                    </a:lnTo>
                    <a:lnTo>
                      <a:pt x="256" y="157"/>
                    </a:lnTo>
                    <a:lnTo>
                      <a:pt x="271" y="152"/>
                    </a:lnTo>
                    <a:lnTo>
                      <a:pt x="271" y="137"/>
                    </a:lnTo>
                    <a:lnTo>
                      <a:pt x="267" y="114"/>
                    </a:lnTo>
                    <a:lnTo>
                      <a:pt x="293" y="98"/>
                    </a:lnTo>
                    <a:lnTo>
                      <a:pt x="310" y="82"/>
                    </a:lnTo>
                    <a:lnTo>
                      <a:pt x="329" y="56"/>
                    </a:lnTo>
                    <a:lnTo>
                      <a:pt x="339" y="28"/>
                    </a:lnTo>
                    <a:lnTo>
                      <a:pt x="333" y="15"/>
                    </a:lnTo>
                    <a:lnTo>
                      <a:pt x="309" y="6"/>
                    </a:lnTo>
                    <a:lnTo>
                      <a:pt x="290" y="0"/>
                    </a:lnTo>
                    <a:lnTo>
                      <a:pt x="278" y="7"/>
                    </a:lnTo>
                    <a:lnTo>
                      <a:pt x="263" y="23"/>
                    </a:lnTo>
                    <a:lnTo>
                      <a:pt x="259" y="30"/>
                    </a:lnTo>
                    <a:lnTo>
                      <a:pt x="244" y="23"/>
                    </a:lnTo>
                    <a:lnTo>
                      <a:pt x="225" y="23"/>
                    </a:lnTo>
                    <a:lnTo>
                      <a:pt x="215" y="37"/>
                    </a:lnTo>
                    <a:lnTo>
                      <a:pt x="205" y="53"/>
                    </a:lnTo>
                    <a:lnTo>
                      <a:pt x="202" y="62"/>
                    </a:lnTo>
                    <a:lnTo>
                      <a:pt x="196" y="66"/>
                    </a:lnTo>
                    <a:lnTo>
                      <a:pt x="176" y="54"/>
                    </a:lnTo>
                    <a:lnTo>
                      <a:pt x="156" y="47"/>
                    </a:lnTo>
                    <a:lnTo>
                      <a:pt x="133" y="47"/>
                    </a:lnTo>
                    <a:lnTo>
                      <a:pt x="115" y="50"/>
                    </a:lnTo>
                    <a:lnTo>
                      <a:pt x="95" y="56"/>
                    </a:lnTo>
                  </a:path>
                </a:pathLst>
              </a:custGeom>
              <a:solidFill>
                <a:srgbClr val="E0E0E0"/>
              </a:solidFill>
              <a:ln w="12700" cap="rnd" cmpd="sng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20573" name="Freeform 26"/>
              <p:cNvSpPr>
                <a:spLocks/>
              </p:cNvSpPr>
              <p:nvPr/>
            </p:nvSpPr>
            <p:spPr bwMode="auto">
              <a:xfrm>
                <a:off x="4014" y="2868"/>
                <a:ext cx="131" cy="56"/>
              </a:xfrm>
              <a:custGeom>
                <a:avLst/>
                <a:gdLst>
                  <a:gd name="T0" fmla="*/ 115 w 131"/>
                  <a:gd name="T1" fmla="*/ 19 h 56"/>
                  <a:gd name="T2" fmla="*/ 102 w 131"/>
                  <a:gd name="T3" fmla="*/ 10 h 56"/>
                  <a:gd name="T4" fmla="*/ 85 w 131"/>
                  <a:gd name="T5" fmla="*/ 3 h 56"/>
                  <a:gd name="T6" fmla="*/ 67 w 131"/>
                  <a:gd name="T7" fmla="*/ 0 h 56"/>
                  <a:gd name="T8" fmla="*/ 49 w 131"/>
                  <a:gd name="T9" fmla="*/ 0 h 56"/>
                  <a:gd name="T10" fmla="*/ 34 w 131"/>
                  <a:gd name="T11" fmla="*/ 5 h 56"/>
                  <a:gd name="T12" fmla="*/ 20 w 131"/>
                  <a:gd name="T13" fmla="*/ 16 h 56"/>
                  <a:gd name="T14" fmla="*/ 9 w 131"/>
                  <a:gd name="T15" fmla="*/ 26 h 56"/>
                  <a:gd name="T16" fmla="*/ 4 w 131"/>
                  <a:gd name="T17" fmla="*/ 37 h 56"/>
                  <a:gd name="T18" fmla="*/ 0 w 131"/>
                  <a:gd name="T19" fmla="*/ 55 h 56"/>
                  <a:gd name="T20" fmla="*/ 12 w 131"/>
                  <a:gd name="T21" fmla="*/ 47 h 56"/>
                  <a:gd name="T22" fmla="*/ 25 w 131"/>
                  <a:gd name="T23" fmla="*/ 41 h 56"/>
                  <a:gd name="T24" fmla="*/ 42 w 131"/>
                  <a:gd name="T25" fmla="*/ 34 h 56"/>
                  <a:gd name="T26" fmla="*/ 59 w 131"/>
                  <a:gd name="T27" fmla="*/ 31 h 56"/>
                  <a:gd name="T28" fmla="*/ 83 w 131"/>
                  <a:gd name="T29" fmla="*/ 31 h 56"/>
                  <a:gd name="T30" fmla="*/ 97 w 131"/>
                  <a:gd name="T31" fmla="*/ 32 h 56"/>
                  <a:gd name="T32" fmla="*/ 108 w 131"/>
                  <a:gd name="T33" fmla="*/ 35 h 56"/>
                  <a:gd name="T34" fmla="*/ 122 w 131"/>
                  <a:gd name="T35" fmla="*/ 40 h 56"/>
                  <a:gd name="T36" fmla="*/ 130 w 131"/>
                  <a:gd name="T37" fmla="*/ 45 h 56"/>
                  <a:gd name="T38" fmla="*/ 122 w 131"/>
                  <a:gd name="T39" fmla="*/ 29 h 56"/>
                  <a:gd name="T40" fmla="*/ 115 w 131"/>
                  <a:gd name="T41" fmla="*/ 19 h 5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w 131"/>
                  <a:gd name="T64" fmla="*/ 0 h 56"/>
                  <a:gd name="T65" fmla="*/ 131 w 131"/>
                  <a:gd name="T66" fmla="*/ 56 h 56"/>
                </a:gdLst>
                <a:ahLst/>
                <a:cxnLst>
                  <a:cxn ang="T42">
                    <a:pos x="T0" y="T1"/>
                  </a:cxn>
                  <a:cxn ang="T43">
                    <a:pos x="T2" y="T3"/>
                  </a:cxn>
                  <a:cxn ang="T44">
                    <a:pos x="T4" y="T5"/>
                  </a:cxn>
                  <a:cxn ang="T45">
                    <a:pos x="T6" y="T7"/>
                  </a:cxn>
                  <a:cxn ang="T46">
                    <a:pos x="T8" y="T9"/>
                  </a:cxn>
                  <a:cxn ang="T47">
                    <a:pos x="T10" y="T11"/>
                  </a:cxn>
                  <a:cxn ang="T48">
                    <a:pos x="T12" y="T13"/>
                  </a:cxn>
                  <a:cxn ang="T49">
                    <a:pos x="T14" y="T15"/>
                  </a:cxn>
                  <a:cxn ang="T50">
                    <a:pos x="T16" y="T17"/>
                  </a:cxn>
                  <a:cxn ang="T51">
                    <a:pos x="T18" y="T19"/>
                  </a:cxn>
                  <a:cxn ang="T52">
                    <a:pos x="T20" y="T21"/>
                  </a:cxn>
                  <a:cxn ang="T53">
                    <a:pos x="T22" y="T23"/>
                  </a:cxn>
                  <a:cxn ang="T54">
                    <a:pos x="T24" y="T25"/>
                  </a:cxn>
                  <a:cxn ang="T55">
                    <a:pos x="T26" y="T27"/>
                  </a:cxn>
                  <a:cxn ang="T56">
                    <a:pos x="T28" y="T29"/>
                  </a:cxn>
                  <a:cxn ang="T57">
                    <a:pos x="T30" y="T31"/>
                  </a:cxn>
                  <a:cxn ang="T58">
                    <a:pos x="T32" y="T33"/>
                  </a:cxn>
                  <a:cxn ang="T59">
                    <a:pos x="T34" y="T35"/>
                  </a:cxn>
                  <a:cxn ang="T60">
                    <a:pos x="T36" y="T37"/>
                  </a:cxn>
                  <a:cxn ang="T61">
                    <a:pos x="T38" y="T39"/>
                  </a:cxn>
                  <a:cxn ang="T62">
                    <a:pos x="T40" y="T41"/>
                  </a:cxn>
                </a:cxnLst>
                <a:rect l="T63" t="T64" r="T65" b="T66"/>
                <a:pathLst>
                  <a:path w="131" h="56">
                    <a:moveTo>
                      <a:pt x="115" y="19"/>
                    </a:moveTo>
                    <a:lnTo>
                      <a:pt x="102" y="10"/>
                    </a:lnTo>
                    <a:lnTo>
                      <a:pt x="85" y="3"/>
                    </a:lnTo>
                    <a:lnTo>
                      <a:pt x="67" y="0"/>
                    </a:lnTo>
                    <a:lnTo>
                      <a:pt x="49" y="0"/>
                    </a:lnTo>
                    <a:lnTo>
                      <a:pt x="34" y="5"/>
                    </a:lnTo>
                    <a:lnTo>
                      <a:pt x="20" y="16"/>
                    </a:lnTo>
                    <a:lnTo>
                      <a:pt x="9" y="26"/>
                    </a:lnTo>
                    <a:lnTo>
                      <a:pt x="4" y="37"/>
                    </a:lnTo>
                    <a:lnTo>
                      <a:pt x="0" y="55"/>
                    </a:lnTo>
                    <a:lnTo>
                      <a:pt x="12" y="47"/>
                    </a:lnTo>
                    <a:lnTo>
                      <a:pt x="25" y="41"/>
                    </a:lnTo>
                    <a:lnTo>
                      <a:pt x="42" y="34"/>
                    </a:lnTo>
                    <a:lnTo>
                      <a:pt x="59" y="31"/>
                    </a:lnTo>
                    <a:lnTo>
                      <a:pt x="83" y="31"/>
                    </a:lnTo>
                    <a:lnTo>
                      <a:pt x="97" y="32"/>
                    </a:lnTo>
                    <a:lnTo>
                      <a:pt x="108" y="35"/>
                    </a:lnTo>
                    <a:lnTo>
                      <a:pt x="122" y="40"/>
                    </a:lnTo>
                    <a:lnTo>
                      <a:pt x="130" y="45"/>
                    </a:lnTo>
                    <a:lnTo>
                      <a:pt x="122" y="29"/>
                    </a:lnTo>
                    <a:lnTo>
                      <a:pt x="115" y="19"/>
                    </a:lnTo>
                  </a:path>
                </a:pathLst>
              </a:custGeom>
              <a:solidFill>
                <a:srgbClr val="FFFFFF"/>
              </a:solidFill>
              <a:ln w="12700" cap="rnd" cmpd="sng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endParaRPr lang="pt-BR"/>
              </a:p>
            </p:txBody>
          </p:sp>
          <p:grpSp>
            <p:nvGrpSpPr>
              <p:cNvPr id="11" name="Group 27"/>
              <p:cNvGrpSpPr>
                <a:grpSpLocks/>
              </p:cNvGrpSpPr>
              <p:nvPr/>
            </p:nvGrpSpPr>
            <p:grpSpPr bwMode="auto">
              <a:xfrm>
                <a:off x="3982" y="2992"/>
                <a:ext cx="41" cy="198"/>
                <a:chOff x="3982" y="2992"/>
                <a:chExt cx="41" cy="198"/>
              </a:xfrm>
            </p:grpSpPr>
            <p:sp>
              <p:nvSpPr>
                <p:cNvPr id="20578" name="Freeform 28"/>
                <p:cNvSpPr>
                  <a:spLocks/>
                </p:cNvSpPr>
                <p:nvPr/>
              </p:nvSpPr>
              <p:spPr bwMode="auto">
                <a:xfrm>
                  <a:off x="3988" y="2992"/>
                  <a:ext cx="35" cy="198"/>
                </a:xfrm>
                <a:custGeom>
                  <a:avLst/>
                  <a:gdLst>
                    <a:gd name="T0" fmla="*/ 34 w 35"/>
                    <a:gd name="T1" fmla="*/ 0 h 198"/>
                    <a:gd name="T2" fmla="*/ 19 w 35"/>
                    <a:gd name="T3" fmla="*/ 29 h 198"/>
                    <a:gd name="T4" fmla="*/ 15 w 35"/>
                    <a:gd name="T5" fmla="*/ 44 h 198"/>
                    <a:gd name="T6" fmla="*/ 20 w 35"/>
                    <a:gd name="T7" fmla="*/ 47 h 198"/>
                    <a:gd name="T8" fmla="*/ 15 w 35"/>
                    <a:gd name="T9" fmla="*/ 59 h 198"/>
                    <a:gd name="T10" fmla="*/ 15 w 35"/>
                    <a:gd name="T11" fmla="*/ 75 h 198"/>
                    <a:gd name="T12" fmla="*/ 17 w 35"/>
                    <a:gd name="T13" fmla="*/ 81 h 198"/>
                    <a:gd name="T14" fmla="*/ 11 w 35"/>
                    <a:gd name="T15" fmla="*/ 88 h 198"/>
                    <a:gd name="T16" fmla="*/ 6 w 35"/>
                    <a:gd name="T17" fmla="*/ 105 h 198"/>
                    <a:gd name="T18" fmla="*/ 9 w 35"/>
                    <a:gd name="T19" fmla="*/ 117 h 198"/>
                    <a:gd name="T20" fmla="*/ 19 w 35"/>
                    <a:gd name="T21" fmla="*/ 134 h 198"/>
                    <a:gd name="T22" fmla="*/ 9 w 35"/>
                    <a:gd name="T23" fmla="*/ 144 h 198"/>
                    <a:gd name="T24" fmla="*/ 0 w 35"/>
                    <a:gd name="T25" fmla="*/ 162 h 198"/>
                    <a:gd name="T26" fmla="*/ 0 w 35"/>
                    <a:gd name="T27" fmla="*/ 179 h 198"/>
                    <a:gd name="T28" fmla="*/ 0 w 35"/>
                    <a:gd name="T29" fmla="*/ 197 h 198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w 35"/>
                    <a:gd name="T46" fmla="*/ 0 h 198"/>
                    <a:gd name="T47" fmla="*/ 35 w 35"/>
                    <a:gd name="T48" fmla="*/ 198 h 198"/>
                  </a:gdLst>
                  <a:ahLst/>
                  <a:cxnLst>
                    <a:cxn ang="T30">
                      <a:pos x="T0" y="T1"/>
                    </a:cxn>
                    <a:cxn ang="T31">
                      <a:pos x="T2" y="T3"/>
                    </a:cxn>
                    <a:cxn ang="T32">
                      <a:pos x="T4" y="T5"/>
                    </a:cxn>
                    <a:cxn ang="T33">
                      <a:pos x="T6" y="T7"/>
                    </a:cxn>
                    <a:cxn ang="T34">
                      <a:pos x="T8" y="T9"/>
                    </a:cxn>
                    <a:cxn ang="T35">
                      <a:pos x="T10" y="T11"/>
                    </a:cxn>
                    <a:cxn ang="T36">
                      <a:pos x="T12" y="T13"/>
                    </a:cxn>
                    <a:cxn ang="T37">
                      <a:pos x="T14" y="T15"/>
                    </a:cxn>
                    <a:cxn ang="T38">
                      <a:pos x="T16" y="T17"/>
                    </a:cxn>
                    <a:cxn ang="T39">
                      <a:pos x="T18" y="T19"/>
                    </a:cxn>
                    <a:cxn ang="T40">
                      <a:pos x="T20" y="T21"/>
                    </a:cxn>
                    <a:cxn ang="T41">
                      <a:pos x="T22" y="T23"/>
                    </a:cxn>
                    <a:cxn ang="T42">
                      <a:pos x="T24" y="T25"/>
                    </a:cxn>
                    <a:cxn ang="T43">
                      <a:pos x="T26" y="T27"/>
                    </a:cxn>
                    <a:cxn ang="T44">
                      <a:pos x="T28" y="T29"/>
                    </a:cxn>
                  </a:cxnLst>
                  <a:rect l="T45" t="T46" r="T47" b="T48"/>
                  <a:pathLst>
                    <a:path w="35" h="198">
                      <a:moveTo>
                        <a:pt x="34" y="0"/>
                      </a:moveTo>
                      <a:lnTo>
                        <a:pt x="19" y="29"/>
                      </a:lnTo>
                      <a:lnTo>
                        <a:pt x="15" y="44"/>
                      </a:lnTo>
                      <a:lnTo>
                        <a:pt x="20" y="47"/>
                      </a:lnTo>
                      <a:lnTo>
                        <a:pt x="15" y="59"/>
                      </a:lnTo>
                      <a:lnTo>
                        <a:pt x="15" y="75"/>
                      </a:lnTo>
                      <a:lnTo>
                        <a:pt x="17" y="81"/>
                      </a:lnTo>
                      <a:lnTo>
                        <a:pt x="11" y="88"/>
                      </a:lnTo>
                      <a:lnTo>
                        <a:pt x="6" y="105"/>
                      </a:lnTo>
                      <a:lnTo>
                        <a:pt x="9" y="117"/>
                      </a:lnTo>
                      <a:lnTo>
                        <a:pt x="19" y="134"/>
                      </a:lnTo>
                      <a:lnTo>
                        <a:pt x="9" y="144"/>
                      </a:lnTo>
                      <a:lnTo>
                        <a:pt x="0" y="162"/>
                      </a:lnTo>
                      <a:lnTo>
                        <a:pt x="0" y="179"/>
                      </a:lnTo>
                      <a:lnTo>
                        <a:pt x="0" y="197"/>
                      </a:lnTo>
                    </a:path>
                  </a:pathLst>
                </a:custGeom>
                <a:noFill/>
                <a:ln w="12700" cap="rnd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  <p:sp>
              <p:nvSpPr>
                <p:cNvPr id="20579" name="Freeform 29"/>
                <p:cNvSpPr>
                  <a:spLocks/>
                </p:cNvSpPr>
                <p:nvPr/>
              </p:nvSpPr>
              <p:spPr bwMode="auto">
                <a:xfrm>
                  <a:off x="3982" y="2993"/>
                  <a:ext cx="25" cy="33"/>
                </a:xfrm>
                <a:custGeom>
                  <a:avLst/>
                  <a:gdLst>
                    <a:gd name="T0" fmla="*/ 21 w 25"/>
                    <a:gd name="T1" fmla="*/ 0 h 33"/>
                    <a:gd name="T2" fmla="*/ 24 w 25"/>
                    <a:gd name="T3" fmla="*/ 31 h 33"/>
                    <a:gd name="T4" fmla="*/ 0 w 25"/>
                    <a:gd name="T5" fmla="*/ 9 h 33"/>
                    <a:gd name="T6" fmla="*/ 17 w 25"/>
                    <a:gd name="T7" fmla="*/ 31 h 33"/>
                    <a:gd name="T8" fmla="*/ 0 w 25"/>
                    <a:gd name="T9" fmla="*/ 32 h 33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25"/>
                    <a:gd name="T16" fmla="*/ 0 h 33"/>
                    <a:gd name="T17" fmla="*/ 25 w 25"/>
                    <a:gd name="T18" fmla="*/ 33 h 33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25" h="33">
                      <a:moveTo>
                        <a:pt x="21" y="0"/>
                      </a:moveTo>
                      <a:lnTo>
                        <a:pt x="24" y="31"/>
                      </a:lnTo>
                      <a:lnTo>
                        <a:pt x="0" y="9"/>
                      </a:lnTo>
                      <a:lnTo>
                        <a:pt x="17" y="31"/>
                      </a:lnTo>
                      <a:lnTo>
                        <a:pt x="0" y="32"/>
                      </a:lnTo>
                    </a:path>
                  </a:pathLst>
                </a:custGeom>
                <a:noFill/>
                <a:ln w="12700" cap="rnd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</p:grpSp>
          <p:grpSp>
            <p:nvGrpSpPr>
              <p:cNvPr id="12" name="Group 30"/>
              <p:cNvGrpSpPr>
                <a:grpSpLocks/>
              </p:cNvGrpSpPr>
              <p:nvPr/>
            </p:nvGrpSpPr>
            <p:grpSpPr bwMode="auto">
              <a:xfrm>
                <a:off x="4066" y="2959"/>
                <a:ext cx="128" cy="198"/>
                <a:chOff x="4066" y="2959"/>
                <a:chExt cx="128" cy="198"/>
              </a:xfrm>
            </p:grpSpPr>
            <p:sp>
              <p:nvSpPr>
                <p:cNvPr id="20576" name="Freeform 31"/>
                <p:cNvSpPr>
                  <a:spLocks/>
                </p:cNvSpPr>
                <p:nvPr/>
              </p:nvSpPr>
              <p:spPr bwMode="auto">
                <a:xfrm>
                  <a:off x="4111" y="2963"/>
                  <a:ext cx="83" cy="122"/>
                </a:xfrm>
                <a:custGeom>
                  <a:avLst/>
                  <a:gdLst>
                    <a:gd name="T0" fmla="*/ 82 w 83"/>
                    <a:gd name="T1" fmla="*/ 0 h 122"/>
                    <a:gd name="T2" fmla="*/ 69 w 83"/>
                    <a:gd name="T3" fmla="*/ 39 h 122"/>
                    <a:gd name="T4" fmla="*/ 54 w 83"/>
                    <a:gd name="T5" fmla="*/ 68 h 122"/>
                    <a:gd name="T6" fmla="*/ 30 w 83"/>
                    <a:gd name="T7" fmla="*/ 93 h 122"/>
                    <a:gd name="T8" fmla="*/ 9 w 83"/>
                    <a:gd name="T9" fmla="*/ 114 h 122"/>
                    <a:gd name="T10" fmla="*/ 0 w 83"/>
                    <a:gd name="T11" fmla="*/ 120 h 122"/>
                    <a:gd name="T12" fmla="*/ 17 w 83"/>
                    <a:gd name="T13" fmla="*/ 121 h 122"/>
                    <a:gd name="T14" fmla="*/ 24 w 83"/>
                    <a:gd name="T15" fmla="*/ 121 h 122"/>
                    <a:gd name="T16" fmla="*/ 34 w 83"/>
                    <a:gd name="T17" fmla="*/ 120 h 122"/>
                    <a:gd name="T18" fmla="*/ 43 w 83"/>
                    <a:gd name="T19" fmla="*/ 112 h 122"/>
                    <a:gd name="T20" fmla="*/ 51 w 83"/>
                    <a:gd name="T21" fmla="*/ 106 h 122"/>
                    <a:gd name="T22" fmla="*/ 53 w 83"/>
                    <a:gd name="T23" fmla="*/ 104 h 122"/>
                    <a:gd name="T24" fmla="*/ 0 60000 65536"/>
                    <a:gd name="T25" fmla="*/ 0 60000 65536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w 83"/>
                    <a:gd name="T37" fmla="*/ 0 h 122"/>
                    <a:gd name="T38" fmla="*/ 83 w 83"/>
                    <a:gd name="T39" fmla="*/ 122 h 122"/>
                  </a:gdLst>
                  <a:ahLst/>
                  <a:cxnLst>
                    <a:cxn ang="T24">
                      <a:pos x="T0" y="T1"/>
                    </a:cxn>
                    <a:cxn ang="T25">
                      <a:pos x="T2" y="T3"/>
                    </a:cxn>
                    <a:cxn ang="T26">
                      <a:pos x="T4" y="T5"/>
                    </a:cxn>
                    <a:cxn ang="T27">
                      <a:pos x="T6" y="T7"/>
                    </a:cxn>
                    <a:cxn ang="T28">
                      <a:pos x="T8" y="T9"/>
                    </a:cxn>
                    <a:cxn ang="T29">
                      <a:pos x="T10" y="T11"/>
                    </a:cxn>
                    <a:cxn ang="T30">
                      <a:pos x="T12" y="T13"/>
                    </a:cxn>
                    <a:cxn ang="T31">
                      <a:pos x="T14" y="T15"/>
                    </a:cxn>
                    <a:cxn ang="T32">
                      <a:pos x="T16" y="T17"/>
                    </a:cxn>
                    <a:cxn ang="T33">
                      <a:pos x="T18" y="T19"/>
                    </a:cxn>
                    <a:cxn ang="T34">
                      <a:pos x="T20" y="T21"/>
                    </a:cxn>
                    <a:cxn ang="T35">
                      <a:pos x="T22" y="T23"/>
                    </a:cxn>
                  </a:cxnLst>
                  <a:rect l="T36" t="T37" r="T38" b="T39"/>
                  <a:pathLst>
                    <a:path w="83" h="122">
                      <a:moveTo>
                        <a:pt x="82" y="0"/>
                      </a:moveTo>
                      <a:lnTo>
                        <a:pt x="69" y="39"/>
                      </a:lnTo>
                      <a:lnTo>
                        <a:pt x="54" y="68"/>
                      </a:lnTo>
                      <a:lnTo>
                        <a:pt x="30" y="93"/>
                      </a:lnTo>
                      <a:lnTo>
                        <a:pt x="9" y="114"/>
                      </a:lnTo>
                      <a:lnTo>
                        <a:pt x="0" y="120"/>
                      </a:lnTo>
                      <a:lnTo>
                        <a:pt x="17" y="121"/>
                      </a:lnTo>
                      <a:lnTo>
                        <a:pt x="24" y="121"/>
                      </a:lnTo>
                      <a:lnTo>
                        <a:pt x="34" y="120"/>
                      </a:lnTo>
                      <a:lnTo>
                        <a:pt x="43" y="112"/>
                      </a:lnTo>
                      <a:lnTo>
                        <a:pt x="51" y="106"/>
                      </a:lnTo>
                      <a:lnTo>
                        <a:pt x="53" y="104"/>
                      </a:lnTo>
                    </a:path>
                  </a:pathLst>
                </a:custGeom>
                <a:noFill/>
                <a:ln w="12700" cap="rnd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  <p:sp>
              <p:nvSpPr>
                <p:cNvPr id="20577" name="Freeform 32"/>
                <p:cNvSpPr>
                  <a:spLocks/>
                </p:cNvSpPr>
                <p:nvPr/>
              </p:nvSpPr>
              <p:spPr bwMode="auto">
                <a:xfrm>
                  <a:off x="4066" y="2959"/>
                  <a:ext cx="87" cy="198"/>
                </a:xfrm>
                <a:custGeom>
                  <a:avLst/>
                  <a:gdLst>
                    <a:gd name="T0" fmla="*/ 37 w 87"/>
                    <a:gd name="T1" fmla="*/ 0 h 198"/>
                    <a:gd name="T2" fmla="*/ 0 w 87"/>
                    <a:gd name="T3" fmla="*/ 17 h 198"/>
                    <a:gd name="T4" fmla="*/ 34 w 87"/>
                    <a:gd name="T5" fmla="*/ 25 h 198"/>
                    <a:gd name="T6" fmla="*/ 7 w 87"/>
                    <a:gd name="T7" fmla="*/ 27 h 198"/>
                    <a:gd name="T8" fmla="*/ 27 w 87"/>
                    <a:gd name="T9" fmla="*/ 36 h 198"/>
                    <a:gd name="T10" fmla="*/ 6 w 87"/>
                    <a:gd name="T11" fmla="*/ 48 h 198"/>
                    <a:gd name="T12" fmla="*/ 21 w 87"/>
                    <a:gd name="T13" fmla="*/ 57 h 198"/>
                    <a:gd name="T14" fmla="*/ 11 w 87"/>
                    <a:gd name="T15" fmla="*/ 67 h 198"/>
                    <a:gd name="T16" fmla="*/ 13 w 87"/>
                    <a:gd name="T17" fmla="*/ 75 h 198"/>
                    <a:gd name="T18" fmla="*/ 15 w 87"/>
                    <a:gd name="T19" fmla="*/ 94 h 198"/>
                    <a:gd name="T20" fmla="*/ 21 w 87"/>
                    <a:gd name="T21" fmla="*/ 106 h 198"/>
                    <a:gd name="T22" fmla="*/ 20 w 87"/>
                    <a:gd name="T23" fmla="*/ 118 h 198"/>
                    <a:gd name="T24" fmla="*/ 17 w 87"/>
                    <a:gd name="T25" fmla="*/ 125 h 198"/>
                    <a:gd name="T26" fmla="*/ 13 w 87"/>
                    <a:gd name="T27" fmla="*/ 133 h 198"/>
                    <a:gd name="T28" fmla="*/ 12 w 87"/>
                    <a:gd name="T29" fmla="*/ 146 h 198"/>
                    <a:gd name="T30" fmla="*/ 12 w 87"/>
                    <a:gd name="T31" fmla="*/ 161 h 198"/>
                    <a:gd name="T32" fmla="*/ 13 w 87"/>
                    <a:gd name="T33" fmla="*/ 173 h 198"/>
                    <a:gd name="T34" fmla="*/ 21 w 87"/>
                    <a:gd name="T35" fmla="*/ 181 h 198"/>
                    <a:gd name="T36" fmla="*/ 36 w 87"/>
                    <a:gd name="T37" fmla="*/ 192 h 198"/>
                    <a:gd name="T38" fmla="*/ 55 w 87"/>
                    <a:gd name="T39" fmla="*/ 196 h 198"/>
                    <a:gd name="T40" fmla="*/ 71 w 87"/>
                    <a:gd name="T41" fmla="*/ 197 h 198"/>
                    <a:gd name="T42" fmla="*/ 80 w 87"/>
                    <a:gd name="T43" fmla="*/ 196 h 198"/>
                    <a:gd name="T44" fmla="*/ 86 w 87"/>
                    <a:gd name="T45" fmla="*/ 193 h 198"/>
                    <a:gd name="T46" fmla="*/ 86 w 87"/>
                    <a:gd name="T47" fmla="*/ 185 h 198"/>
                    <a:gd name="T48" fmla="*/ 82 w 87"/>
                    <a:gd name="T49" fmla="*/ 178 h 198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w 87"/>
                    <a:gd name="T76" fmla="*/ 0 h 198"/>
                    <a:gd name="T77" fmla="*/ 87 w 87"/>
                    <a:gd name="T78" fmla="*/ 198 h 198"/>
                  </a:gdLst>
                  <a:ahLst/>
                  <a:cxnLst>
                    <a:cxn ang="T50">
                      <a:pos x="T0" y="T1"/>
                    </a:cxn>
                    <a:cxn ang="T51">
                      <a:pos x="T2" y="T3"/>
                    </a:cxn>
                    <a:cxn ang="T52">
                      <a:pos x="T4" y="T5"/>
                    </a:cxn>
                    <a:cxn ang="T53">
                      <a:pos x="T6" y="T7"/>
                    </a:cxn>
                    <a:cxn ang="T54">
                      <a:pos x="T8" y="T9"/>
                    </a:cxn>
                    <a:cxn ang="T55">
                      <a:pos x="T10" y="T11"/>
                    </a:cxn>
                    <a:cxn ang="T56">
                      <a:pos x="T12" y="T13"/>
                    </a:cxn>
                    <a:cxn ang="T57">
                      <a:pos x="T14" y="T15"/>
                    </a:cxn>
                    <a:cxn ang="T58">
                      <a:pos x="T16" y="T17"/>
                    </a:cxn>
                    <a:cxn ang="T59">
                      <a:pos x="T18" y="T19"/>
                    </a:cxn>
                    <a:cxn ang="T60">
                      <a:pos x="T20" y="T21"/>
                    </a:cxn>
                    <a:cxn ang="T61">
                      <a:pos x="T22" y="T23"/>
                    </a:cxn>
                    <a:cxn ang="T62">
                      <a:pos x="T24" y="T25"/>
                    </a:cxn>
                    <a:cxn ang="T63">
                      <a:pos x="T26" y="T27"/>
                    </a:cxn>
                    <a:cxn ang="T64">
                      <a:pos x="T28" y="T29"/>
                    </a:cxn>
                    <a:cxn ang="T65">
                      <a:pos x="T30" y="T31"/>
                    </a:cxn>
                    <a:cxn ang="T66">
                      <a:pos x="T32" y="T33"/>
                    </a:cxn>
                    <a:cxn ang="T67">
                      <a:pos x="T34" y="T35"/>
                    </a:cxn>
                    <a:cxn ang="T68">
                      <a:pos x="T36" y="T37"/>
                    </a:cxn>
                    <a:cxn ang="T69">
                      <a:pos x="T38" y="T39"/>
                    </a:cxn>
                    <a:cxn ang="T70">
                      <a:pos x="T40" y="T41"/>
                    </a:cxn>
                    <a:cxn ang="T71">
                      <a:pos x="T42" y="T43"/>
                    </a:cxn>
                    <a:cxn ang="T72">
                      <a:pos x="T44" y="T45"/>
                    </a:cxn>
                    <a:cxn ang="T73">
                      <a:pos x="T46" y="T47"/>
                    </a:cxn>
                    <a:cxn ang="T74">
                      <a:pos x="T48" y="T49"/>
                    </a:cxn>
                  </a:cxnLst>
                  <a:rect l="T75" t="T76" r="T77" b="T78"/>
                  <a:pathLst>
                    <a:path w="87" h="198">
                      <a:moveTo>
                        <a:pt x="37" y="0"/>
                      </a:moveTo>
                      <a:lnTo>
                        <a:pt x="0" y="17"/>
                      </a:lnTo>
                      <a:lnTo>
                        <a:pt x="34" y="25"/>
                      </a:lnTo>
                      <a:lnTo>
                        <a:pt x="7" y="27"/>
                      </a:lnTo>
                      <a:lnTo>
                        <a:pt x="27" y="36"/>
                      </a:lnTo>
                      <a:lnTo>
                        <a:pt x="6" y="48"/>
                      </a:lnTo>
                      <a:lnTo>
                        <a:pt x="21" y="57"/>
                      </a:lnTo>
                      <a:lnTo>
                        <a:pt x="11" y="67"/>
                      </a:lnTo>
                      <a:lnTo>
                        <a:pt x="13" y="75"/>
                      </a:lnTo>
                      <a:lnTo>
                        <a:pt x="15" y="94"/>
                      </a:lnTo>
                      <a:lnTo>
                        <a:pt x="21" y="106"/>
                      </a:lnTo>
                      <a:lnTo>
                        <a:pt x="20" y="118"/>
                      </a:lnTo>
                      <a:lnTo>
                        <a:pt x="17" y="125"/>
                      </a:lnTo>
                      <a:lnTo>
                        <a:pt x="13" y="133"/>
                      </a:lnTo>
                      <a:lnTo>
                        <a:pt x="12" y="146"/>
                      </a:lnTo>
                      <a:lnTo>
                        <a:pt x="12" y="161"/>
                      </a:lnTo>
                      <a:lnTo>
                        <a:pt x="13" y="173"/>
                      </a:lnTo>
                      <a:lnTo>
                        <a:pt x="21" y="181"/>
                      </a:lnTo>
                      <a:lnTo>
                        <a:pt x="36" y="192"/>
                      </a:lnTo>
                      <a:lnTo>
                        <a:pt x="55" y="196"/>
                      </a:lnTo>
                      <a:lnTo>
                        <a:pt x="71" y="197"/>
                      </a:lnTo>
                      <a:lnTo>
                        <a:pt x="80" y="196"/>
                      </a:lnTo>
                      <a:lnTo>
                        <a:pt x="86" y="193"/>
                      </a:lnTo>
                      <a:lnTo>
                        <a:pt x="86" y="185"/>
                      </a:lnTo>
                      <a:lnTo>
                        <a:pt x="82" y="178"/>
                      </a:lnTo>
                    </a:path>
                  </a:pathLst>
                </a:custGeom>
                <a:noFill/>
                <a:ln w="12700" cap="rnd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pt-BR"/>
                </a:p>
              </p:txBody>
            </p:sp>
          </p:grpSp>
        </p:grpSp>
        <p:sp>
          <p:nvSpPr>
            <p:cNvPr id="20563" name="Freeform 33"/>
            <p:cNvSpPr>
              <a:spLocks/>
            </p:cNvSpPr>
            <p:nvPr/>
          </p:nvSpPr>
          <p:spPr bwMode="auto">
            <a:xfrm>
              <a:off x="4208" y="2781"/>
              <a:ext cx="110" cy="99"/>
            </a:xfrm>
            <a:custGeom>
              <a:avLst/>
              <a:gdLst>
                <a:gd name="T0" fmla="*/ 107 w 110"/>
                <a:gd name="T1" fmla="*/ 21 h 99"/>
                <a:gd name="T2" fmla="*/ 81 w 110"/>
                <a:gd name="T3" fmla="*/ 8 h 99"/>
                <a:gd name="T4" fmla="*/ 55 w 110"/>
                <a:gd name="T5" fmla="*/ 0 h 99"/>
                <a:gd name="T6" fmla="*/ 36 w 110"/>
                <a:gd name="T7" fmla="*/ 0 h 99"/>
                <a:gd name="T8" fmla="*/ 22 w 110"/>
                <a:gd name="T9" fmla="*/ 5 h 99"/>
                <a:gd name="T10" fmla="*/ 24 w 110"/>
                <a:gd name="T11" fmla="*/ 23 h 99"/>
                <a:gd name="T12" fmla="*/ 15 w 110"/>
                <a:gd name="T13" fmla="*/ 28 h 99"/>
                <a:gd name="T14" fmla="*/ 9 w 110"/>
                <a:gd name="T15" fmla="*/ 39 h 99"/>
                <a:gd name="T16" fmla="*/ 7 w 110"/>
                <a:gd name="T17" fmla="*/ 56 h 99"/>
                <a:gd name="T18" fmla="*/ 0 w 110"/>
                <a:gd name="T19" fmla="*/ 71 h 99"/>
                <a:gd name="T20" fmla="*/ 16 w 110"/>
                <a:gd name="T21" fmla="*/ 64 h 99"/>
                <a:gd name="T22" fmla="*/ 32 w 110"/>
                <a:gd name="T23" fmla="*/ 68 h 99"/>
                <a:gd name="T24" fmla="*/ 53 w 110"/>
                <a:gd name="T25" fmla="*/ 72 h 99"/>
                <a:gd name="T26" fmla="*/ 63 w 110"/>
                <a:gd name="T27" fmla="*/ 86 h 99"/>
                <a:gd name="T28" fmla="*/ 65 w 110"/>
                <a:gd name="T29" fmla="*/ 94 h 99"/>
                <a:gd name="T30" fmla="*/ 73 w 110"/>
                <a:gd name="T31" fmla="*/ 98 h 99"/>
                <a:gd name="T32" fmla="*/ 81 w 110"/>
                <a:gd name="T33" fmla="*/ 94 h 99"/>
                <a:gd name="T34" fmla="*/ 88 w 110"/>
                <a:gd name="T35" fmla="*/ 87 h 99"/>
                <a:gd name="T36" fmla="*/ 88 w 110"/>
                <a:gd name="T37" fmla="*/ 73 h 99"/>
                <a:gd name="T38" fmla="*/ 92 w 110"/>
                <a:gd name="T39" fmla="*/ 60 h 99"/>
                <a:gd name="T40" fmla="*/ 76 w 110"/>
                <a:gd name="T41" fmla="*/ 46 h 99"/>
                <a:gd name="T42" fmla="*/ 95 w 110"/>
                <a:gd name="T43" fmla="*/ 60 h 99"/>
                <a:gd name="T44" fmla="*/ 105 w 110"/>
                <a:gd name="T45" fmla="*/ 54 h 99"/>
                <a:gd name="T46" fmla="*/ 109 w 110"/>
                <a:gd name="T47" fmla="*/ 39 h 99"/>
                <a:gd name="T48" fmla="*/ 109 w 110"/>
                <a:gd name="T49" fmla="*/ 30 h 99"/>
                <a:gd name="T50" fmla="*/ 107 w 110"/>
                <a:gd name="T51" fmla="*/ 21 h 99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w 110"/>
                <a:gd name="T79" fmla="*/ 0 h 99"/>
                <a:gd name="T80" fmla="*/ 110 w 110"/>
                <a:gd name="T81" fmla="*/ 99 h 99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T78" t="T79" r="T80" b="T81"/>
              <a:pathLst>
                <a:path w="110" h="99">
                  <a:moveTo>
                    <a:pt x="107" y="21"/>
                  </a:moveTo>
                  <a:lnTo>
                    <a:pt x="81" y="8"/>
                  </a:lnTo>
                  <a:lnTo>
                    <a:pt x="55" y="0"/>
                  </a:lnTo>
                  <a:lnTo>
                    <a:pt x="36" y="0"/>
                  </a:lnTo>
                  <a:lnTo>
                    <a:pt x="22" y="5"/>
                  </a:lnTo>
                  <a:lnTo>
                    <a:pt x="24" y="23"/>
                  </a:lnTo>
                  <a:lnTo>
                    <a:pt x="15" y="28"/>
                  </a:lnTo>
                  <a:lnTo>
                    <a:pt x="9" y="39"/>
                  </a:lnTo>
                  <a:lnTo>
                    <a:pt x="7" y="56"/>
                  </a:lnTo>
                  <a:lnTo>
                    <a:pt x="0" y="71"/>
                  </a:lnTo>
                  <a:lnTo>
                    <a:pt x="16" y="64"/>
                  </a:lnTo>
                  <a:lnTo>
                    <a:pt x="32" y="68"/>
                  </a:lnTo>
                  <a:lnTo>
                    <a:pt x="53" y="72"/>
                  </a:lnTo>
                  <a:lnTo>
                    <a:pt x="63" y="86"/>
                  </a:lnTo>
                  <a:lnTo>
                    <a:pt x="65" y="94"/>
                  </a:lnTo>
                  <a:lnTo>
                    <a:pt x="73" y="98"/>
                  </a:lnTo>
                  <a:lnTo>
                    <a:pt x="81" y="94"/>
                  </a:lnTo>
                  <a:lnTo>
                    <a:pt x="88" y="87"/>
                  </a:lnTo>
                  <a:lnTo>
                    <a:pt x="88" y="73"/>
                  </a:lnTo>
                  <a:lnTo>
                    <a:pt x="92" y="60"/>
                  </a:lnTo>
                  <a:lnTo>
                    <a:pt x="76" y="46"/>
                  </a:lnTo>
                  <a:lnTo>
                    <a:pt x="95" y="60"/>
                  </a:lnTo>
                  <a:lnTo>
                    <a:pt x="105" y="54"/>
                  </a:lnTo>
                  <a:lnTo>
                    <a:pt x="109" y="39"/>
                  </a:lnTo>
                  <a:lnTo>
                    <a:pt x="109" y="30"/>
                  </a:lnTo>
                  <a:lnTo>
                    <a:pt x="107" y="21"/>
                  </a:lnTo>
                </a:path>
              </a:pathLst>
            </a:custGeom>
            <a:solidFill>
              <a:srgbClr val="FFFFFF"/>
            </a:solidFill>
            <a:ln w="12700" cap="rnd" cmpd="sng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grpSp>
          <p:nvGrpSpPr>
            <p:cNvPr id="13" name="Group 34"/>
            <p:cNvGrpSpPr>
              <a:grpSpLocks/>
            </p:cNvGrpSpPr>
            <p:nvPr/>
          </p:nvGrpSpPr>
          <p:grpSpPr bwMode="auto">
            <a:xfrm>
              <a:off x="3927" y="3158"/>
              <a:ext cx="97" cy="349"/>
              <a:chOff x="3927" y="3158"/>
              <a:chExt cx="97" cy="349"/>
            </a:xfrm>
          </p:grpSpPr>
          <p:sp>
            <p:nvSpPr>
              <p:cNvPr id="20569" name="Freeform 35"/>
              <p:cNvSpPr>
                <a:spLocks/>
              </p:cNvSpPr>
              <p:nvPr/>
            </p:nvSpPr>
            <p:spPr bwMode="auto">
              <a:xfrm>
                <a:off x="3944" y="3390"/>
                <a:ext cx="53" cy="117"/>
              </a:xfrm>
              <a:custGeom>
                <a:avLst/>
                <a:gdLst>
                  <a:gd name="T0" fmla="*/ 44 w 53"/>
                  <a:gd name="T1" fmla="*/ 15 h 117"/>
                  <a:gd name="T2" fmla="*/ 47 w 53"/>
                  <a:gd name="T3" fmla="*/ 40 h 117"/>
                  <a:gd name="T4" fmla="*/ 47 w 53"/>
                  <a:gd name="T5" fmla="*/ 50 h 117"/>
                  <a:gd name="T6" fmla="*/ 46 w 53"/>
                  <a:gd name="T7" fmla="*/ 63 h 117"/>
                  <a:gd name="T8" fmla="*/ 49 w 53"/>
                  <a:gd name="T9" fmla="*/ 79 h 117"/>
                  <a:gd name="T10" fmla="*/ 49 w 53"/>
                  <a:gd name="T11" fmla="*/ 91 h 117"/>
                  <a:gd name="T12" fmla="*/ 52 w 53"/>
                  <a:gd name="T13" fmla="*/ 104 h 117"/>
                  <a:gd name="T14" fmla="*/ 50 w 53"/>
                  <a:gd name="T15" fmla="*/ 110 h 117"/>
                  <a:gd name="T16" fmla="*/ 42 w 53"/>
                  <a:gd name="T17" fmla="*/ 116 h 117"/>
                  <a:gd name="T18" fmla="*/ 33 w 53"/>
                  <a:gd name="T19" fmla="*/ 116 h 117"/>
                  <a:gd name="T20" fmla="*/ 26 w 53"/>
                  <a:gd name="T21" fmla="*/ 113 h 117"/>
                  <a:gd name="T22" fmla="*/ 21 w 53"/>
                  <a:gd name="T23" fmla="*/ 106 h 117"/>
                  <a:gd name="T24" fmla="*/ 13 w 53"/>
                  <a:gd name="T25" fmla="*/ 86 h 117"/>
                  <a:gd name="T26" fmla="*/ 10 w 53"/>
                  <a:gd name="T27" fmla="*/ 68 h 117"/>
                  <a:gd name="T28" fmla="*/ 2 w 53"/>
                  <a:gd name="T29" fmla="*/ 47 h 117"/>
                  <a:gd name="T30" fmla="*/ 0 w 53"/>
                  <a:gd name="T31" fmla="*/ 19 h 117"/>
                  <a:gd name="T32" fmla="*/ 2 w 53"/>
                  <a:gd name="T33" fmla="*/ 0 h 117"/>
                  <a:gd name="T34" fmla="*/ 40 w 53"/>
                  <a:gd name="T35" fmla="*/ 0 h 117"/>
                  <a:gd name="T36" fmla="*/ 44 w 53"/>
                  <a:gd name="T37" fmla="*/ 15 h 117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w 53"/>
                  <a:gd name="T58" fmla="*/ 0 h 117"/>
                  <a:gd name="T59" fmla="*/ 53 w 53"/>
                  <a:gd name="T60" fmla="*/ 117 h 117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T57" t="T58" r="T59" b="T60"/>
                <a:pathLst>
                  <a:path w="53" h="117">
                    <a:moveTo>
                      <a:pt x="44" y="15"/>
                    </a:moveTo>
                    <a:lnTo>
                      <a:pt x="47" y="40"/>
                    </a:lnTo>
                    <a:lnTo>
                      <a:pt x="47" y="50"/>
                    </a:lnTo>
                    <a:lnTo>
                      <a:pt x="46" y="63"/>
                    </a:lnTo>
                    <a:lnTo>
                      <a:pt x="49" y="79"/>
                    </a:lnTo>
                    <a:lnTo>
                      <a:pt x="49" y="91"/>
                    </a:lnTo>
                    <a:lnTo>
                      <a:pt x="52" y="104"/>
                    </a:lnTo>
                    <a:lnTo>
                      <a:pt x="50" y="110"/>
                    </a:lnTo>
                    <a:lnTo>
                      <a:pt x="42" y="116"/>
                    </a:lnTo>
                    <a:lnTo>
                      <a:pt x="33" y="116"/>
                    </a:lnTo>
                    <a:lnTo>
                      <a:pt x="26" y="113"/>
                    </a:lnTo>
                    <a:lnTo>
                      <a:pt x="21" y="106"/>
                    </a:lnTo>
                    <a:lnTo>
                      <a:pt x="13" y="86"/>
                    </a:lnTo>
                    <a:lnTo>
                      <a:pt x="10" y="68"/>
                    </a:lnTo>
                    <a:lnTo>
                      <a:pt x="2" y="47"/>
                    </a:lnTo>
                    <a:lnTo>
                      <a:pt x="0" y="19"/>
                    </a:lnTo>
                    <a:lnTo>
                      <a:pt x="2" y="0"/>
                    </a:lnTo>
                    <a:lnTo>
                      <a:pt x="40" y="0"/>
                    </a:lnTo>
                    <a:lnTo>
                      <a:pt x="44" y="15"/>
                    </a:lnTo>
                  </a:path>
                </a:pathLst>
              </a:custGeom>
              <a:solidFill>
                <a:srgbClr val="FFC080"/>
              </a:solidFill>
              <a:ln w="12700" cap="rnd" cmpd="sng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20570" name="Freeform 36"/>
              <p:cNvSpPr>
                <a:spLocks/>
              </p:cNvSpPr>
              <p:nvPr/>
            </p:nvSpPr>
            <p:spPr bwMode="auto">
              <a:xfrm>
                <a:off x="3940" y="3215"/>
                <a:ext cx="84" cy="278"/>
              </a:xfrm>
              <a:custGeom>
                <a:avLst/>
                <a:gdLst>
                  <a:gd name="T0" fmla="*/ 49 w 84"/>
                  <a:gd name="T1" fmla="*/ 6 h 278"/>
                  <a:gd name="T2" fmla="*/ 56 w 84"/>
                  <a:gd name="T3" fmla="*/ 27 h 278"/>
                  <a:gd name="T4" fmla="*/ 62 w 84"/>
                  <a:gd name="T5" fmla="*/ 63 h 278"/>
                  <a:gd name="T6" fmla="*/ 60 w 84"/>
                  <a:gd name="T7" fmla="*/ 78 h 278"/>
                  <a:gd name="T8" fmla="*/ 57 w 84"/>
                  <a:gd name="T9" fmla="*/ 108 h 278"/>
                  <a:gd name="T10" fmla="*/ 45 w 84"/>
                  <a:gd name="T11" fmla="*/ 135 h 278"/>
                  <a:gd name="T12" fmla="*/ 41 w 84"/>
                  <a:gd name="T13" fmla="*/ 147 h 278"/>
                  <a:gd name="T14" fmla="*/ 42 w 84"/>
                  <a:gd name="T15" fmla="*/ 160 h 278"/>
                  <a:gd name="T16" fmla="*/ 48 w 84"/>
                  <a:gd name="T17" fmla="*/ 168 h 278"/>
                  <a:gd name="T18" fmla="*/ 57 w 84"/>
                  <a:gd name="T19" fmla="*/ 175 h 278"/>
                  <a:gd name="T20" fmla="*/ 70 w 84"/>
                  <a:gd name="T21" fmla="*/ 191 h 278"/>
                  <a:gd name="T22" fmla="*/ 80 w 84"/>
                  <a:gd name="T23" fmla="*/ 204 h 278"/>
                  <a:gd name="T24" fmla="*/ 82 w 84"/>
                  <a:gd name="T25" fmla="*/ 213 h 278"/>
                  <a:gd name="T26" fmla="*/ 83 w 84"/>
                  <a:gd name="T27" fmla="*/ 222 h 278"/>
                  <a:gd name="T28" fmla="*/ 81 w 84"/>
                  <a:gd name="T29" fmla="*/ 232 h 278"/>
                  <a:gd name="T30" fmla="*/ 78 w 84"/>
                  <a:gd name="T31" fmla="*/ 237 h 278"/>
                  <a:gd name="T32" fmla="*/ 69 w 84"/>
                  <a:gd name="T33" fmla="*/ 239 h 278"/>
                  <a:gd name="T34" fmla="*/ 60 w 84"/>
                  <a:gd name="T35" fmla="*/ 233 h 278"/>
                  <a:gd name="T36" fmla="*/ 54 w 84"/>
                  <a:gd name="T37" fmla="*/ 219 h 278"/>
                  <a:gd name="T38" fmla="*/ 46 w 84"/>
                  <a:gd name="T39" fmla="*/ 207 h 278"/>
                  <a:gd name="T40" fmla="*/ 40 w 84"/>
                  <a:gd name="T41" fmla="*/ 199 h 278"/>
                  <a:gd name="T42" fmla="*/ 38 w 84"/>
                  <a:gd name="T43" fmla="*/ 215 h 278"/>
                  <a:gd name="T44" fmla="*/ 36 w 84"/>
                  <a:gd name="T45" fmla="*/ 222 h 278"/>
                  <a:gd name="T46" fmla="*/ 35 w 84"/>
                  <a:gd name="T47" fmla="*/ 226 h 278"/>
                  <a:gd name="T48" fmla="*/ 32 w 84"/>
                  <a:gd name="T49" fmla="*/ 235 h 278"/>
                  <a:gd name="T50" fmla="*/ 38 w 84"/>
                  <a:gd name="T51" fmla="*/ 247 h 278"/>
                  <a:gd name="T52" fmla="*/ 50 w 84"/>
                  <a:gd name="T53" fmla="*/ 261 h 278"/>
                  <a:gd name="T54" fmla="*/ 65 w 84"/>
                  <a:gd name="T55" fmla="*/ 261 h 278"/>
                  <a:gd name="T56" fmla="*/ 78 w 84"/>
                  <a:gd name="T57" fmla="*/ 261 h 278"/>
                  <a:gd name="T58" fmla="*/ 79 w 84"/>
                  <a:gd name="T59" fmla="*/ 268 h 278"/>
                  <a:gd name="T60" fmla="*/ 74 w 84"/>
                  <a:gd name="T61" fmla="*/ 274 h 278"/>
                  <a:gd name="T62" fmla="*/ 67 w 84"/>
                  <a:gd name="T63" fmla="*/ 277 h 278"/>
                  <a:gd name="T64" fmla="*/ 54 w 84"/>
                  <a:gd name="T65" fmla="*/ 277 h 278"/>
                  <a:gd name="T66" fmla="*/ 36 w 84"/>
                  <a:gd name="T67" fmla="*/ 274 h 278"/>
                  <a:gd name="T68" fmla="*/ 23 w 84"/>
                  <a:gd name="T69" fmla="*/ 262 h 278"/>
                  <a:gd name="T70" fmla="*/ 12 w 84"/>
                  <a:gd name="T71" fmla="*/ 246 h 278"/>
                  <a:gd name="T72" fmla="*/ 7 w 84"/>
                  <a:gd name="T73" fmla="*/ 236 h 278"/>
                  <a:gd name="T74" fmla="*/ 1 w 84"/>
                  <a:gd name="T75" fmla="*/ 221 h 278"/>
                  <a:gd name="T76" fmla="*/ 0 w 84"/>
                  <a:gd name="T77" fmla="*/ 201 h 278"/>
                  <a:gd name="T78" fmla="*/ 3 w 84"/>
                  <a:gd name="T79" fmla="*/ 184 h 278"/>
                  <a:gd name="T80" fmla="*/ 8 w 84"/>
                  <a:gd name="T81" fmla="*/ 175 h 278"/>
                  <a:gd name="T82" fmla="*/ 9 w 84"/>
                  <a:gd name="T83" fmla="*/ 163 h 278"/>
                  <a:gd name="T84" fmla="*/ 16 w 84"/>
                  <a:gd name="T85" fmla="*/ 150 h 278"/>
                  <a:gd name="T86" fmla="*/ 16 w 84"/>
                  <a:gd name="T87" fmla="*/ 115 h 278"/>
                  <a:gd name="T88" fmla="*/ 14 w 84"/>
                  <a:gd name="T89" fmla="*/ 86 h 278"/>
                  <a:gd name="T90" fmla="*/ 10 w 84"/>
                  <a:gd name="T91" fmla="*/ 60 h 278"/>
                  <a:gd name="T92" fmla="*/ 10 w 84"/>
                  <a:gd name="T93" fmla="*/ 31 h 278"/>
                  <a:gd name="T94" fmla="*/ 14 w 84"/>
                  <a:gd name="T95" fmla="*/ 7 h 278"/>
                  <a:gd name="T96" fmla="*/ 15 w 84"/>
                  <a:gd name="T97" fmla="*/ 0 h 278"/>
                  <a:gd name="T98" fmla="*/ 48 w 84"/>
                  <a:gd name="T99" fmla="*/ 0 h 278"/>
                  <a:gd name="T100" fmla="*/ 49 w 84"/>
                  <a:gd name="T101" fmla="*/ 6 h 278"/>
                  <a:gd name="T102" fmla="*/ 0 60000 65536"/>
                  <a:gd name="T103" fmla="*/ 0 60000 65536"/>
                  <a:gd name="T104" fmla="*/ 0 60000 65536"/>
                  <a:gd name="T105" fmla="*/ 0 60000 65536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  <a:gd name="T111" fmla="*/ 0 60000 65536"/>
                  <a:gd name="T112" fmla="*/ 0 60000 65536"/>
                  <a:gd name="T113" fmla="*/ 0 60000 65536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w 84"/>
                  <a:gd name="T154" fmla="*/ 0 h 278"/>
                  <a:gd name="T155" fmla="*/ 84 w 84"/>
                  <a:gd name="T156" fmla="*/ 278 h 278"/>
                </a:gdLst>
                <a:ahLst/>
                <a:cxnLst>
                  <a:cxn ang="T102">
                    <a:pos x="T0" y="T1"/>
                  </a:cxn>
                  <a:cxn ang="T103">
                    <a:pos x="T2" y="T3"/>
                  </a:cxn>
                  <a:cxn ang="T104">
                    <a:pos x="T4" y="T5"/>
                  </a:cxn>
                  <a:cxn ang="T105">
                    <a:pos x="T6" y="T7"/>
                  </a:cxn>
                  <a:cxn ang="T106">
                    <a:pos x="T8" y="T9"/>
                  </a:cxn>
                  <a:cxn ang="T107">
                    <a:pos x="T10" y="T11"/>
                  </a:cxn>
                  <a:cxn ang="T108">
                    <a:pos x="T12" y="T13"/>
                  </a:cxn>
                  <a:cxn ang="T109">
                    <a:pos x="T14" y="T15"/>
                  </a:cxn>
                  <a:cxn ang="T110">
                    <a:pos x="T16" y="T17"/>
                  </a:cxn>
                  <a:cxn ang="T111">
                    <a:pos x="T18" y="T19"/>
                  </a:cxn>
                  <a:cxn ang="T112">
                    <a:pos x="T20" y="T21"/>
                  </a:cxn>
                  <a:cxn ang="T113">
                    <a:pos x="T22" y="T23"/>
                  </a:cxn>
                  <a:cxn ang="T114">
                    <a:pos x="T24" y="T25"/>
                  </a:cxn>
                  <a:cxn ang="T115">
                    <a:pos x="T26" y="T27"/>
                  </a:cxn>
                  <a:cxn ang="T116">
                    <a:pos x="T28" y="T29"/>
                  </a:cxn>
                  <a:cxn ang="T117">
                    <a:pos x="T30" y="T31"/>
                  </a:cxn>
                  <a:cxn ang="T118">
                    <a:pos x="T32" y="T33"/>
                  </a:cxn>
                  <a:cxn ang="T119">
                    <a:pos x="T34" y="T35"/>
                  </a:cxn>
                  <a:cxn ang="T120">
                    <a:pos x="T36" y="T37"/>
                  </a:cxn>
                  <a:cxn ang="T121">
                    <a:pos x="T38" y="T39"/>
                  </a:cxn>
                  <a:cxn ang="T122">
                    <a:pos x="T40" y="T41"/>
                  </a:cxn>
                  <a:cxn ang="T123">
                    <a:pos x="T42" y="T43"/>
                  </a:cxn>
                  <a:cxn ang="T124">
                    <a:pos x="T44" y="T45"/>
                  </a:cxn>
                  <a:cxn ang="T125">
                    <a:pos x="T46" y="T47"/>
                  </a:cxn>
                  <a:cxn ang="T126">
                    <a:pos x="T48" y="T49"/>
                  </a:cxn>
                  <a:cxn ang="T127">
                    <a:pos x="T50" y="T51"/>
                  </a:cxn>
                  <a:cxn ang="T128">
                    <a:pos x="T52" y="T53"/>
                  </a:cxn>
                  <a:cxn ang="T129">
                    <a:pos x="T54" y="T55"/>
                  </a:cxn>
                  <a:cxn ang="T130">
                    <a:pos x="T56" y="T57"/>
                  </a:cxn>
                  <a:cxn ang="T131">
                    <a:pos x="T58" y="T59"/>
                  </a:cxn>
                  <a:cxn ang="T132">
                    <a:pos x="T60" y="T61"/>
                  </a:cxn>
                  <a:cxn ang="T133">
                    <a:pos x="T62" y="T63"/>
                  </a:cxn>
                  <a:cxn ang="T134">
                    <a:pos x="T64" y="T65"/>
                  </a:cxn>
                  <a:cxn ang="T135">
                    <a:pos x="T66" y="T67"/>
                  </a:cxn>
                  <a:cxn ang="T136">
                    <a:pos x="T68" y="T69"/>
                  </a:cxn>
                  <a:cxn ang="T137">
                    <a:pos x="T70" y="T71"/>
                  </a:cxn>
                  <a:cxn ang="T138">
                    <a:pos x="T72" y="T73"/>
                  </a:cxn>
                  <a:cxn ang="T139">
                    <a:pos x="T74" y="T75"/>
                  </a:cxn>
                  <a:cxn ang="T140">
                    <a:pos x="T76" y="T77"/>
                  </a:cxn>
                  <a:cxn ang="T141">
                    <a:pos x="T78" y="T79"/>
                  </a:cxn>
                  <a:cxn ang="T142">
                    <a:pos x="T80" y="T81"/>
                  </a:cxn>
                  <a:cxn ang="T143">
                    <a:pos x="T82" y="T83"/>
                  </a:cxn>
                  <a:cxn ang="T144">
                    <a:pos x="T84" y="T85"/>
                  </a:cxn>
                  <a:cxn ang="T145">
                    <a:pos x="T86" y="T87"/>
                  </a:cxn>
                  <a:cxn ang="T146">
                    <a:pos x="T88" y="T89"/>
                  </a:cxn>
                  <a:cxn ang="T147">
                    <a:pos x="T90" y="T91"/>
                  </a:cxn>
                  <a:cxn ang="T148">
                    <a:pos x="T92" y="T93"/>
                  </a:cxn>
                  <a:cxn ang="T149">
                    <a:pos x="T94" y="T95"/>
                  </a:cxn>
                  <a:cxn ang="T150">
                    <a:pos x="T96" y="T97"/>
                  </a:cxn>
                  <a:cxn ang="T151">
                    <a:pos x="T98" y="T99"/>
                  </a:cxn>
                  <a:cxn ang="T152">
                    <a:pos x="T100" y="T101"/>
                  </a:cxn>
                </a:cxnLst>
                <a:rect l="T153" t="T154" r="T155" b="T156"/>
                <a:pathLst>
                  <a:path w="84" h="278">
                    <a:moveTo>
                      <a:pt x="49" y="6"/>
                    </a:moveTo>
                    <a:lnTo>
                      <a:pt x="56" y="27"/>
                    </a:lnTo>
                    <a:lnTo>
                      <a:pt x="62" y="63"/>
                    </a:lnTo>
                    <a:lnTo>
                      <a:pt x="60" y="78"/>
                    </a:lnTo>
                    <a:lnTo>
                      <a:pt x="57" y="108"/>
                    </a:lnTo>
                    <a:lnTo>
                      <a:pt x="45" y="135"/>
                    </a:lnTo>
                    <a:lnTo>
                      <a:pt x="41" y="147"/>
                    </a:lnTo>
                    <a:lnTo>
                      <a:pt x="42" y="160"/>
                    </a:lnTo>
                    <a:lnTo>
                      <a:pt x="48" y="168"/>
                    </a:lnTo>
                    <a:lnTo>
                      <a:pt x="57" y="175"/>
                    </a:lnTo>
                    <a:lnTo>
                      <a:pt x="70" y="191"/>
                    </a:lnTo>
                    <a:lnTo>
                      <a:pt x="80" y="204"/>
                    </a:lnTo>
                    <a:lnTo>
                      <a:pt x="82" y="213"/>
                    </a:lnTo>
                    <a:lnTo>
                      <a:pt x="83" y="222"/>
                    </a:lnTo>
                    <a:lnTo>
                      <a:pt x="81" y="232"/>
                    </a:lnTo>
                    <a:lnTo>
                      <a:pt x="78" y="237"/>
                    </a:lnTo>
                    <a:lnTo>
                      <a:pt x="69" y="239"/>
                    </a:lnTo>
                    <a:lnTo>
                      <a:pt x="60" y="233"/>
                    </a:lnTo>
                    <a:lnTo>
                      <a:pt x="54" y="219"/>
                    </a:lnTo>
                    <a:lnTo>
                      <a:pt x="46" y="207"/>
                    </a:lnTo>
                    <a:lnTo>
                      <a:pt x="40" y="199"/>
                    </a:lnTo>
                    <a:lnTo>
                      <a:pt x="38" y="215"/>
                    </a:lnTo>
                    <a:lnTo>
                      <a:pt x="36" y="222"/>
                    </a:lnTo>
                    <a:lnTo>
                      <a:pt x="35" y="226"/>
                    </a:lnTo>
                    <a:lnTo>
                      <a:pt x="32" y="235"/>
                    </a:lnTo>
                    <a:lnTo>
                      <a:pt x="38" y="247"/>
                    </a:lnTo>
                    <a:lnTo>
                      <a:pt x="50" y="261"/>
                    </a:lnTo>
                    <a:lnTo>
                      <a:pt x="65" y="261"/>
                    </a:lnTo>
                    <a:lnTo>
                      <a:pt x="78" y="261"/>
                    </a:lnTo>
                    <a:lnTo>
                      <a:pt x="79" y="268"/>
                    </a:lnTo>
                    <a:lnTo>
                      <a:pt x="74" y="274"/>
                    </a:lnTo>
                    <a:lnTo>
                      <a:pt x="67" y="277"/>
                    </a:lnTo>
                    <a:lnTo>
                      <a:pt x="54" y="277"/>
                    </a:lnTo>
                    <a:lnTo>
                      <a:pt x="36" y="274"/>
                    </a:lnTo>
                    <a:lnTo>
                      <a:pt x="23" y="262"/>
                    </a:lnTo>
                    <a:lnTo>
                      <a:pt x="12" y="246"/>
                    </a:lnTo>
                    <a:lnTo>
                      <a:pt x="7" y="236"/>
                    </a:lnTo>
                    <a:lnTo>
                      <a:pt x="1" y="221"/>
                    </a:lnTo>
                    <a:lnTo>
                      <a:pt x="0" y="201"/>
                    </a:lnTo>
                    <a:lnTo>
                      <a:pt x="3" y="184"/>
                    </a:lnTo>
                    <a:lnTo>
                      <a:pt x="8" y="175"/>
                    </a:lnTo>
                    <a:lnTo>
                      <a:pt x="9" y="163"/>
                    </a:lnTo>
                    <a:lnTo>
                      <a:pt x="16" y="150"/>
                    </a:lnTo>
                    <a:lnTo>
                      <a:pt x="16" y="115"/>
                    </a:lnTo>
                    <a:lnTo>
                      <a:pt x="14" y="86"/>
                    </a:lnTo>
                    <a:lnTo>
                      <a:pt x="10" y="60"/>
                    </a:lnTo>
                    <a:lnTo>
                      <a:pt x="10" y="31"/>
                    </a:lnTo>
                    <a:lnTo>
                      <a:pt x="14" y="7"/>
                    </a:lnTo>
                    <a:lnTo>
                      <a:pt x="15" y="0"/>
                    </a:lnTo>
                    <a:lnTo>
                      <a:pt x="48" y="0"/>
                    </a:lnTo>
                    <a:lnTo>
                      <a:pt x="49" y="6"/>
                    </a:lnTo>
                  </a:path>
                </a:pathLst>
              </a:custGeom>
              <a:solidFill>
                <a:srgbClr val="FFE0C0"/>
              </a:solidFill>
              <a:ln w="12700" cap="rnd" cmpd="sng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20571" name="Freeform 37"/>
              <p:cNvSpPr>
                <a:spLocks/>
              </p:cNvSpPr>
              <p:nvPr/>
            </p:nvSpPr>
            <p:spPr bwMode="auto">
              <a:xfrm>
                <a:off x="3927" y="3158"/>
                <a:ext cx="92" cy="75"/>
              </a:xfrm>
              <a:custGeom>
                <a:avLst/>
                <a:gdLst>
                  <a:gd name="T0" fmla="*/ 81 w 92"/>
                  <a:gd name="T1" fmla="*/ 9 h 75"/>
                  <a:gd name="T2" fmla="*/ 61 w 92"/>
                  <a:gd name="T3" fmla="*/ 15 h 75"/>
                  <a:gd name="T4" fmla="*/ 46 w 92"/>
                  <a:gd name="T5" fmla="*/ 18 h 75"/>
                  <a:gd name="T6" fmla="*/ 31 w 92"/>
                  <a:gd name="T7" fmla="*/ 13 h 75"/>
                  <a:gd name="T8" fmla="*/ 23 w 92"/>
                  <a:gd name="T9" fmla="*/ 7 h 75"/>
                  <a:gd name="T10" fmla="*/ 8 w 92"/>
                  <a:gd name="T11" fmla="*/ 0 h 75"/>
                  <a:gd name="T12" fmla="*/ 3 w 92"/>
                  <a:gd name="T13" fmla="*/ 12 h 75"/>
                  <a:gd name="T14" fmla="*/ 0 w 92"/>
                  <a:gd name="T15" fmla="*/ 31 h 75"/>
                  <a:gd name="T16" fmla="*/ 17 w 92"/>
                  <a:gd name="T17" fmla="*/ 45 h 75"/>
                  <a:gd name="T18" fmla="*/ 14 w 92"/>
                  <a:gd name="T19" fmla="*/ 62 h 75"/>
                  <a:gd name="T20" fmla="*/ 25 w 92"/>
                  <a:gd name="T21" fmla="*/ 69 h 75"/>
                  <a:gd name="T22" fmla="*/ 44 w 92"/>
                  <a:gd name="T23" fmla="*/ 72 h 75"/>
                  <a:gd name="T24" fmla="*/ 59 w 92"/>
                  <a:gd name="T25" fmla="*/ 74 h 75"/>
                  <a:gd name="T26" fmla="*/ 73 w 92"/>
                  <a:gd name="T27" fmla="*/ 69 h 75"/>
                  <a:gd name="T28" fmla="*/ 86 w 92"/>
                  <a:gd name="T29" fmla="*/ 59 h 75"/>
                  <a:gd name="T30" fmla="*/ 91 w 92"/>
                  <a:gd name="T31" fmla="*/ 51 h 75"/>
                  <a:gd name="T32" fmla="*/ 84 w 92"/>
                  <a:gd name="T33" fmla="*/ 35 h 75"/>
                  <a:gd name="T34" fmla="*/ 90 w 92"/>
                  <a:gd name="T35" fmla="*/ 22 h 75"/>
                  <a:gd name="T36" fmla="*/ 81 w 92"/>
                  <a:gd name="T37" fmla="*/ 9 h 75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w 92"/>
                  <a:gd name="T58" fmla="*/ 0 h 75"/>
                  <a:gd name="T59" fmla="*/ 92 w 92"/>
                  <a:gd name="T60" fmla="*/ 75 h 75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T57" t="T58" r="T59" b="T60"/>
                <a:pathLst>
                  <a:path w="92" h="75">
                    <a:moveTo>
                      <a:pt x="81" y="9"/>
                    </a:moveTo>
                    <a:lnTo>
                      <a:pt x="61" y="15"/>
                    </a:lnTo>
                    <a:lnTo>
                      <a:pt x="46" y="18"/>
                    </a:lnTo>
                    <a:lnTo>
                      <a:pt x="31" y="13"/>
                    </a:lnTo>
                    <a:lnTo>
                      <a:pt x="23" y="7"/>
                    </a:lnTo>
                    <a:lnTo>
                      <a:pt x="8" y="0"/>
                    </a:lnTo>
                    <a:lnTo>
                      <a:pt x="3" y="12"/>
                    </a:lnTo>
                    <a:lnTo>
                      <a:pt x="0" y="31"/>
                    </a:lnTo>
                    <a:lnTo>
                      <a:pt x="17" y="45"/>
                    </a:lnTo>
                    <a:lnTo>
                      <a:pt x="14" y="62"/>
                    </a:lnTo>
                    <a:lnTo>
                      <a:pt x="25" y="69"/>
                    </a:lnTo>
                    <a:lnTo>
                      <a:pt x="44" y="72"/>
                    </a:lnTo>
                    <a:lnTo>
                      <a:pt x="59" y="74"/>
                    </a:lnTo>
                    <a:lnTo>
                      <a:pt x="73" y="69"/>
                    </a:lnTo>
                    <a:lnTo>
                      <a:pt x="86" y="59"/>
                    </a:lnTo>
                    <a:lnTo>
                      <a:pt x="91" y="51"/>
                    </a:lnTo>
                    <a:lnTo>
                      <a:pt x="84" y="35"/>
                    </a:lnTo>
                    <a:lnTo>
                      <a:pt x="90" y="22"/>
                    </a:lnTo>
                    <a:lnTo>
                      <a:pt x="81" y="9"/>
                    </a:lnTo>
                  </a:path>
                </a:pathLst>
              </a:custGeom>
              <a:solidFill>
                <a:srgbClr val="FFFFFF"/>
              </a:solidFill>
              <a:ln w="12700" cap="rnd" cmpd="sng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endParaRPr lang="pt-BR"/>
              </a:p>
            </p:txBody>
          </p:sp>
        </p:grpSp>
        <p:grpSp>
          <p:nvGrpSpPr>
            <p:cNvPr id="14" name="Group 38"/>
            <p:cNvGrpSpPr>
              <a:grpSpLocks/>
            </p:cNvGrpSpPr>
            <p:nvPr/>
          </p:nvGrpSpPr>
          <p:grpSpPr bwMode="auto">
            <a:xfrm>
              <a:off x="3834" y="2543"/>
              <a:ext cx="179" cy="251"/>
              <a:chOff x="3834" y="2543"/>
              <a:chExt cx="179" cy="251"/>
            </a:xfrm>
          </p:grpSpPr>
          <p:sp>
            <p:nvSpPr>
              <p:cNvPr id="20566" name="Line 39"/>
              <p:cNvSpPr>
                <a:spLocks noChangeShapeType="1"/>
              </p:cNvSpPr>
              <p:nvPr/>
            </p:nvSpPr>
            <p:spPr bwMode="auto">
              <a:xfrm flipH="1" flipV="1">
                <a:off x="3875" y="2641"/>
                <a:ext cx="56" cy="32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/>
              <a:p>
                <a:endParaRPr lang="pt-BR"/>
              </a:p>
            </p:txBody>
          </p:sp>
          <p:sp>
            <p:nvSpPr>
              <p:cNvPr id="20567" name="Line 40"/>
              <p:cNvSpPr>
                <a:spLocks noChangeShapeType="1"/>
              </p:cNvSpPr>
              <p:nvPr/>
            </p:nvSpPr>
            <p:spPr bwMode="auto">
              <a:xfrm flipH="1" flipV="1">
                <a:off x="3978" y="2543"/>
                <a:ext cx="35" cy="43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/>
              <a:p>
                <a:endParaRPr lang="pt-BR"/>
              </a:p>
            </p:txBody>
          </p:sp>
          <p:sp>
            <p:nvSpPr>
              <p:cNvPr id="20568" name="Line 41"/>
              <p:cNvSpPr>
                <a:spLocks noChangeShapeType="1"/>
              </p:cNvSpPr>
              <p:nvPr/>
            </p:nvSpPr>
            <p:spPr bwMode="auto">
              <a:xfrm flipH="1" flipV="1">
                <a:off x="3834" y="2790"/>
                <a:ext cx="69" cy="4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/>
              <a:p>
                <a:endParaRPr lang="pt-BR"/>
              </a:p>
            </p:txBody>
          </p:sp>
        </p:grpSp>
      </p:grpSp>
      <p:sp>
        <p:nvSpPr>
          <p:cNvPr id="20486" name="Rectangle 42"/>
          <p:cNvSpPr>
            <a:spLocks noChangeArrowheads="1"/>
          </p:cNvSpPr>
          <p:nvPr/>
        </p:nvSpPr>
        <p:spPr bwMode="auto">
          <a:xfrm>
            <a:off x="395288" y="827088"/>
            <a:ext cx="8172450" cy="831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Ctr="1">
            <a:spAutoFit/>
          </a:bodyPr>
          <a:lstStyle/>
          <a:p>
            <a:pPr algn="ctr"/>
            <a:r>
              <a:rPr lang="pt-BR" sz="2400" b="1">
                <a:cs typeface="Arial" pitchFamily="34" charset="0"/>
              </a:rPr>
              <a:t>DISTORÇÃO DE PERCEPÇÃO:</a:t>
            </a:r>
            <a:br>
              <a:rPr lang="pt-BR" sz="2400" b="1">
                <a:cs typeface="Arial" pitchFamily="34" charset="0"/>
              </a:rPr>
            </a:br>
            <a:r>
              <a:rPr lang="pt-BR" sz="2400" b="1">
                <a:cs typeface="Arial" pitchFamily="34" charset="0"/>
              </a:rPr>
              <a:t>GARGALO PRODUTIVO E CCRs</a:t>
            </a:r>
          </a:p>
        </p:txBody>
      </p:sp>
      <p:grpSp>
        <p:nvGrpSpPr>
          <p:cNvPr id="15" name="Group 43"/>
          <p:cNvGrpSpPr>
            <a:grpSpLocks noChangeAspect="1"/>
          </p:cNvGrpSpPr>
          <p:nvPr/>
        </p:nvGrpSpPr>
        <p:grpSpPr bwMode="auto">
          <a:xfrm>
            <a:off x="304800" y="4787900"/>
            <a:ext cx="5046663" cy="1846263"/>
            <a:chOff x="573" y="2688"/>
            <a:chExt cx="2991" cy="1033"/>
          </a:xfrm>
        </p:grpSpPr>
        <p:sp>
          <p:nvSpPr>
            <p:cNvPr id="20490" name="AutoShape 44"/>
            <p:cNvSpPr>
              <a:spLocks noChangeAspect="1" noChangeArrowheads="1" noTextEdit="1"/>
            </p:cNvSpPr>
            <p:nvPr/>
          </p:nvSpPr>
          <p:spPr bwMode="auto">
            <a:xfrm>
              <a:off x="573" y="2688"/>
              <a:ext cx="2991" cy="1033"/>
            </a:xfrm>
            <a:prstGeom prst="rect">
              <a:avLst/>
            </a:prstGeom>
            <a:solidFill>
              <a:srgbClr val="C2D539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0491" name="Rectangle 45"/>
            <p:cNvSpPr>
              <a:spLocks noChangeArrowheads="1"/>
            </p:cNvSpPr>
            <p:nvPr/>
          </p:nvSpPr>
          <p:spPr bwMode="auto">
            <a:xfrm>
              <a:off x="748" y="2730"/>
              <a:ext cx="534" cy="1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600">
                  <a:solidFill>
                    <a:srgbClr val="0000FF"/>
                  </a:solidFill>
                  <a:latin typeface="Incised901 BT"/>
                </a:rPr>
                <a:t>Operação</a:t>
              </a:r>
              <a:endParaRPr lang="pt-BR" sz="1600">
                <a:latin typeface="Incised901 BT"/>
              </a:endParaRPr>
            </a:p>
          </p:txBody>
        </p:sp>
        <p:sp>
          <p:nvSpPr>
            <p:cNvPr id="20492" name="Rectangle 46"/>
            <p:cNvSpPr>
              <a:spLocks noChangeArrowheads="1"/>
            </p:cNvSpPr>
            <p:nvPr/>
          </p:nvSpPr>
          <p:spPr bwMode="auto">
            <a:xfrm>
              <a:off x="1339" y="2730"/>
              <a:ext cx="130" cy="16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2100">
                  <a:solidFill>
                    <a:srgbClr val="0000FF"/>
                  </a:solidFill>
                  <a:latin typeface="Incised901 BT"/>
                </a:rPr>
                <a:t>T </a:t>
              </a:r>
              <a:endParaRPr lang="pt-BR">
                <a:latin typeface="Incised901 BT"/>
              </a:endParaRPr>
            </a:p>
          </p:txBody>
        </p:sp>
        <p:sp>
          <p:nvSpPr>
            <p:cNvPr id="20493" name="Rectangle 47"/>
            <p:cNvSpPr>
              <a:spLocks noChangeArrowheads="1"/>
            </p:cNvSpPr>
            <p:nvPr/>
          </p:nvSpPr>
          <p:spPr bwMode="auto">
            <a:xfrm>
              <a:off x="1492" y="2730"/>
              <a:ext cx="809" cy="14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900">
                  <a:solidFill>
                    <a:srgbClr val="0000FF"/>
                  </a:solidFill>
                  <a:latin typeface="Incised901 BT"/>
                </a:rPr>
                <a:t>process. (h)</a:t>
              </a:r>
              <a:endParaRPr lang="pt-BR" sz="1900">
                <a:latin typeface="Incised901 BT"/>
              </a:endParaRPr>
            </a:p>
          </p:txBody>
        </p:sp>
        <p:sp>
          <p:nvSpPr>
            <p:cNvPr id="20494" name="Rectangle 48"/>
            <p:cNvSpPr>
              <a:spLocks noChangeArrowheads="1"/>
            </p:cNvSpPr>
            <p:nvPr/>
          </p:nvSpPr>
          <p:spPr bwMode="auto">
            <a:xfrm>
              <a:off x="2421" y="2730"/>
              <a:ext cx="1018" cy="14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900">
                  <a:solidFill>
                    <a:srgbClr val="0000FF"/>
                  </a:solidFill>
                  <a:latin typeface="Incised901 BT"/>
                </a:rPr>
                <a:t>Capacidade (h)</a:t>
              </a:r>
              <a:endParaRPr lang="pt-BR" sz="1900">
                <a:latin typeface="Incised901 BT"/>
              </a:endParaRPr>
            </a:p>
          </p:txBody>
        </p:sp>
        <p:sp>
          <p:nvSpPr>
            <p:cNvPr id="20495" name="Rectangle 49"/>
            <p:cNvSpPr>
              <a:spLocks noChangeArrowheads="1"/>
            </p:cNvSpPr>
            <p:nvPr/>
          </p:nvSpPr>
          <p:spPr bwMode="auto">
            <a:xfrm>
              <a:off x="678" y="2688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496" name="Rectangle 50"/>
            <p:cNvSpPr>
              <a:spLocks noChangeArrowheads="1"/>
            </p:cNvSpPr>
            <p:nvPr/>
          </p:nvSpPr>
          <p:spPr bwMode="auto">
            <a:xfrm>
              <a:off x="678" y="2688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497" name="Rectangle 51"/>
            <p:cNvSpPr>
              <a:spLocks noChangeArrowheads="1"/>
            </p:cNvSpPr>
            <p:nvPr/>
          </p:nvSpPr>
          <p:spPr bwMode="auto">
            <a:xfrm>
              <a:off x="689" y="2688"/>
              <a:ext cx="598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498" name="Rectangle 52"/>
            <p:cNvSpPr>
              <a:spLocks noChangeArrowheads="1"/>
            </p:cNvSpPr>
            <p:nvPr/>
          </p:nvSpPr>
          <p:spPr bwMode="auto">
            <a:xfrm>
              <a:off x="1287" y="2688"/>
              <a:ext cx="12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499" name="Rectangle 53"/>
            <p:cNvSpPr>
              <a:spLocks noChangeArrowheads="1"/>
            </p:cNvSpPr>
            <p:nvPr/>
          </p:nvSpPr>
          <p:spPr bwMode="auto">
            <a:xfrm>
              <a:off x="1299" y="2688"/>
              <a:ext cx="106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00" name="Rectangle 54"/>
            <p:cNvSpPr>
              <a:spLocks noChangeArrowheads="1"/>
            </p:cNvSpPr>
            <p:nvPr/>
          </p:nvSpPr>
          <p:spPr bwMode="auto">
            <a:xfrm>
              <a:off x="2360" y="2688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01" name="Rectangle 55"/>
            <p:cNvSpPr>
              <a:spLocks noChangeArrowheads="1"/>
            </p:cNvSpPr>
            <p:nvPr/>
          </p:nvSpPr>
          <p:spPr bwMode="auto">
            <a:xfrm>
              <a:off x="2371" y="2688"/>
              <a:ext cx="1172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02" name="Rectangle 56"/>
            <p:cNvSpPr>
              <a:spLocks noChangeArrowheads="1"/>
            </p:cNvSpPr>
            <p:nvPr/>
          </p:nvSpPr>
          <p:spPr bwMode="auto">
            <a:xfrm>
              <a:off x="3543" y="2688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03" name="Rectangle 57"/>
            <p:cNvSpPr>
              <a:spLocks noChangeArrowheads="1"/>
            </p:cNvSpPr>
            <p:nvPr/>
          </p:nvSpPr>
          <p:spPr bwMode="auto">
            <a:xfrm>
              <a:off x="3543" y="2688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04" name="Rectangle 58"/>
            <p:cNvSpPr>
              <a:spLocks noChangeArrowheads="1"/>
            </p:cNvSpPr>
            <p:nvPr/>
          </p:nvSpPr>
          <p:spPr bwMode="auto">
            <a:xfrm>
              <a:off x="678" y="2699"/>
              <a:ext cx="11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05" name="Rectangle 59"/>
            <p:cNvSpPr>
              <a:spLocks noChangeArrowheads="1"/>
            </p:cNvSpPr>
            <p:nvPr/>
          </p:nvSpPr>
          <p:spPr bwMode="auto">
            <a:xfrm>
              <a:off x="1287" y="2699"/>
              <a:ext cx="6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06" name="Rectangle 60"/>
            <p:cNvSpPr>
              <a:spLocks noChangeArrowheads="1"/>
            </p:cNvSpPr>
            <p:nvPr/>
          </p:nvSpPr>
          <p:spPr bwMode="auto">
            <a:xfrm>
              <a:off x="2360" y="2699"/>
              <a:ext cx="5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07" name="Rectangle 61"/>
            <p:cNvSpPr>
              <a:spLocks noChangeArrowheads="1"/>
            </p:cNvSpPr>
            <p:nvPr/>
          </p:nvSpPr>
          <p:spPr bwMode="auto">
            <a:xfrm>
              <a:off x="3543" y="2699"/>
              <a:ext cx="11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08" name="Rectangle 62"/>
            <p:cNvSpPr>
              <a:spLocks noChangeArrowheads="1"/>
            </p:cNvSpPr>
            <p:nvPr/>
          </p:nvSpPr>
          <p:spPr bwMode="auto">
            <a:xfrm>
              <a:off x="924" y="2963"/>
              <a:ext cx="92" cy="14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900">
                  <a:solidFill>
                    <a:srgbClr val="0000FF"/>
                  </a:solidFill>
                  <a:latin typeface="Incised901 BT"/>
                </a:rPr>
                <a:t>A</a:t>
              </a:r>
              <a:endParaRPr lang="pt-BR" sz="1900">
                <a:latin typeface="Incised901 BT"/>
              </a:endParaRPr>
            </a:p>
          </p:txBody>
        </p:sp>
        <p:sp>
          <p:nvSpPr>
            <p:cNvPr id="20509" name="Rectangle 63"/>
            <p:cNvSpPr>
              <a:spLocks noChangeArrowheads="1"/>
            </p:cNvSpPr>
            <p:nvPr/>
          </p:nvSpPr>
          <p:spPr bwMode="auto">
            <a:xfrm>
              <a:off x="1740" y="2963"/>
              <a:ext cx="173" cy="14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900">
                  <a:solidFill>
                    <a:srgbClr val="0000FF"/>
                  </a:solidFill>
                  <a:latin typeface="Incised901 BT"/>
                </a:rPr>
                <a:t>10</a:t>
              </a:r>
              <a:endParaRPr lang="pt-BR" sz="1900">
                <a:latin typeface="Incised901 BT"/>
              </a:endParaRPr>
            </a:p>
          </p:txBody>
        </p:sp>
        <p:sp>
          <p:nvSpPr>
            <p:cNvPr id="20510" name="Rectangle 64"/>
            <p:cNvSpPr>
              <a:spLocks noChangeArrowheads="1"/>
            </p:cNvSpPr>
            <p:nvPr/>
          </p:nvSpPr>
          <p:spPr bwMode="auto">
            <a:xfrm>
              <a:off x="2912" y="2963"/>
              <a:ext cx="87" cy="14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900">
                  <a:solidFill>
                    <a:srgbClr val="0000FF"/>
                  </a:solidFill>
                  <a:latin typeface="Incised901 BT"/>
                </a:rPr>
                <a:t>8</a:t>
              </a:r>
              <a:endParaRPr lang="pt-BR" sz="1900">
                <a:latin typeface="Incised901 BT"/>
              </a:endParaRPr>
            </a:p>
          </p:txBody>
        </p:sp>
        <p:sp>
          <p:nvSpPr>
            <p:cNvPr id="20511" name="Rectangle 65"/>
            <p:cNvSpPr>
              <a:spLocks noChangeArrowheads="1"/>
            </p:cNvSpPr>
            <p:nvPr/>
          </p:nvSpPr>
          <p:spPr bwMode="auto">
            <a:xfrm>
              <a:off x="678" y="2921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12" name="Rectangle 66"/>
            <p:cNvSpPr>
              <a:spLocks noChangeArrowheads="1"/>
            </p:cNvSpPr>
            <p:nvPr/>
          </p:nvSpPr>
          <p:spPr bwMode="auto">
            <a:xfrm>
              <a:off x="689" y="2921"/>
              <a:ext cx="598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13" name="Rectangle 67"/>
            <p:cNvSpPr>
              <a:spLocks noChangeArrowheads="1"/>
            </p:cNvSpPr>
            <p:nvPr/>
          </p:nvSpPr>
          <p:spPr bwMode="auto">
            <a:xfrm>
              <a:off x="1287" y="2921"/>
              <a:ext cx="12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14" name="Rectangle 68"/>
            <p:cNvSpPr>
              <a:spLocks noChangeArrowheads="1"/>
            </p:cNvSpPr>
            <p:nvPr/>
          </p:nvSpPr>
          <p:spPr bwMode="auto">
            <a:xfrm>
              <a:off x="1299" y="2921"/>
              <a:ext cx="106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15" name="Rectangle 69"/>
            <p:cNvSpPr>
              <a:spLocks noChangeArrowheads="1"/>
            </p:cNvSpPr>
            <p:nvPr/>
          </p:nvSpPr>
          <p:spPr bwMode="auto">
            <a:xfrm>
              <a:off x="2360" y="2921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16" name="Rectangle 70"/>
            <p:cNvSpPr>
              <a:spLocks noChangeArrowheads="1"/>
            </p:cNvSpPr>
            <p:nvPr/>
          </p:nvSpPr>
          <p:spPr bwMode="auto">
            <a:xfrm>
              <a:off x="2371" y="2921"/>
              <a:ext cx="1172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17" name="Rectangle 71"/>
            <p:cNvSpPr>
              <a:spLocks noChangeArrowheads="1"/>
            </p:cNvSpPr>
            <p:nvPr/>
          </p:nvSpPr>
          <p:spPr bwMode="auto">
            <a:xfrm>
              <a:off x="3543" y="2921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18" name="Rectangle 72"/>
            <p:cNvSpPr>
              <a:spLocks noChangeArrowheads="1"/>
            </p:cNvSpPr>
            <p:nvPr/>
          </p:nvSpPr>
          <p:spPr bwMode="auto">
            <a:xfrm>
              <a:off x="678" y="2932"/>
              <a:ext cx="11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19" name="Rectangle 73"/>
            <p:cNvSpPr>
              <a:spLocks noChangeArrowheads="1"/>
            </p:cNvSpPr>
            <p:nvPr/>
          </p:nvSpPr>
          <p:spPr bwMode="auto">
            <a:xfrm>
              <a:off x="1287" y="2932"/>
              <a:ext cx="6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20" name="Rectangle 74"/>
            <p:cNvSpPr>
              <a:spLocks noChangeArrowheads="1"/>
            </p:cNvSpPr>
            <p:nvPr/>
          </p:nvSpPr>
          <p:spPr bwMode="auto">
            <a:xfrm>
              <a:off x="2360" y="2932"/>
              <a:ext cx="5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21" name="Rectangle 75"/>
            <p:cNvSpPr>
              <a:spLocks noChangeArrowheads="1"/>
            </p:cNvSpPr>
            <p:nvPr/>
          </p:nvSpPr>
          <p:spPr bwMode="auto">
            <a:xfrm>
              <a:off x="3543" y="2932"/>
              <a:ext cx="11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22" name="Rectangle 76"/>
            <p:cNvSpPr>
              <a:spLocks noChangeArrowheads="1"/>
            </p:cNvSpPr>
            <p:nvPr/>
          </p:nvSpPr>
          <p:spPr bwMode="auto">
            <a:xfrm>
              <a:off x="930" y="3191"/>
              <a:ext cx="89" cy="14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900">
                  <a:solidFill>
                    <a:srgbClr val="0000FF"/>
                  </a:solidFill>
                  <a:latin typeface="Incised901 BT"/>
                </a:rPr>
                <a:t>B</a:t>
              </a:r>
              <a:endParaRPr lang="pt-BR" sz="1900">
                <a:latin typeface="Incised901 BT"/>
              </a:endParaRPr>
            </a:p>
          </p:txBody>
        </p:sp>
        <p:sp>
          <p:nvSpPr>
            <p:cNvPr id="20523" name="Rectangle 77"/>
            <p:cNvSpPr>
              <a:spLocks noChangeArrowheads="1"/>
            </p:cNvSpPr>
            <p:nvPr/>
          </p:nvSpPr>
          <p:spPr bwMode="auto">
            <a:xfrm>
              <a:off x="1784" y="3191"/>
              <a:ext cx="87" cy="14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900">
                  <a:solidFill>
                    <a:srgbClr val="0000FF"/>
                  </a:solidFill>
                  <a:latin typeface="Incised901 BT"/>
                </a:rPr>
                <a:t>6</a:t>
              </a:r>
              <a:endParaRPr lang="pt-BR" sz="1900">
                <a:latin typeface="Incised901 BT"/>
              </a:endParaRPr>
            </a:p>
          </p:txBody>
        </p:sp>
        <p:sp>
          <p:nvSpPr>
            <p:cNvPr id="20524" name="Rectangle 78"/>
            <p:cNvSpPr>
              <a:spLocks noChangeArrowheads="1"/>
            </p:cNvSpPr>
            <p:nvPr/>
          </p:nvSpPr>
          <p:spPr bwMode="auto">
            <a:xfrm>
              <a:off x="2912" y="3191"/>
              <a:ext cx="87" cy="14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900">
                  <a:solidFill>
                    <a:srgbClr val="0000FF"/>
                  </a:solidFill>
                  <a:latin typeface="Incised901 BT"/>
                </a:rPr>
                <a:t>8</a:t>
              </a:r>
              <a:endParaRPr lang="pt-BR" sz="1900">
                <a:latin typeface="Incised901 BT"/>
              </a:endParaRPr>
            </a:p>
          </p:txBody>
        </p:sp>
        <p:sp>
          <p:nvSpPr>
            <p:cNvPr id="20525" name="Rectangle 79"/>
            <p:cNvSpPr>
              <a:spLocks noChangeArrowheads="1"/>
            </p:cNvSpPr>
            <p:nvPr/>
          </p:nvSpPr>
          <p:spPr bwMode="auto">
            <a:xfrm>
              <a:off x="678" y="3154"/>
              <a:ext cx="11" cy="6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26" name="Rectangle 80"/>
            <p:cNvSpPr>
              <a:spLocks noChangeArrowheads="1"/>
            </p:cNvSpPr>
            <p:nvPr/>
          </p:nvSpPr>
          <p:spPr bwMode="auto">
            <a:xfrm>
              <a:off x="689" y="3154"/>
              <a:ext cx="598" cy="6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27" name="Rectangle 81"/>
            <p:cNvSpPr>
              <a:spLocks noChangeArrowheads="1"/>
            </p:cNvSpPr>
            <p:nvPr/>
          </p:nvSpPr>
          <p:spPr bwMode="auto">
            <a:xfrm>
              <a:off x="1287" y="3154"/>
              <a:ext cx="6" cy="6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28" name="Rectangle 82"/>
            <p:cNvSpPr>
              <a:spLocks noChangeArrowheads="1"/>
            </p:cNvSpPr>
            <p:nvPr/>
          </p:nvSpPr>
          <p:spPr bwMode="auto">
            <a:xfrm>
              <a:off x="1293" y="3154"/>
              <a:ext cx="1067" cy="6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29" name="Rectangle 83"/>
            <p:cNvSpPr>
              <a:spLocks noChangeArrowheads="1"/>
            </p:cNvSpPr>
            <p:nvPr/>
          </p:nvSpPr>
          <p:spPr bwMode="auto">
            <a:xfrm>
              <a:off x="2360" y="3154"/>
              <a:ext cx="5" cy="6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30" name="Rectangle 84"/>
            <p:cNvSpPr>
              <a:spLocks noChangeArrowheads="1"/>
            </p:cNvSpPr>
            <p:nvPr/>
          </p:nvSpPr>
          <p:spPr bwMode="auto">
            <a:xfrm>
              <a:off x="2365" y="3154"/>
              <a:ext cx="1178" cy="6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31" name="Rectangle 85"/>
            <p:cNvSpPr>
              <a:spLocks noChangeArrowheads="1"/>
            </p:cNvSpPr>
            <p:nvPr/>
          </p:nvSpPr>
          <p:spPr bwMode="auto">
            <a:xfrm>
              <a:off x="3543" y="3154"/>
              <a:ext cx="11" cy="6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32" name="Rectangle 86"/>
            <p:cNvSpPr>
              <a:spLocks noChangeArrowheads="1"/>
            </p:cNvSpPr>
            <p:nvPr/>
          </p:nvSpPr>
          <p:spPr bwMode="auto">
            <a:xfrm>
              <a:off x="678" y="3160"/>
              <a:ext cx="11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33" name="Rectangle 87"/>
            <p:cNvSpPr>
              <a:spLocks noChangeArrowheads="1"/>
            </p:cNvSpPr>
            <p:nvPr/>
          </p:nvSpPr>
          <p:spPr bwMode="auto">
            <a:xfrm>
              <a:off x="1287" y="3160"/>
              <a:ext cx="6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34" name="Rectangle 88"/>
            <p:cNvSpPr>
              <a:spLocks noChangeArrowheads="1"/>
            </p:cNvSpPr>
            <p:nvPr/>
          </p:nvSpPr>
          <p:spPr bwMode="auto">
            <a:xfrm>
              <a:off x="2360" y="3160"/>
              <a:ext cx="5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35" name="Rectangle 89"/>
            <p:cNvSpPr>
              <a:spLocks noChangeArrowheads="1"/>
            </p:cNvSpPr>
            <p:nvPr/>
          </p:nvSpPr>
          <p:spPr bwMode="auto">
            <a:xfrm>
              <a:off x="3543" y="3160"/>
              <a:ext cx="11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36" name="Rectangle 90"/>
            <p:cNvSpPr>
              <a:spLocks noChangeArrowheads="1"/>
            </p:cNvSpPr>
            <p:nvPr/>
          </p:nvSpPr>
          <p:spPr bwMode="auto">
            <a:xfrm>
              <a:off x="930" y="3418"/>
              <a:ext cx="88" cy="14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900">
                  <a:solidFill>
                    <a:srgbClr val="0000FF"/>
                  </a:solidFill>
                  <a:latin typeface="Incised901 BT"/>
                </a:rPr>
                <a:t>C</a:t>
              </a:r>
              <a:endParaRPr lang="pt-BR" sz="1900">
                <a:latin typeface="Incised901 BT"/>
              </a:endParaRPr>
            </a:p>
          </p:txBody>
        </p:sp>
        <p:sp>
          <p:nvSpPr>
            <p:cNvPr id="20537" name="Rectangle 91"/>
            <p:cNvSpPr>
              <a:spLocks noChangeArrowheads="1"/>
            </p:cNvSpPr>
            <p:nvPr/>
          </p:nvSpPr>
          <p:spPr bwMode="auto">
            <a:xfrm>
              <a:off x="1784" y="3418"/>
              <a:ext cx="87" cy="14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900">
                  <a:solidFill>
                    <a:srgbClr val="0000FF"/>
                  </a:solidFill>
                  <a:latin typeface="Incised901 BT"/>
                </a:rPr>
                <a:t>4</a:t>
              </a:r>
              <a:endParaRPr lang="pt-BR" sz="1900">
                <a:latin typeface="Incised901 BT"/>
              </a:endParaRPr>
            </a:p>
          </p:txBody>
        </p:sp>
        <p:sp>
          <p:nvSpPr>
            <p:cNvPr id="20538" name="Rectangle 92"/>
            <p:cNvSpPr>
              <a:spLocks noChangeArrowheads="1"/>
            </p:cNvSpPr>
            <p:nvPr/>
          </p:nvSpPr>
          <p:spPr bwMode="auto">
            <a:xfrm>
              <a:off x="2912" y="3418"/>
              <a:ext cx="87" cy="14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457200" indent="-457200">
                <a:buFont typeface="Wingdings" pitchFamily="2" charset="2"/>
                <a:buNone/>
              </a:pPr>
              <a:r>
                <a:rPr lang="pt-BR" sz="1900">
                  <a:solidFill>
                    <a:srgbClr val="0000FF"/>
                  </a:solidFill>
                  <a:latin typeface="Incised901 BT"/>
                </a:rPr>
                <a:t>8</a:t>
              </a:r>
              <a:endParaRPr lang="pt-BR" sz="1900">
                <a:latin typeface="Incised901 BT"/>
              </a:endParaRPr>
            </a:p>
          </p:txBody>
        </p:sp>
        <p:sp>
          <p:nvSpPr>
            <p:cNvPr id="20539" name="Rectangle 93"/>
            <p:cNvSpPr>
              <a:spLocks noChangeArrowheads="1"/>
            </p:cNvSpPr>
            <p:nvPr/>
          </p:nvSpPr>
          <p:spPr bwMode="auto">
            <a:xfrm>
              <a:off x="678" y="3382"/>
              <a:ext cx="11" cy="5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40" name="Rectangle 94"/>
            <p:cNvSpPr>
              <a:spLocks noChangeArrowheads="1"/>
            </p:cNvSpPr>
            <p:nvPr/>
          </p:nvSpPr>
          <p:spPr bwMode="auto">
            <a:xfrm>
              <a:off x="689" y="3382"/>
              <a:ext cx="598" cy="5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41" name="Rectangle 95"/>
            <p:cNvSpPr>
              <a:spLocks noChangeArrowheads="1"/>
            </p:cNvSpPr>
            <p:nvPr/>
          </p:nvSpPr>
          <p:spPr bwMode="auto">
            <a:xfrm>
              <a:off x="1287" y="3382"/>
              <a:ext cx="6" cy="5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42" name="Rectangle 96"/>
            <p:cNvSpPr>
              <a:spLocks noChangeArrowheads="1"/>
            </p:cNvSpPr>
            <p:nvPr/>
          </p:nvSpPr>
          <p:spPr bwMode="auto">
            <a:xfrm>
              <a:off x="1293" y="3382"/>
              <a:ext cx="1067" cy="5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43" name="Rectangle 97"/>
            <p:cNvSpPr>
              <a:spLocks noChangeArrowheads="1"/>
            </p:cNvSpPr>
            <p:nvPr/>
          </p:nvSpPr>
          <p:spPr bwMode="auto">
            <a:xfrm>
              <a:off x="2360" y="3382"/>
              <a:ext cx="5" cy="5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44" name="Rectangle 98"/>
            <p:cNvSpPr>
              <a:spLocks noChangeArrowheads="1"/>
            </p:cNvSpPr>
            <p:nvPr/>
          </p:nvSpPr>
          <p:spPr bwMode="auto">
            <a:xfrm>
              <a:off x="2365" y="3382"/>
              <a:ext cx="1178" cy="5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45" name="Rectangle 99"/>
            <p:cNvSpPr>
              <a:spLocks noChangeArrowheads="1"/>
            </p:cNvSpPr>
            <p:nvPr/>
          </p:nvSpPr>
          <p:spPr bwMode="auto">
            <a:xfrm>
              <a:off x="3543" y="3382"/>
              <a:ext cx="11" cy="5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46" name="Rectangle 100"/>
            <p:cNvSpPr>
              <a:spLocks noChangeArrowheads="1"/>
            </p:cNvSpPr>
            <p:nvPr/>
          </p:nvSpPr>
          <p:spPr bwMode="auto">
            <a:xfrm>
              <a:off x="678" y="3387"/>
              <a:ext cx="11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47" name="Rectangle 101"/>
            <p:cNvSpPr>
              <a:spLocks noChangeArrowheads="1"/>
            </p:cNvSpPr>
            <p:nvPr/>
          </p:nvSpPr>
          <p:spPr bwMode="auto">
            <a:xfrm>
              <a:off x="678" y="3609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48" name="Rectangle 102"/>
            <p:cNvSpPr>
              <a:spLocks noChangeArrowheads="1"/>
            </p:cNvSpPr>
            <p:nvPr/>
          </p:nvSpPr>
          <p:spPr bwMode="auto">
            <a:xfrm>
              <a:off x="678" y="3609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49" name="Rectangle 103"/>
            <p:cNvSpPr>
              <a:spLocks noChangeArrowheads="1"/>
            </p:cNvSpPr>
            <p:nvPr/>
          </p:nvSpPr>
          <p:spPr bwMode="auto">
            <a:xfrm>
              <a:off x="689" y="3609"/>
              <a:ext cx="598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50" name="Rectangle 104"/>
            <p:cNvSpPr>
              <a:spLocks noChangeArrowheads="1"/>
            </p:cNvSpPr>
            <p:nvPr/>
          </p:nvSpPr>
          <p:spPr bwMode="auto">
            <a:xfrm>
              <a:off x="1287" y="3387"/>
              <a:ext cx="6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51" name="Rectangle 105"/>
            <p:cNvSpPr>
              <a:spLocks noChangeArrowheads="1"/>
            </p:cNvSpPr>
            <p:nvPr/>
          </p:nvSpPr>
          <p:spPr bwMode="auto">
            <a:xfrm>
              <a:off x="1287" y="3609"/>
              <a:ext cx="12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52" name="Rectangle 106"/>
            <p:cNvSpPr>
              <a:spLocks noChangeArrowheads="1"/>
            </p:cNvSpPr>
            <p:nvPr/>
          </p:nvSpPr>
          <p:spPr bwMode="auto">
            <a:xfrm>
              <a:off x="1299" y="3609"/>
              <a:ext cx="106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53" name="Rectangle 107"/>
            <p:cNvSpPr>
              <a:spLocks noChangeArrowheads="1"/>
            </p:cNvSpPr>
            <p:nvPr/>
          </p:nvSpPr>
          <p:spPr bwMode="auto">
            <a:xfrm>
              <a:off x="2360" y="3387"/>
              <a:ext cx="5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54" name="Rectangle 108"/>
            <p:cNvSpPr>
              <a:spLocks noChangeArrowheads="1"/>
            </p:cNvSpPr>
            <p:nvPr/>
          </p:nvSpPr>
          <p:spPr bwMode="auto">
            <a:xfrm>
              <a:off x="2360" y="3609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55" name="Rectangle 109"/>
            <p:cNvSpPr>
              <a:spLocks noChangeArrowheads="1"/>
            </p:cNvSpPr>
            <p:nvPr/>
          </p:nvSpPr>
          <p:spPr bwMode="auto">
            <a:xfrm>
              <a:off x="2371" y="3609"/>
              <a:ext cx="1172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56" name="Rectangle 110"/>
            <p:cNvSpPr>
              <a:spLocks noChangeArrowheads="1"/>
            </p:cNvSpPr>
            <p:nvPr/>
          </p:nvSpPr>
          <p:spPr bwMode="auto">
            <a:xfrm>
              <a:off x="3543" y="3387"/>
              <a:ext cx="11" cy="222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57" name="Rectangle 111"/>
            <p:cNvSpPr>
              <a:spLocks noChangeArrowheads="1"/>
            </p:cNvSpPr>
            <p:nvPr/>
          </p:nvSpPr>
          <p:spPr bwMode="auto">
            <a:xfrm>
              <a:off x="3543" y="3609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  <p:sp>
          <p:nvSpPr>
            <p:cNvPr id="20558" name="Rectangle 112"/>
            <p:cNvSpPr>
              <a:spLocks noChangeArrowheads="1"/>
            </p:cNvSpPr>
            <p:nvPr/>
          </p:nvSpPr>
          <p:spPr bwMode="auto">
            <a:xfrm>
              <a:off x="3543" y="3609"/>
              <a:ext cx="11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>
                <a:latin typeface="Calibri" pitchFamily="34" charset="0"/>
              </a:endParaRPr>
            </a:p>
          </p:txBody>
        </p:sp>
      </p:grpSp>
      <p:cxnSp>
        <p:nvCxnSpPr>
          <p:cNvPr id="114" name="Conector reto 113"/>
          <p:cNvCxnSpPr/>
          <p:nvPr/>
        </p:nvCxnSpPr>
        <p:spPr>
          <a:xfrm>
            <a:off x="838200" y="5562600"/>
            <a:ext cx="3657600" cy="0"/>
          </a:xfrm>
          <a:prstGeom prst="line">
            <a:avLst/>
          </a:prstGeom>
          <a:ln w="25400" cmpd="dbl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Conector reto 115"/>
          <p:cNvCxnSpPr/>
          <p:nvPr/>
        </p:nvCxnSpPr>
        <p:spPr>
          <a:xfrm>
            <a:off x="838200" y="5943600"/>
            <a:ext cx="3657600" cy="0"/>
          </a:xfrm>
          <a:prstGeom prst="line">
            <a:avLst/>
          </a:prstGeom>
          <a:ln w="25400" cmpd="dbl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TOC</a:t>
            </a:r>
            <a:endParaRPr lang="pt-BR" smtClean="0"/>
          </a:p>
        </p:txBody>
      </p:sp>
      <p:sp>
        <p:nvSpPr>
          <p:cNvPr id="21507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 eaLnBrk="1" hangingPunct="1">
              <a:buFont typeface="Arial" pitchFamily="34" charset="0"/>
              <a:buNone/>
            </a:pPr>
            <a:endParaRPr lang="en-US" i="1" smtClean="0"/>
          </a:p>
          <a:p>
            <a:pPr marL="514350" indent="-514350" eaLnBrk="1" hangingPunct="1">
              <a:buFont typeface="Arial" pitchFamily="34" charset="0"/>
              <a:buNone/>
            </a:pPr>
            <a:endParaRPr lang="en-US" i="1" smtClean="0"/>
          </a:p>
          <a:p>
            <a:pPr marL="514350" indent="-514350" algn="ctr" eaLnBrk="1" hangingPunct="1">
              <a:buFont typeface="Arial" pitchFamily="34" charset="0"/>
              <a:buNone/>
            </a:pPr>
            <a:r>
              <a:rPr lang="en-US" i="1" smtClean="0"/>
              <a:t>2- Elementos da TOC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"/>
          <p:cNvSpPr>
            <a:spLocks noGrp="1" noChangeArrowheads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pt-BR" b="1" dirty="0"/>
              <a:t>Teoria das </a:t>
            </a:r>
            <a:r>
              <a:rPr lang="pt-BR" b="1" dirty="0" err="1" smtClean="0"/>
              <a:t>Restrições-Theory</a:t>
            </a:r>
            <a:r>
              <a:rPr lang="pt-BR" b="1" dirty="0" smtClean="0"/>
              <a:t> </a:t>
            </a:r>
            <a:r>
              <a:rPr lang="pt-BR" b="1" dirty="0" err="1" smtClean="0"/>
              <a:t>of</a:t>
            </a:r>
            <a:r>
              <a:rPr lang="pt-BR" b="1" dirty="0" smtClean="0"/>
              <a:t> </a:t>
            </a:r>
            <a:r>
              <a:rPr lang="pt-BR" b="1" dirty="0" err="1" smtClean="0"/>
              <a:t>Constraints</a:t>
            </a:r>
            <a:r>
              <a:rPr lang="pt-BR" b="1" dirty="0" smtClean="0"/>
              <a:t> </a:t>
            </a:r>
            <a:r>
              <a:rPr lang="pt-BR" b="1" dirty="0"/>
              <a:t>(TOC</a:t>
            </a:r>
            <a:r>
              <a:rPr lang="pt-BR" b="1" dirty="0" smtClean="0"/>
              <a:t>)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US" i="1" dirty="0" smtClean="0"/>
          </a:p>
          <a:p>
            <a:pPr marL="514350" indent="-514350" eaLnBrk="1" fontAlgn="auto" hangingPunct="1">
              <a:spcAft>
                <a:spcPts val="0"/>
              </a:spcAft>
              <a:buFont typeface="Arial" pitchFamily="34" charset="0"/>
              <a:buAutoNum type="arabicPeriod"/>
              <a:defRPr/>
            </a:pPr>
            <a:r>
              <a:rPr lang="en-US" i="1" dirty="0" err="1" smtClean="0"/>
              <a:t>História</a:t>
            </a:r>
            <a:r>
              <a:rPr lang="en-US" i="1" dirty="0" smtClean="0"/>
              <a:t> e </a:t>
            </a:r>
            <a:r>
              <a:rPr lang="en-US" i="1" dirty="0" err="1" smtClean="0"/>
              <a:t>definições</a:t>
            </a:r>
            <a:r>
              <a:rPr lang="en-US" i="1" dirty="0" smtClean="0"/>
              <a:t> </a:t>
            </a:r>
            <a:r>
              <a:rPr lang="en-US" i="1" dirty="0" err="1" smtClean="0"/>
              <a:t>gerais</a:t>
            </a:r>
            <a:endParaRPr lang="en-US" i="1" dirty="0" smtClean="0"/>
          </a:p>
          <a:p>
            <a:pPr marL="514350" indent="-514350" eaLnBrk="1" fontAlgn="auto" hangingPunct="1">
              <a:spcAft>
                <a:spcPts val="0"/>
              </a:spcAft>
              <a:buFont typeface="Arial" pitchFamily="34" charset="0"/>
              <a:buAutoNum type="arabicPeriod"/>
              <a:defRPr/>
            </a:pPr>
            <a:r>
              <a:rPr lang="en-US" i="1" dirty="0" err="1" smtClean="0"/>
              <a:t>Elementos</a:t>
            </a:r>
            <a:r>
              <a:rPr lang="en-US" i="1" dirty="0" smtClean="0"/>
              <a:t> </a:t>
            </a:r>
            <a:r>
              <a:rPr lang="en-US" i="1" dirty="0" err="1" smtClean="0"/>
              <a:t>da</a:t>
            </a:r>
            <a:r>
              <a:rPr lang="en-US" i="1" dirty="0" smtClean="0"/>
              <a:t> </a:t>
            </a:r>
            <a:r>
              <a:rPr lang="en-US" i="1" dirty="0" smtClean="0"/>
              <a:t>TOC</a:t>
            </a:r>
            <a:endParaRPr lang="en-US" i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tângulo de cantos arredondados 4"/>
          <p:cNvSpPr/>
          <p:nvPr/>
        </p:nvSpPr>
        <p:spPr>
          <a:xfrm>
            <a:off x="304800" y="2286000"/>
            <a:ext cx="3733800" cy="251460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pt-BR"/>
          </a:p>
        </p:txBody>
      </p:sp>
      <p:sp>
        <p:nvSpPr>
          <p:cNvPr id="22531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Elementos da TOC</a:t>
            </a:r>
            <a:endParaRPr lang="pt-BR" smtClean="0"/>
          </a:p>
        </p:txBody>
      </p:sp>
      <p:grpSp>
        <p:nvGrpSpPr>
          <p:cNvPr id="2" name="Group 7"/>
          <p:cNvGrpSpPr>
            <a:grpSpLocks noChangeAspect="1"/>
          </p:cNvGrpSpPr>
          <p:nvPr/>
        </p:nvGrpSpPr>
        <p:grpSpPr bwMode="auto">
          <a:xfrm>
            <a:off x="533400" y="1905000"/>
            <a:ext cx="8104188" cy="4267200"/>
            <a:chOff x="336" y="1200"/>
            <a:chExt cx="5105" cy="2688"/>
          </a:xfrm>
        </p:grpSpPr>
        <p:sp>
          <p:nvSpPr>
            <p:cNvPr id="22533" name="AutoShape 6"/>
            <p:cNvSpPr>
              <a:spLocks noChangeAspect="1" noChangeArrowheads="1" noTextEdit="1"/>
            </p:cNvSpPr>
            <p:nvPr/>
          </p:nvSpPr>
          <p:spPr bwMode="auto">
            <a:xfrm>
              <a:off x="336" y="1200"/>
              <a:ext cx="5105" cy="26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34" name="Rectangle 8"/>
            <p:cNvSpPr>
              <a:spLocks noChangeArrowheads="1"/>
            </p:cNvSpPr>
            <p:nvPr/>
          </p:nvSpPr>
          <p:spPr bwMode="auto">
            <a:xfrm>
              <a:off x="2101" y="1258"/>
              <a:ext cx="1912" cy="19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>
                  <a:solidFill>
                    <a:srgbClr val="000000"/>
                  </a:solidFill>
                </a:rPr>
                <a:t>TEORIA DAS RESTRIÇÕES</a:t>
              </a:r>
              <a:endParaRPr lang="pt-BR"/>
            </a:p>
          </p:txBody>
        </p:sp>
        <p:sp>
          <p:nvSpPr>
            <p:cNvPr id="22535" name="Rectangle 9"/>
            <p:cNvSpPr>
              <a:spLocks noChangeArrowheads="1"/>
            </p:cNvSpPr>
            <p:nvPr/>
          </p:nvSpPr>
          <p:spPr bwMode="auto">
            <a:xfrm>
              <a:off x="3035" y="1445"/>
              <a:ext cx="6" cy="1407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36" name="Rectangle 10"/>
            <p:cNvSpPr>
              <a:spLocks noChangeArrowheads="1"/>
            </p:cNvSpPr>
            <p:nvPr/>
          </p:nvSpPr>
          <p:spPr bwMode="auto">
            <a:xfrm>
              <a:off x="1456" y="1538"/>
              <a:ext cx="2990" cy="6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37" name="Rectangle 11"/>
            <p:cNvSpPr>
              <a:spLocks noChangeArrowheads="1"/>
            </p:cNvSpPr>
            <p:nvPr/>
          </p:nvSpPr>
          <p:spPr bwMode="auto">
            <a:xfrm>
              <a:off x="1453" y="1541"/>
              <a:ext cx="6" cy="180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38" name="Rectangle 12"/>
            <p:cNvSpPr>
              <a:spLocks noChangeArrowheads="1"/>
            </p:cNvSpPr>
            <p:nvPr/>
          </p:nvSpPr>
          <p:spPr bwMode="auto">
            <a:xfrm>
              <a:off x="1285" y="1756"/>
              <a:ext cx="348" cy="10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Logística</a:t>
              </a:r>
              <a:endParaRPr lang="pt-BR"/>
            </a:p>
          </p:txBody>
        </p:sp>
        <p:sp>
          <p:nvSpPr>
            <p:cNvPr id="22539" name="Rectangle 13"/>
            <p:cNvSpPr>
              <a:spLocks noChangeArrowheads="1"/>
            </p:cNvSpPr>
            <p:nvPr/>
          </p:nvSpPr>
          <p:spPr bwMode="auto">
            <a:xfrm>
              <a:off x="1453" y="1859"/>
              <a:ext cx="6" cy="311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40" name="Rectangle 14"/>
            <p:cNvSpPr>
              <a:spLocks noChangeArrowheads="1"/>
            </p:cNvSpPr>
            <p:nvPr/>
          </p:nvSpPr>
          <p:spPr bwMode="auto">
            <a:xfrm>
              <a:off x="642" y="2035"/>
              <a:ext cx="1629" cy="6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41" name="Rectangle 15"/>
            <p:cNvSpPr>
              <a:spLocks noChangeArrowheads="1"/>
            </p:cNvSpPr>
            <p:nvPr/>
          </p:nvSpPr>
          <p:spPr bwMode="auto">
            <a:xfrm>
              <a:off x="639" y="2038"/>
              <a:ext cx="6" cy="132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42" name="Rectangle 16"/>
            <p:cNvSpPr>
              <a:spLocks noChangeArrowheads="1"/>
            </p:cNvSpPr>
            <p:nvPr/>
          </p:nvSpPr>
          <p:spPr bwMode="auto">
            <a:xfrm>
              <a:off x="400" y="2181"/>
              <a:ext cx="491" cy="10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Processo de </a:t>
              </a:r>
              <a:endParaRPr lang="pt-BR"/>
            </a:p>
          </p:txBody>
        </p:sp>
        <p:sp>
          <p:nvSpPr>
            <p:cNvPr id="22543" name="Rectangle 17"/>
            <p:cNvSpPr>
              <a:spLocks noChangeArrowheads="1"/>
            </p:cNvSpPr>
            <p:nvPr/>
          </p:nvSpPr>
          <p:spPr bwMode="auto">
            <a:xfrm>
              <a:off x="400" y="2300"/>
              <a:ext cx="443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focalização </a:t>
              </a:r>
              <a:endParaRPr lang="pt-BR"/>
            </a:p>
          </p:txBody>
        </p:sp>
        <p:sp>
          <p:nvSpPr>
            <p:cNvPr id="22544" name="Rectangle 18"/>
            <p:cNvSpPr>
              <a:spLocks noChangeArrowheads="1"/>
            </p:cNvSpPr>
            <p:nvPr/>
          </p:nvSpPr>
          <p:spPr bwMode="auto">
            <a:xfrm>
              <a:off x="400" y="2414"/>
              <a:ext cx="461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em 5 etapas</a:t>
              </a:r>
              <a:endParaRPr lang="pt-BR"/>
            </a:p>
          </p:txBody>
        </p:sp>
        <p:sp>
          <p:nvSpPr>
            <p:cNvPr id="22545" name="Rectangle 19"/>
            <p:cNvSpPr>
              <a:spLocks noChangeArrowheads="1"/>
            </p:cNvSpPr>
            <p:nvPr/>
          </p:nvSpPr>
          <p:spPr bwMode="auto">
            <a:xfrm>
              <a:off x="1071" y="2163"/>
              <a:ext cx="491" cy="10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Processo de </a:t>
              </a:r>
              <a:endParaRPr lang="pt-BR"/>
            </a:p>
          </p:txBody>
        </p:sp>
        <p:sp>
          <p:nvSpPr>
            <p:cNvPr id="22546" name="Rectangle 20"/>
            <p:cNvSpPr>
              <a:spLocks noChangeArrowheads="1"/>
            </p:cNvSpPr>
            <p:nvPr/>
          </p:nvSpPr>
          <p:spPr bwMode="auto">
            <a:xfrm>
              <a:off x="1538" y="2163"/>
              <a:ext cx="521" cy="10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Programação </a:t>
              </a:r>
              <a:endParaRPr lang="pt-BR"/>
            </a:p>
          </p:txBody>
        </p:sp>
        <p:sp>
          <p:nvSpPr>
            <p:cNvPr id="22547" name="Rectangle 21"/>
            <p:cNvSpPr>
              <a:spLocks noChangeArrowheads="1"/>
            </p:cNvSpPr>
            <p:nvPr/>
          </p:nvSpPr>
          <p:spPr bwMode="auto">
            <a:xfrm>
              <a:off x="1317" y="2258"/>
              <a:ext cx="473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da Produção</a:t>
              </a:r>
              <a:endParaRPr lang="pt-BR"/>
            </a:p>
          </p:txBody>
        </p:sp>
        <p:sp>
          <p:nvSpPr>
            <p:cNvPr id="22548" name="Rectangle 22"/>
            <p:cNvSpPr>
              <a:spLocks noChangeArrowheads="1"/>
            </p:cNvSpPr>
            <p:nvPr/>
          </p:nvSpPr>
          <p:spPr bwMode="auto">
            <a:xfrm>
              <a:off x="2268" y="2038"/>
              <a:ext cx="6" cy="132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49" name="Rectangle 23"/>
            <p:cNvSpPr>
              <a:spLocks noChangeArrowheads="1"/>
            </p:cNvSpPr>
            <p:nvPr/>
          </p:nvSpPr>
          <p:spPr bwMode="auto">
            <a:xfrm>
              <a:off x="2736" y="2887"/>
              <a:ext cx="695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Gerenciamento de </a:t>
              </a:r>
              <a:endParaRPr lang="pt-BR"/>
            </a:p>
          </p:txBody>
        </p:sp>
        <p:sp>
          <p:nvSpPr>
            <p:cNvPr id="22550" name="Rectangle 24"/>
            <p:cNvSpPr>
              <a:spLocks noChangeArrowheads="1"/>
            </p:cNvSpPr>
            <p:nvPr/>
          </p:nvSpPr>
          <p:spPr bwMode="auto">
            <a:xfrm>
              <a:off x="2909" y="2983"/>
              <a:ext cx="329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pulmões</a:t>
              </a:r>
              <a:endParaRPr lang="pt-BR"/>
            </a:p>
          </p:txBody>
        </p:sp>
        <p:sp>
          <p:nvSpPr>
            <p:cNvPr id="22551" name="Rectangle 25"/>
            <p:cNvSpPr>
              <a:spLocks noChangeArrowheads="1"/>
            </p:cNvSpPr>
            <p:nvPr/>
          </p:nvSpPr>
          <p:spPr bwMode="auto">
            <a:xfrm>
              <a:off x="1453" y="2355"/>
              <a:ext cx="6" cy="222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52" name="Rectangle 26"/>
            <p:cNvSpPr>
              <a:spLocks noChangeArrowheads="1"/>
            </p:cNvSpPr>
            <p:nvPr/>
          </p:nvSpPr>
          <p:spPr bwMode="auto">
            <a:xfrm>
              <a:off x="911" y="2574"/>
              <a:ext cx="1043" cy="6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53" name="Rectangle 27"/>
            <p:cNvSpPr>
              <a:spLocks noChangeArrowheads="1"/>
            </p:cNvSpPr>
            <p:nvPr/>
          </p:nvSpPr>
          <p:spPr bwMode="auto">
            <a:xfrm>
              <a:off x="675" y="2750"/>
              <a:ext cx="192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TPC</a:t>
              </a:r>
              <a:endParaRPr lang="pt-BR"/>
            </a:p>
          </p:txBody>
        </p:sp>
        <p:sp>
          <p:nvSpPr>
            <p:cNvPr id="22554" name="Rectangle 28"/>
            <p:cNvSpPr>
              <a:spLocks noChangeArrowheads="1"/>
            </p:cNvSpPr>
            <p:nvPr/>
          </p:nvSpPr>
          <p:spPr bwMode="auto">
            <a:xfrm>
              <a:off x="825" y="2750"/>
              <a:ext cx="60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-</a:t>
              </a:r>
              <a:endParaRPr lang="pt-BR"/>
            </a:p>
          </p:txBody>
        </p:sp>
        <p:sp>
          <p:nvSpPr>
            <p:cNvPr id="22555" name="Rectangle 29"/>
            <p:cNvSpPr>
              <a:spLocks noChangeArrowheads="1"/>
            </p:cNvSpPr>
            <p:nvPr/>
          </p:nvSpPr>
          <p:spPr bwMode="auto">
            <a:xfrm>
              <a:off x="849" y="2750"/>
              <a:ext cx="399" cy="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r>
                <a:rPr lang="pt-BR" sz="900">
                  <a:solidFill>
                    <a:srgbClr val="000000"/>
                  </a:solidFill>
                </a:rPr>
                <a:t>Tambor</a:t>
              </a:r>
              <a:endParaRPr lang="pt-BR" sz="900"/>
            </a:p>
          </p:txBody>
        </p:sp>
        <p:sp>
          <p:nvSpPr>
            <p:cNvPr id="22556" name="Rectangle 30"/>
            <p:cNvSpPr>
              <a:spLocks noChangeArrowheads="1"/>
            </p:cNvSpPr>
            <p:nvPr/>
          </p:nvSpPr>
          <p:spPr bwMode="auto">
            <a:xfrm>
              <a:off x="1119" y="2750"/>
              <a:ext cx="60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-</a:t>
              </a:r>
              <a:endParaRPr lang="pt-BR"/>
            </a:p>
          </p:txBody>
        </p:sp>
        <p:sp>
          <p:nvSpPr>
            <p:cNvPr id="22557" name="Rectangle 31"/>
            <p:cNvSpPr>
              <a:spLocks noChangeArrowheads="1"/>
            </p:cNvSpPr>
            <p:nvPr/>
          </p:nvSpPr>
          <p:spPr bwMode="auto">
            <a:xfrm>
              <a:off x="657" y="2894"/>
              <a:ext cx="300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Pulmão</a:t>
              </a:r>
              <a:endParaRPr lang="pt-BR"/>
            </a:p>
          </p:txBody>
        </p:sp>
        <p:sp>
          <p:nvSpPr>
            <p:cNvPr id="22558" name="Rectangle 32"/>
            <p:cNvSpPr>
              <a:spLocks noChangeArrowheads="1"/>
            </p:cNvSpPr>
            <p:nvPr/>
          </p:nvSpPr>
          <p:spPr bwMode="auto">
            <a:xfrm>
              <a:off x="927" y="2894"/>
              <a:ext cx="60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-</a:t>
              </a:r>
              <a:endParaRPr lang="pt-BR"/>
            </a:p>
          </p:txBody>
        </p:sp>
        <p:sp>
          <p:nvSpPr>
            <p:cNvPr id="22559" name="Rectangle 33"/>
            <p:cNvSpPr>
              <a:spLocks noChangeArrowheads="1"/>
            </p:cNvSpPr>
            <p:nvPr/>
          </p:nvSpPr>
          <p:spPr bwMode="auto">
            <a:xfrm>
              <a:off x="951" y="2894"/>
              <a:ext cx="246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Corda</a:t>
              </a:r>
              <a:endParaRPr lang="pt-BR"/>
            </a:p>
          </p:txBody>
        </p:sp>
        <p:sp>
          <p:nvSpPr>
            <p:cNvPr id="22560" name="Rectangle 34"/>
            <p:cNvSpPr>
              <a:spLocks noChangeArrowheads="1"/>
            </p:cNvSpPr>
            <p:nvPr/>
          </p:nvSpPr>
          <p:spPr bwMode="auto">
            <a:xfrm>
              <a:off x="908" y="2577"/>
              <a:ext cx="6" cy="138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61" name="Rectangle 35"/>
            <p:cNvSpPr>
              <a:spLocks noChangeArrowheads="1"/>
            </p:cNvSpPr>
            <p:nvPr/>
          </p:nvSpPr>
          <p:spPr bwMode="auto">
            <a:xfrm>
              <a:off x="1951" y="2577"/>
              <a:ext cx="6" cy="138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62" name="Rectangle 36"/>
            <p:cNvSpPr>
              <a:spLocks noChangeArrowheads="1"/>
            </p:cNvSpPr>
            <p:nvPr/>
          </p:nvSpPr>
          <p:spPr bwMode="auto">
            <a:xfrm>
              <a:off x="1706" y="2705"/>
              <a:ext cx="587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Gerenciamento </a:t>
              </a:r>
              <a:endParaRPr lang="pt-BR"/>
            </a:p>
          </p:txBody>
        </p:sp>
        <p:sp>
          <p:nvSpPr>
            <p:cNvPr id="22563" name="Rectangle 37"/>
            <p:cNvSpPr>
              <a:spLocks noChangeArrowheads="1"/>
            </p:cNvSpPr>
            <p:nvPr/>
          </p:nvSpPr>
          <p:spPr bwMode="auto">
            <a:xfrm>
              <a:off x="1766" y="2801"/>
              <a:ext cx="438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de pulmões</a:t>
              </a:r>
              <a:endParaRPr lang="pt-BR"/>
            </a:p>
          </p:txBody>
        </p:sp>
        <p:sp>
          <p:nvSpPr>
            <p:cNvPr id="22564" name="Rectangle 38"/>
            <p:cNvSpPr>
              <a:spLocks noChangeArrowheads="1"/>
            </p:cNvSpPr>
            <p:nvPr/>
          </p:nvSpPr>
          <p:spPr bwMode="auto">
            <a:xfrm>
              <a:off x="1271" y="3256"/>
              <a:ext cx="3493" cy="6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65" name="Rectangle 39"/>
            <p:cNvSpPr>
              <a:spLocks noChangeArrowheads="1"/>
            </p:cNvSpPr>
            <p:nvPr/>
          </p:nvSpPr>
          <p:spPr bwMode="auto">
            <a:xfrm>
              <a:off x="1268" y="3259"/>
              <a:ext cx="6" cy="138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66" name="Rectangle 40"/>
            <p:cNvSpPr>
              <a:spLocks noChangeArrowheads="1"/>
            </p:cNvSpPr>
            <p:nvPr/>
          </p:nvSpPr>
          <p:spPr bwMode="auto">
            <a:xfrm>
              <a:off x="1014" y="3384"/>
              <a:ext cx="269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Ganho</a:t>
              </a:r>
              <a:endParaRPr lang="pt-BR"/>
            </a:p>
          </p:txBody>
        </p:sp>
        <p:sp>
          <p:nvSpPr>
            <p:cNvPr id="22567" name="Rectangle 41"/>
            <p:cNvSpPr>
              <a:spLocks noChangeArrowheads="1"/>
            </p:cNvSpPr>
            <p:nvPr/>
          </p:nvSpPr>
          <p:spPr bwMode="auto">
            <a:xfrm>
              <a:off x="1014" y="3527"/>
              <a:ext cx="377" cy="10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Inventário</a:t>
              </a:r>
              <a:endParaRPr lang="pt-BR"/>
            </a:p>
          </p:txBody>
        </p:sp>
        <p:sp>
          <p:nvSpPr>
            <p:cNvPr id="22568" name="Rectangle 42"/>
            <p:cNvSpPr>
              <a:spLocks noChangeArrowheads="1"/>
            </p:cNvSpPr>
            <p:nvPr/>
          </p:nvSpPr>
          <p:spPr bwMode="auto">
            <a:xfrm>
              <a:off x="1014" y="3671"/>
              <a:ext cx="401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Despesas </a:t>
              </a:r>
              <a:endParaRPr lang="pt-BR"/>
            </a:p>
          </p:txBody>
        </p:sp>
        <p:sp>
          <p:nvSpPr>
            <p:cNvPr id="22569" name="Rectangle 43"/>
            <p:cNvSpPr>
              <a:spLocks noChangeArrowheads="1"/>
            </p:cNvSpPr>
            <p:nvPr/>
          </p:nvSpPr>
          <p:spPr bwMode="auto">
            <a:xfrm>
              <a:off x="1014" y="3767"/>
              <a:ext cx="491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Operacionais</a:t>
              </a:r>
              <a:endParaRPr lang="pt-BR"/>
            </a:p>
          </p:txBody>
        </p:sp>
        <p:sp>
          <p:nvSpPr>
            <p:cNvPr id="22570" name="Rectangle 44"/>
            <p:cNvSpPr>
              <a:spLocks noChangeArrowheads="1"/>
            </p:cNvSpPr>
            <p:nvPr/>
          </p:nvSpPr>
          <p:spPr bwMode="auto">
            <a:xfrm>
              <a:off x="2780" y="3309"/>
              <a:ext cx="569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Decisões sobre</a:t>
              </a:r>
              <a:endParaRPr lang="pt-BR"/>
            </a:p>
          </p:txBody>
        </p:sp>
        <p:sp>
          <p:nvSpPr>
            <p:cNvPr id="22571" name="Rectangle 45"/>
            <p:cNvSpPr>
              <a:spLocks noChangeArrowheads="1"/>
            </p:cNvSpPr>
            <p:nvPr/>
          </p:nvSpPr>
          <p:spPr bwMode="auto">
            <a:xfrm>
              <a:off x="2780" y="3447"/>
              <a:ext cx="180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 i="1">
                  <a:solidFill>
                    <a:srgbClr val="000000"/>
                  </a:solidFill>
                </a:rPr>
                <a:t>mix </a:t>
              </a:r>
              <a:endParaRPr lang="pt-BR"/>
            </a:p>
          </p:txBody>
        </p:sp>
        <p:sp>
          <p:nvSpPr>
            <p:cNvPr id="22572" name="Rectangle 46"/>
            <p:cNvSpPr>
              <a:spLocks noChangeArrowheads="1"/>
            </p:cNvSpPr>
            <p:nvPr/>
          </p:nvSpPr>
          <p:spPr bwMode="auto">
            <a:xfrm>
              <a:off x="2924" y="3447"/>
              <a:ext cx="444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de produtos</a:t>
              </a:r>
              <a:endParaRPr lang="pt-BR"/>
            </a:p>
          </p:txBody>
        </p:sp>
        <p:sp>
          <p:nvSpPr>
            <p:cNvPr id="22573" name="Rectangle 47"/>
            <p:cNvSpPr>
              <a:spLocks noChangeArrowheads="1"/>
            </p:cNvSpPr>
            <p:nvPr/>
          </p:nvSpPr>
          <p:spPr bwMode="auto">
            <a:xfrm>
              <a:off x="3035" y="3080"/>
              <a:ext cx="6" cy="221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74" name="Rectangle 48"/>
            <p:cNvSpPr>
              <a:spLocks noChangeArrowheads="1"/>
            </p:cNvSpPr>
            <p:nvPr/>
          </p:nvSpPr>
          <p:spPr bwMode="auto">
            <a:xfrm>
              <a:off x="4443" y="1541"/>
              <a:ext cx="6" cy="180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75" name="Rectangle 49"/>
            <p:cNvSpPr>
              <a:spLocks noChangeArrowheads="1"/>
            </p:cNvSpPr>
            <p:nvPr/>
          </p:nvSpPr>
          <p:spPr bwMode="auto">
            <a:xfrm>
              <a:off x="3958" y="1756"/>
              <a:ext cx="1012" cy="10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Processo de Pensamento e </a:t>
              </a:r>
              <a:endParaRPr lang="pt-BR"/>
            </a:p>
          </p:txBody>
        </p:sp>
        <p:sp>
          <p:nvSpPr>
            <p:cNvPr id="22576" name="Rectangle 50"/>
            <p:cNvSpPr>
              <a:spLocks noChangeArrowheads="1"/>
            </p:cNvSpPr>
            <p:nvPr/>
          </p:nvSpPr>
          <p:spPr bwMode="auto">
            <a:xfrm>
              <a:off x="3958" y="1851"/>
              <a:ext cx="815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Solução de Problemas</a:t>
              </a:r>
              <a:endParaRPr lang="pt-BR"/>
            </a:p>
          </p:txBody>
        </p:sp>
        <p:sp>
          <p:nvSpPr>
            <p:cNvPr id="22577" name="Rectangle 51"/>
            <p:cNvSpPr>
              <a:spLocks noChangeArrowheads="1"/>
            </p:cNvSpPr>
            <p:nvPr/>
          </p:nvSpPr>
          <p:spPr bwMode="auto">
            <a:xfrm>
              <a:off x="3459" y="2301"/>
              <a:ext cx="414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Diagramas</a:t>
              </a:r>
              <a:endParaRPr lang="pt-BR"/>
            </a:p>
          </p:txBody>
        </p:sp>
        <p:sp>
          <p:nvSpPr>
            <p:cNvPr id="22578" name="Rectangle 52"/>
            <p:cNvSpPr>
              <a:spLocks noChangeArrowheads="1"/>
            </p:cNvSpPr>
            <p:nvPr/>
          </p:nvSpPr>
          <p:spPr bwMode="auto">
            <a:xfrm>
              <a:off x="3459" y="2397"/>
              <a:ext cx="198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ECE</a:t>
              </a:r>
              <a:endParaRPr lang="pt-BR"/>
            </a:p>
          </p:txBody>
        </p:sp>
        <p:sp>
          <p:nvSpPr>
            <p:cNvPr id="22579" name="Rectangle 53"/>
            <p:cNvSpPr>
              <a:spLocks noChangeArrowheads="1"/>
            </p:cNvSpPr>
            <p:nvPr/>
          </p:nvSpPr>
          <p:spPr bwMode="auto">
            <a:xfrm>
              <a:off x="4443" y="1948"/>
              <a:ext cx="6" cy="270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80" name="Rectangle 54"/>
            <p:cNvSpPr>
              <a:spLocks noChangeArrowheads="1"/>
            </p:cNvSpPr>
            <p:nvPr/>
          </p:nvSpPr>
          <p:spPr bwMode="auto">
            <a:xfrm>
              <a:off x="3584" y="2125"/>
              <a:ext cx="1629" cy="6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81" name="Rectangle 55"/>
            <p:cNvSpPr>
              <a:spLocks noChangeArrowheads="1"/>
            </p:cNvSpPr>
            <p:nvPr/>
          </p:nvSpPr>
          <p:spPr bwMode="auto">
            <a:xfrm>
              <a:off x="3581" y="2128"/>
              <a:ext cx="6" cy="132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82" name="Rectangle 56"/>
            <p:cNvSpPr>
              <a:spLocks noChangeArrowheads="1"/>
            </p:cNvSpPr>
            <p:nvPr/>
          </p:nvSpPr>
          <p:spPr bwMode="auto">
            <a:xfrm>
              <a:off x="4275" y="2261"/>
              <a:ext cx="342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Auditoria</a:t>
              </a:r>
              <a:endParaRPr lang="pt-BR"/>
            </a:p>
          </p:txBody>
        </p:sp>
        <p:sp>
          <p:nvSpPr>
            <p:cNvPr id="22583" name="Rectangle 57"/>
            <p:cNvSpPr>
              <a:spLocks noChangeArrowheads="1"/>
            </p:cNvSpPr>
            <p:nvPr/>
          </p:nvSpPr>
          <p:spPr bwMode="auto">
            <a:xfrm>
              <a:off x="4275" y="2357"/>
              <a:ext cx="198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ECE</a:t>
              </a:r>
              <a:endParaRPr lang="pt-BR"/>
            </a:p>
          </p:txBody>
        </p:sp>
        <p:sp>
          <p:nvSpPr>
            <p:cNvPr id="22584" name="Rectangle 58"/>
            <p:cNvSpPr>
              <a:spLocks noChangeArrowheads="1"/>
            </p:cNvSpPr>
            <p:nvPr/>
          </p:nvSpPr>
          <p:spPr bwMode="auto">
            <a:xfrm>
              <a:off x="5000" y="2252"/>
              <a:ext cx="396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Diagrama </a:t>
              </a:r>
              <a:endParaRPr lang="pt-BR"/>
            </a:p>
          </p:txBody>
        </p:sp>
        <p:sp>
          <p:nvSpPr>
            <p:cNvPr id="22585" name="Rectangle 59"/>
            <p:cNvSpPr>
              <a:spLocks noChangeArrowheads="1"/>
            </p:cNvSpPr>
            <p:nvPr/>
          </p:nvSpPr>
          <p:spPr bwMode="auto">
            <a:xfrm>
              <a:off x="5000" y="2348"/>
              <a:ext cx="408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de Nuvens</a:t>
              </a:r>
              <a:endParaRPr lang="pt-BR"/>
            </a:p>
          </p:txBody>
        </p:sp>
        <p:sp>
          <p:nvSpPr>
            <p:cNvPr id="22586" name="Rectangle 60"/>
            <p:cNvSpPr>
              <a:spLocks noChangeArrowheads="1"/>
            </p:cNvSpPr>
            <p:nvPr/>
          </p:nvSpPr>
          <p:spPr bwMode="auto">
            <a:xfrm>
              <a:off x="3581" y="2487"/>
              <a:ext cx="6" cy="683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87" name="Rectangle 61"/>
            <p:cNvSpPr>
              <a:spLocks noChangeArrowheads="1"/>
            </p:cNvSpPr>
            <p:nvPr/>
          </p:nvSpPr>
          <p:spPr bwMode="auto">
            <a:xfrm>
              <a:off x="5210" y="2128"/>
              <a:ext cx="6" cy="132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88" name="Rectangle 62"/>
            <p:cNvSpPr>
              <a:spLocks noChangeArrowheads="1"/>
            </p:cNvSpPr>
            <p:nvPr/>
          </p:nvSpPr>
          <p:spPr bwMode="auto">
            <a:xfrm>
              <a:off x="3584" y="2622"/>
              <a:ext cx="137" cy="6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89" name="Rectangle 63"/>
            <p:cNvSpPr>
              <a:spLocks noChangeArrowheads="1"/>
            </p:cNvSpPr>
            <p:nvPr/>
          </p:nvSpPr>
          <p:spPr bwMode="auto">
            <a:xfrm>
              <a:off x="3584" y="2760"/>
              <a:ext cx="137" cy="6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90" name="Rectangle 64"/>
            <p:cNvSpPr>
              <a:spLocks noChangeArrowheads="1"/>
            </p:cNvSpPr>
            <p:nvPr/>
          </p:nvSpPr>
          <p:spPr bwMode="auto">
            <a:xfrm>
              <a:off x="3777" y="2574"/>
              <a:ext cx="941" cy="10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Árvore da Realidade Atual</a:t>
              </a:r>
              <a:endParaRPr lang="pt-BR"/>
            </a:p>
          </p:txBody>
        </p:sp>
        <p:sp>
          <p:nvSpPr>
            <p:cNvPr id="22591" name="Rectangle 65"/>
            <p:cNvSpPr>
              <a:spLocks noChangeArrowheads="1"/>
            </p:cNvSpPr>
            <p:nvPr/>
          </p:nvSpPr>
          <p:spPr bwMode="auto">
            <a:xfrm>
              <a:off x="3777" y="2708"/>
              <a:ext cx="569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Ramo Negativo</a:t>
              </a:r>
              <a:endParaRPr lang="pt-BR"/>
            </a:p>
          </p:txBody>
        </p:sp>
        <p:sp>
          <p:nvSpPr>
            <p:cNvPr id="22592" name="Rectangle 66"/>
            <p:cNvSpPr>
              <a:spLocks noChangeArrowheads="1"/>
            </p:cNvSpPr>
            <p:nvPr/>
          </p:nvSpPr>
          <p:spPr bwMode="auto">
            <a:xfrm>
              <a:off x="3584" y="2891"/>
              <a:ext cx="137" cy="6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93" name="Rectangle 67"/>
            <p:cNvSpPr>
              <a:spLocks noChangeArrowheads="1"/>
            </p:cNvSpPr>
            <p:nvPr/>
          </p:nvSpPr>
          <p:spPr bwMode="auto">
            <a:xfrm>
              <a:off x="3584" y="3029"/>
              <a:ext cx="137" cy="6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94" name="Rectangle 68"/>
            <p:cNvSpPr>
              <a:spLocks noChangeArrowheads="1"/>
            </p:cNvSpPr>
            <p:nvPr/>
          </p:nvSpPr>
          <p:spPr bwMode="auto">
            <a:xfrm>
              <a:off x="3584" y="3167"/>
              <a:ext cx="137" cy="6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595" name="Rectangle 69"/>
            <p:cNvSpPr>
              <a:spLocks noChangeArrowheads="1"/>
            </p:cNvSpPr>
            <p:nvPr/>
          </p:nvSpPr>
          <p:spPr bwMode="auto">
            <a:xfrm>
              <a:off x="3777" y="2844"/>
              <a:ext cx="989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Árvore da Realidade Futura</a:t>
              </a:r>
              <a:endParaRPr lang="pt-BR"/>
            </a:p>
          </p:txBody>
        </p:sp>
        <p:sp>
          <p:nvSpPr>
            <p:cNvPr id="22596" name="Rectangle 70"/>
            <p:cNvSpPr>
              <a:spLocks noChangeArrowheads="1"/>
            </p:cNvSpPr>
            <p:nvPr/>
          </p:nvSpPr>
          <p:spPr bwMode="auto">
            <a:xfrm>
              <a:off x="3777" y="2980"/>
              <a:ext cx="515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Árvore da Pré</a:t>
              </a:r>
              <a:endParaRPr lang="pt-BR"/>
            </a:p>
          </p:txBody>
        </p:sp>
        <p:sp>
          <p:nvSpPr>
            <p:cNvPr id="22597" name="Rectangle 71"/>
            <p:cNvSpPr>
              <a:spLocks noChangeArrowheads="1"/>
            </p:cNvSpPr>
            <p:nvPr/>
          </p:nvSpPr>
          <p:spPr bwMode="auto">
            <a:xfrm>
              <a:off x="4256" y="2980"/>
              <a:ext cx="60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-</a:t>
              </a:r>
              <a:endParaRPr lang="pt-BR"/>
            </a:p>
          </p:txBody>
        </p:sp>
        <p:sp>
          <p:nvSpPr>
            <p:cNvPr id="22598" name="Rectangle 72"/>
            <p:cNvSpPr>
              <a:spLocks noChangeArrowheads="1"/>
            </p:cNvSpPr>
            <p:nvPr/>
          </p:nvSpPr>
          <p:spPr bwMode="auto">
            <a:xfrm>
              <a:off x="4280" y="2980"/>
              <a:ext cx="365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requisitos</a:t>
              </a:r>
              <a:endParaRPr lang="pt-BR"/>
            </a:p>
          </p:txBody>
        </p:sp>
        <p:sp>
          <p:nvSpPr>
            <p:cNvPr id="22599" name="Rectangle 73"/>
            <p:cNvSpPr>
              <a:spLocks noChangeArrowheads="1"/>
            </p:cNvSpPr>
            <p:nvPr/>
          </p:nvSpPr>
          <p:spPr bwMode="auto">
            <a:xfrm>
              <a:off x="3777" y="3115"/>
              <a:ext cx="737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Árvore de Transição</a:t>
              </a:r>
              <a:endParaRPr lang="pt-BR"/>
            </a:p>
          </p:txBody>
        </p:sp>
        <p:sp>
          <p:nvSpPr>
            <p:cNvPr id="22600" name="Rectangle 74"/>
            <p:cNvSpPr>
              <a:spLocks noChangeArrowheads="1"/>
            </p:cNvSpPr>
            <p:nvPr/>
          </p:nvSpPr>
          <p:spPr bwMode="auto">
            <a:xfrm>
              <a:off x="4761" y="3259"/>
              <a:ext cx="6" cy="138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601" name="Rectangle 75"/>
            <p:cNvSpPr>
              <a:spLocks noChangeArrowheads="1"/>
            </p:cNvSpPr>
            <p:nvPr/>
          </p:nvSpPr>
          <p:spPr bwMode="auto">
            <a:xfrm>
              <a:off x="4402" y="3430"/>
              <a:ext cx="600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Ganho Dólar/dia</a:t>
              </a:r>
              <a:endParaRPr lang="pt-BR"/>
            </a:p>
          </p:txBody>
        </p:sp>
        <p:sp>
          <p:nvSpPr>
            <p:cNvPr id="22602" name="Rectangle 76"/>
            <p:cNvSpPr>
              <a:spLocks noChangeArrowheads="1"/>
            </p:cNvSpPr>
            <p:nvPr/>
          </p:nvSpPr>
          <p:spPr bwMode="auto">
            <a:xfrm>
              <a:off x="4761" y="3529"/>
              <a:ext cx="6" cy="137"/>
            </a:xfrm>
            <a:prstGeom prst="rect">
              <a:avLst/>
            </a:prstGeom>
            <a:solidFill>
              <a:srgbClr val="000000"/>
            </a:solidFill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pt-BR"/>
            </a:p>
          </p:txBody>
        </p:sp>
        <p:sp>
          <p:nvSpPr>
            <p:cNvPr id="22603" name="Rectangle 77"/>
            <p:cNvSpPr>
              <a:spLocks noChangeArrowheads="1"/>
            </p:cNvSpPr>
            <p:nvPr/>
          </p:nvSpPr>
          <p:spPr bwMode="auto">
            <a:xfrm>
              <a:off x="4462" y="3701"/>
              <a:ext cx="707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Inventário Dólar/dia</a:t>
              </a:r>
              <a:endParaRPr lang="pt-BR"/>
            </a:p>
          </p:txBody>
        </p:sp>
        <p:sp>
          <p:nvSpPr>
            <p:cNvPr id="22604" name="Rectangle 78"/>
            <p:cNvSpPr>
              <a:spLocks noChangeArrowheads="1"/>
            </p:cNvSpPr>
            <p:nvPr/>
          </p:nvSpPr>
          <p:spPr bwMode="auto">
            <a:xfrm>
              <a:off x="2144" y="2211"/>
              <a:ext cx="287" cy="10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Análise</a:t>
              </a:r>
              <a:endParaRPr lang="pt-BR"/>
            </a:p>
          </p:txBody>
        </p:sp>
        <p:sp>
          <p:nvSpPr>
            <p:cNvPr id="22605" name="Rectangle 79"/>
            <p:cNvSpPr>
              <a:spLocks noChangeArrowheads="1"/>
            </p:cNvSpPr>
            <p:nvPr/>
          </p:nvSpPr>
          <p:spPr bwMode="auto">
            <a:xfrm>
              <a:off x="2173" y="2354"/>
              <a:ext cx="90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V</a:t>
              </a:r>
              <a:endParaRPr lang="pt-BR"/>
            </a:p>
          </p:txBody>
        </p:sp>
        <p:sp>
          <p:nvSpPr>
            <p:cNvPr id="22606" name="Rectangle 80"/>
            <p:cNvSpPr>
              <a:spLocks noChangeArrowheads="1"/>
            </p:cNvSpPr>
            <p:nvPr/>
          </p:nvSpPr>
          <p:spPr bwMode="auto">
            <a:xfrm>
              <a:off x="2227" y="2354"/>
              <a:ext cx="60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-</a:t>
              </a:r>
              <a:endParaRPr lang="pt-BR"/>
            </a:p>
          </p:txBody>
        </p:sp>
        <p:sp>
          <p:nvSpPr>
            <p:cNvPr id="22607" name="Rectangle 81"/>
            <p:cNvSpPr>
              <a:spLocks noChangeArrowheads="1"/>
            </p:cNvSpPr>
            <p:nvPr/>
          </p:nvSpPr>
          <p:spPr bwMode="auto">
            <a:xfrm>
              <a:off x="2251" y="2354"/>
              <a:ext cx="90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A</a:t>
              </a:r>
              <a:endParaRPr lang="pt-BR"/>
            </a:p>
          </p:txBody>
        </p:sp>
        <p:sp>
          <p:nvSpPr>
            <p:cNvPr id="22608" name="Rectangle 82"/>
            <p:cNvSpPr>
              <a:spLocks noChangeArrowheads="1"/>
            </p:cNvSpPr>
            <p:nvPr/>
          </p:nvSpPr>
          <p:spPr bwMode="auto">
            <a:xfrm>
              <a:off x="2305" y="2354"/>
              <a:ext cx="60" cy="1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-</a:t>
              </a:r>
              <a:endParaRPr lang="pt-BR"/>
            </a:p>
          </p:txBody>
        </p:sp>
        <p:sp>
          <p:nvSpPr>
            <p:cNvPr id="22609" name="Rectangle 83"/>
            <p:cNvSpPr>
              <a:spLocks noChangeArrowheads="1"/>
            </p:cNvSpPr>
            <p:nvPr/>
          </p:nvSpPr>
          <p:spPr bwMode="auto">
            <a:xfrm>
              <a:off x="2329" y="2354"/>
              <a:ext cx="99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pt-BR" sz="1000">
                  <a:solidFill>
                    <a:srgbClr val="000000"/>
                  </a:solidFill>
                </a:rPr>
                <a:t>T-I</a:t>
              </a:r>
              <a:endParaRPr lang="pt-BR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ítulo 1"/>
          <p:cNvSpPr>
            <a:spLocks noGrp="1"/>
          </p:cNvSpPr>
          <p:nvPr>
            <p:ph type="title"/>
          </p:nvPr>
        </p:nvSpPr>
        <p:spPr>
          <a:xfrm>
            <a:off x="457200" y="7620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TOC</a:t>
            </a:r>
            <a:endParaRPr lang="pt-BR" smtClean="0"/>
          </a:p>
        </p:txBody>
      </p:sp>
      <p:sp>
        <p:nvSpPr>
          <p:cNvPr id="9219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2667000"/>
          </a:xfrm>
        </p:spPr>
        <p:txBody>
          <a:bodyPr/>
          <a:lstStyle/>
          <a:p>
            <a:pPr algn="ctr" eaLnBrk="1" hangingPunct="1">
              <a:buFont typeface="Arial" pitchFamily="34" charset="0"/>
              <a:buNone/>
            </a:pPr>
            <a:endParaRPr lang="en-US" sz="4400" smtClean="0"/>
          </a:p>
          <a:p>
            <a:pPr algn="ctr" eaLnBrk="1" hangingPunct="1">
              <a:buFont typeface="Arial" pitchFamily="34" charset="0"/>
              <a:buNone/>
            </a:pPr>
            <a:endParaRPr lang="en-US" sz="4400" smtClean="0"/>
          </a:p>
          <a:p>
            <a:pPr algn="ctr" eaLnBrk="1" hangingPunct="1">
              <a:buFont typeface="Arial" pitchFamily="34" charset="0"/>
              <a:buNone/>
            </a:pPr>
            <a:r>
              <a:rPr lang="en-US" i="1" smtClean="0"/>
              <a:t>1- História e definições gerais</a:t>
            </a:r>
          </a:p>
          <a:p>
            <a:pPr eaLnBrk="1" hangingPunct="1">
              <a:buFont typeface="Arial" pitchFamily="34" charset="0"/>
              <a:buNone/>
            </a:pPr>
            <a:endParaRPr lang="pt-BR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idx="1"/>
          </p:nvPr>
        </p:nvSpPr>
        <p:spPr>
          <a:xfrm>
            <a:off x="457200" y="381000"/>
            <a:ext cx="8229600" cy="914400"/>
          </a:xfrm>
        </p:spPr>
        <p:txBody>
          <a:bodyPr/>
          <a:lstStyle/>
          <a:p>
            <a:pPr algn="ctr" eaLnBrk="1" hangingPunct="1">
              <a:buFont typeface="Arial" pitchFamily="34" charset="0"/>
              <a:buNone/>
            </a:pPr>
            <a:r>
              <a:rPr lang="pt-BR" sz="4800" smtClean="0"/>
              <a:t>Evolução histórica</a:t>
            </a:r>
          </a:p>
        </p:txBody>
      </p:sp>
      <p:sp>
        <p:nvSpPr>
          <p:cNvPr id="10243" name="Retângulo 2"/>
          <p:cNvSpPr>
            <a:spLocks noChangeArrowheads="1"/>
          </p:cNvSpPr>
          <p:nvPr/>
        </p:nvSpPr>
        <p:spPr bwMode="auto">
          <a:xfrm>
            <a:off x="609600" y="1066800"/>
            <a:ext cx="8077200" cy="5570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pt-BR" sz="2800">
              <a:latin typeface="Calibri" pitchFamily="34" charset="0"/>
            </a:endParaRPr>
          </a:p>
          <a:p>
            <a:r>
              <a:rPr lang="en-US" sz="2800">
                <a:latin typeface="Calibri" pitchFamily="34" charset="0"/>
              </a:rPr>
              <a:t>COMO TUDO COMEÇOU…</a:t>
            </a:r>
          </a:p>
          <a:p>
            <a:endParaRPr lang="pt-BR" sz="2800">
              <a:latin typeface="Calibri" pitchFamily="34" charset="0"/>
            </a:endParaRPr>
          </a:p>
          <a:p>
            <a:r>
              <a:rPr lang="pt-BR" sz="2800">
                <a:latin typeface="Calibri" pitchFamily="34" charset="0"/>
              </a:rPr>
              <a:t>Quem: </a:t>
            </a:r>
            <a:r>
              <a:rPr lang="pt-BR" sz="2400">
                <a:latin typeface="Calibri" pitchFamily="34" charset="0"/>
              </a:rPr>
              <a:t>Eliahu Goldratt , israelense, Dr em física.</a:t>
            </a:r>
          </a:p>
          <a:p>
            <a:r>
              <a:rPr lang="pt-BR" sz="2800">
                <a:latin typeface="Calibri" pitchFamily="34" charset="0"/>
              </a:rPr>
              <a:t>Quando: </a:t>
            </a:r>
            <a:r>
              <a:rPr lang="pt-BR" sz="2400">
                <a:latin typeface="Calibri" pitchFamily="34" charset="0"/>
              </a:rPr>
              <a:t>nos anos 70</a:t>
            </a:r>
          </a:p>
          <a:p>
            <a:r>
              <a:rPr lang="en-US" sz="2800">
                <a:latin typeface="Calibri" pitchFamily="34" charset="0"/>
              </a:rPr>
              <a:t>Como: </a:t>
            </a:r>
            <a:r>
              <a:rPr lang="pt-BR" sz="2400">
                <a:latin typeface="Calibri" pitchFamily="34" charset="0"/>
              </a:rPr>
              <a:t>Goldratt desenvolveu uma  formulação  matemática  para resolver um problema de programação de produção na  fábrica de gaiolas de um amigo. A  fábrica triplicou sua produção.</a:t>
            </a:r>
          </a:p>
          <a:p>
            <a:r>
              <a:rPr lang="pt-BR" sz="2400" i="1">
                <a:latin typeface="Calibri" pitchFamily="34" charset="0"/>
              </a:rPr>
              <a:t>Esse algoritmo deu origem à lógica do algoritmo do </a:t>
            </a:r>
            <a:r>
              <a:rPr lang="pt-BR" sz="3200" b="1" i="1">
                <a:solidFill>
                  <a:srgbClr val="FF0000"/>
                </a:solidFill>
                <a:latin typeface="Calibri" pitchFamily="34" charset="0"/>
              </a:rPr>
              <a:t>OPT</a:t>
            </a:r>
            <a:r>
              <a:rPr lang="pt-BR" sz="2000" i="1">
                <a:solidFill>
                  <a:srgbClr val="FF0000"/>
                </a:solidFill>
                <a:latin typeface="Calibri" pitchFamily="34" charset="0"/>
              </a:rPr>
              <a:t> (TECNOLOGIA DE PRODUÇÃO OTIMIZADA) </a:t>
            </a:r>
            <a:r>
              <a:rPr lang="pt-BR" sz="2400" i="1">
                <a:latin typeface="Calibri" pitchFamily="34" charset="0"/>
              </a:rPr>
              <a:t>voltado  à programação  da</a:t>
            </a:r>
          </a:p>
          <a:p>
            <a:r>
              <a:rPr lang="pt-BR" sz="2400" i="1">
                <a:latin typeface="Calibri" pitchFamily="34" charset="0"/>
              </a:rPr>
              <a:t>Produção.</a:t>
            </a:r>
          </a:p>
          <a:p>
            <a:endParaRPr lang="pt-BR">
              <a:latin typeface="Calibri" pitchFamily="34" charset="0"/>
            </a:endParaRPr>
          </a:p>
          <a:p>
            <a:endParaRPr lang="pt-BR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04800" y="228600"/>
            <a:ext cx="8229600" cy="5943600"/>
          </a:xfrm>
        </p:spPr>
        <p:txBody>
          <a:bodyPr rtlCol="0">
            <a:normAutofit fontScale="70000" lnSpcReduction="20000"/>
          </a:bodyPr>
          <a:lstStyle/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sz="5700" dirty="0" err="1" smtClean="0"/>
              <a:t>História</a:t>
            </a:r>
            <a:r>
              <a:rPr lang="en-US" sz="5700" dirty="0" smtClean="0"/>
              <a:t> e </a:t>
            </a:r>
            <a:r>
              <a:rPr lang="en-US" sz="5700" dirty="0" err="1" smtClean="0"/>
              <a:t>Publicações</a:t>
            </a:r>
            <a:endParaRPr lang="en-US" sz="5700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US" sz="4600" dirty="0" smtClean="0"/>
          </a:p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70 </a:t>
            </a:r>
            <a:r>
              <a:rPr lang="en-US" dirty="0"/>
              <a:t>– Software OPT 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t-BR" dirty="0" smtClean="0"/>
              <a:t>84 </a:t>
            </a:r>
            <a:r>
              <a:rPr lang="pt-BR" dirty="0"/>
              <a:t>– A </a:t>
            </a:r>
            <a:r>
              <a:rPr lang="pt-BR" dirty="0" smtClean="0"/>
              <a:t>Meta-</a:t>
            </a:r>
            <a:r>
              <a:rPr lang="pt-BR" sz="2900" i="1" u="sng" dirty="0" smtClean="0">
                <a:solidFill>
                  <a:schemeClr val="tx2">
                    <a:lumMod val="75000"/>
                  </a:schemeClr>
                </a:solidFill>
              </a:rPr>
              <a:t>Produção</a:t>
            </a:r>
            <a:endParaRPr lang="pt-BR" sz="2900" i="1" u="sng" dirty="0">
              <a:solidFill>
                <a:schemeClr val="tx2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t-BR" dirty="0" smtClean="0"/>
              <a:t>85 </a:t>
            </a:r>
            <a:r>
              <a:rPr lang="pt-BR" dirty="0"/>
              <a:t>– A </a:t>
            </a:r>
            <a:r>
              <a:rPr lang="pt-BR" dirty="0" smtClean="0"/>
              <a:t>Corrida-</a:t>
            </a:r>
            <a:r>
              <a:rPr lang="pt-BR" sz="2900" i="1" u="sng" dirty="0">
                <a:solidFill>
                  <a:schemeClr val="tx2">
                    <a:lumMod val="75000"/>
                  </a:schemeClr>
                </a:solidFill>
              </a:rPr>
              <a:t>Produção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t-BR" dirty="0" smtClean="0"/>
              <a:t>86 </a:t>
            </a:r>
            <a:r>
              <a:rPr lang="pt-BR" dirty="0"/>
              <a:t>– Criação do </a:t>
            </a:r>
            <a:r>
              <a:rPr lang="pt-BR" dirty="0" err="1" smtClean="0"/>
              <a:t>Goldratt</a:t>
            </a:r>
            <a:r>
              <a:rPr lang="pt-BR" dirty="0" smtClean="0"/>
              <a:t> </a:t>
            </a:r>
            <a:r>
              <a:rPr lang="pt-BR" dirty="0" err="1" smtClean="0"/>
              <a:t>Institute</a:t>
            </a:r>
            <a:endParaRPr lang="pt-BR" dirty="0" smtClean="0"/>
          </a:p>
          <a:p>
            <a:pPr eaLnBrk="1" fontAlgn="auto" hangingPunct="1">
              <a:spcAft>
                <a:spcPts val="0"/>
              </a:spcAft>
              <a:defRPr/>
            </a:pPr>
            <a:r>
              <a:rPr lang="en-US" dirty="0"/>
              <a:t>90 </a:t>
            </a:r>
            <a:r>
              <a:rPr lang="en-US" i="1" dirty="0" smtClean="0"/>
              <a:t>- </a:t>
            </a:r>
            <a:r>
              <a:rPr lang="en-US" dirty="0"/>
              <a:t>What is This Thing Called </a:t>
            </a:r>
            <a:r>
              <a:rPr lang="en-US" dirty="0" smtClean="0"/>
              <a:t>TOC- </a:t>
            </a:r>
            <a:r>
              <a:rPr lang="en-US" sz="2900" i="1" u="sng" dirty="0" err="1">
                <a:solidFill>
                  <a:schemeClr val="tx2">
                    <a:lumMod val="75000"/>
                  </a:schemeClr>
                </a:solidFill>
              </a:rPr>
              <a:t>Visão Geral da TOC</a:t>
            </a:r>
            <a:endParaRPr lang="pt-BR" sz="2900" i="1" u="sng" dirty="0" err="1">
              <a:solidFill>
                <a:schemeClr val="tx2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t-BR" dirty="0" smtClean="0"/>
              <a:t>90 </a:t>
            </a:r>
            <a:r>
              <a:rPr lang="pt-BR" dirty="0"/>
              <a:t>– A Síndrome do </a:t>
            </a:r>
            <a:r>
              <a:rPr lang="pt-BR" dirty="0" smtClean="0"/>
              <a:t>Palheiro- </a:t>
            </a:r>
            <a:r>
              <a:rPr lang="pt-BR" sz="2900" i="1" u="sng" dirty="0">
                <a:solidFill>
                  <a:schemeClr val="tx2">
                    <a:lumMod val="75000"/>
                  </a:schemeClr>
                </a:solidFill>
              </a:rPr>
              <a:t>Produção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t-BR" dirty="0" smtClean="0"/>
              <a:t>94 </a:t>
            </a:r>
            <a:r>
              <a:rPr lang="pt-BR" dirty="0"/>
              <a:t>– Mais do que $</a:t>
            </a:r>
            <a:r>
              <a:rPr lang="pt-BR" dirty="0" err="1" smtClean="0"/>
              <a:t>orte</a:t>
            </a:r>
            <a:r>
              <a:rPr lang="pt-BR" dirty="0" smtClean="0"/>
              <a:t>-</a:t>
            </a:r>
            <a:r>
              <a:rPr lang="pt-BR" dirty="0"/>
              <a:t> </a:t>
            </a:r>
            <a:r>
              <a:rPr lang="pt-BR" sz="2900" i="1" u="sng" dirty="0">
                <a:solidFill>
                  <a:schemeClr val="tx2">
                    <a:lumMod val="75000"/>
                  </a:schemeClr>
                </a:solidFill>
              </a:rPr>
              <a:t>Vendas e Marketing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t-BR" dirty="0" smtClean="0"/>
              <a:t>97 </a:t>
            </a:r>
            <a:r>
              <a:rPr lang="pt-BR" dirty="0"/>
              <a:t>– Corrente </a:t>
            </a:r>
            <a:r>
              <a:rPr lang="pt-BR" dirty="0" smtClean="0"/>
              <a:t>Crítica- </a:t>
            </a:r>
            <a:r>
              <a:rPr lang="pt-BR" sz="2900" i="1" u="sng" dirty="0">
                <a:solidFill>
                  <a:schemeClr val="tx2">
                    <a:lumMod val="75000"/>
                  </a:schemeClr>
                </a:solidFill>
              </a:rPr>
              <a:t>Projetos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t-BR" dirty="0"/>
              <a:t>98 – </a:t>
            </a:r>
            <a:r>
              <a:rPr lang="en-US" dirty="0"/>
              <a:t>Late Night Discussions </a:t>
            </a:r>
            <a:r>
              <a:rPr lang="en-US" dirty="0" smtClean="0"/>
              <a:t>-</a:t>
            </a:r>
            <a:r>
              <a:rPr lang="en-US" sz="2900" i="1" u="sng" dirty="0" err="1" smtClean="0">
                <a:solidFill>
                  <a:schemeClr val="tx2">
                    <a:lumMod val="75000"/>
                  </a:schemeClr>
                </a:solidFill>
              </a:rPr>
              <a:t>Logística</a:t>
            </a:r>
            <a:r>
              <a:rPr lang="en-US" sz="2900" i="1" u="sng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2900" i="1" u="sng" dirty="0">
                <a:solidFill>
                  <a:schemeClr val="tx2">
                    <a:lumMod val="75000"/>
                  </a:schemeClr>
                </a:solidFill>
              </a:rPr>
              <a:t>e </a:t>
            </a:r>
            <a:r>
              <a:rPr lang="en-US" sz="2900" i="1" u="sng" dirty="0" err="1">
                <a:solidFill>
                  <a:schemeClr val="tx2">
                    <a:lumMod val="75000"/>
                  </a:schemeClr>
                </a:solidFill>
              </a:rPr>
              <a:t>Distribuição</a:t>
            </a:r>
            <a:endParaRPr lang="en-US" sz="2900" i="1" u="sng" dirty="0">
              <a:solidFill>
                <a:schemeClr val="tx2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00 </a:t>
            </a:r>
            <a:r>
              <a:rPr lang="en-US" dirty="0"/>
              <a:t>– </a:t>
            </a:r>
            <a:r>
              <a:rPr lang="en-US" dirty="0" err="1" smtClean="0"/>
              <a:t>Necessária</a:t>
            </a:r>
            <a:r>
              <a:rPr lang="en-US" dirty="0" smtClean="0"/>
              <a:t> </a:t>
            </a:r>
            <a:r>
              <a:rPr lang="en-US" dirty="0" err="1" smtClean="0"/>
              <a:t>mas</a:t>
            </a:r>
            <a:r>
              <a:rPr lang="en-US" dirty="0" smtClean="0"/>
              <a:t> </a:t>
            </a:r>
            <a:r>
              <a:rPr lang="en-US" dirty="0" err="1" smtClean="0"/>
              <a:t>não</a:t>
            </a:r>
            <a:r>
              <a:rPr lang="en-US" dirty="0" smtClean="0"/>
              <a:t> </a:t>
            </a:r>
            <a:r>
              <a:rPr lang="en-US" dirty="0" err="1" smtClean="0"/>
              <a:t>suficiente</a:t>
            </a:r>
            <a:r>
              <a:rPr lang="en-US" dirty="0" smtClean="0"/>
              <a:t> – </a:t>
            </a:r>
            <a:r>
              <a:rPr lang="en-US" sz="2900" i="1" u="sng" dirty="0">
                <a:solidFill>
                  <a:schemeClr val="tx2">
                    <a:lumMod val="75000"/>
                  </a:schemeClr>
                </a:solidFill>
              </a:rPr>
              <a:t>TOC </a:t>
            </a:r>
            <a:r>
              <a:rPr lang="en-US" sz="2900" i="1" u="sng" dirty="0" err="1">
                <a:solidFill>
                  <a:schemeClr val="tx2">
                    <a:lumMod val="75000"/>
                  </a:schemeClr>
                </a:solidFill>
              </a:rPr>
              <a:t>em</a:t>
            </a:r>
            <a:r>
              <a:rPr lang="en-US" sz="2900" i="1" u="sng" dirty="0">
                <a:solidFill>
                  <a:schemeClr val="tx2">
                    <a:lumMod val="75000"/>
                  </a:schemeClr>
                </a:solidFill>
              </a:rPr>
              <a:t> TI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t-BR" dirty="0" smtClean="0"/>
              <a:t>04 </a:t>
            </a:r>
            <a:r>
              <a:rPr lang="pt-BR" dirty="0"/>
              <a:t>– Visão Viável </a:t>
            </a:r>
            <a:r>
              <a:rPr lang="pt-BR" sz="2200" i="1" dirty="0" smtClean="0"/>
              <a:t>– </a:t>
            </a:r>
            <a:r>
              <a:rPr lang="pt-BR" sz="2900" i="1" u="sng" dirty="0">
                <a:solidFill>
                  <a:schemeClr val="tx2">
                    <a:lumMod val="75000"/>
                  </a:schemeClr>
                </a:solidFill>
              </a:rPr>
              <a:t>Finanças - Transformar faturamento em LL em 4 </a:t>
            </a:r>
            <a:r>
              <a:rPr lang="pt-BR" sz="2900" i="1" u="sng" dirty="0" smtClean="0">
                <a:solidFill>
                  <a:schemeClr val="tx2">
                    <a:lumMod val="75000"/>
                  </a:schemeClr>
                </a:solidFill>
              </a:rPr>
              <a:t>anos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t-BR" dirty="0"/>
              <a:t>07 </a:t>
            </a:r>
            <a:r>
              <a:rPr lang="pt-BR" dirty="0" smtClean="0"/>
              <a:t>– </a:t>
            </a:r>
            <a:r>
              <a:rPr lang="pt-BR" dirty="0"/>
              <a:t>A </a:t>
            </a:r>
            <a:r>
              <a:rPr lang="pt-BR" dirty="0" smtClean="0"/>
              <a:t>Meta </a:t>
            </a:r>
            <a:r>
              <a:rPr lang="pt-BR" dirty="0"/>
              <a:t>na Prática- </a:t>
            </a:r>
            <a:r>
              <a:rPr lang="pt-BR" sz="2900" i="1" u="sng" dirty="0" smtClean="0">
                <a:solidFill>
                  <a:schemeClr val="tx2">
                    <a:lumMod val="75000"/>
                  </a:schemeClr>
                </a:solidFill>
              </a:rPr>
              <a:t>Simulador de Produção.</a:t>
            </a:r>
            <a:endParaRPr lang="en-US" sz="2900" i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t-BR" dirty="0" smtClean="0"/>
              <a:t>08 – A Escolha- </a:t>
            </a:r>
            <a:r>
              <a:rPr lang="pt-BR" sz="2900" i="1" u="sng" dirty="0">
                <a:solidFill>
                  <a:schemeClr val="tx2">
                    <a:lumMod val="75000"/>
                  </a:schemeClr>
                </a:solidFill>
              </a:rPr>
              <a:t>TOC à vida pessoal</a:t>
            </a:r>
            <a:r>
              <a:rPr lang="pt-BR" sz="2900" i="1" dirty="0" smtClean="0"/>
              <a:t>.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t-BR" dirty="0"/>
              <a:t>09 </a:t>
            </a:r>
            <a:r>
              <a:rPr lang="pt-BR" dirty="0" smtClean="0"/>
              <a:t>– </a:t>
            </a:r>
            <a:r>
              <a:rPr lang="pt-BR" dirty="0"/>
              <a:t>Não É Óbvio?- </a:t>
            </a:r>
            <a:r>
              <a:rPr lang="pt-BR" sz="2600" i="1" u="sng" dirty="0">
                <a:solidFill>
                  <a:schemeClr val="tx2">
                    <a:lumMod val="75000"/>
                  </a:schemeClr>
                </a:solidFill>
              </a:rPr>
              <a:t>Distribuição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2"/>
          <p:cNvSpPr txBox="1">
            <a:spLocks noChangeArrowheads="1"/>
          </p:cNvSpPr>
          <p:nvPr/>
        </p:nvSpPr>
        <p:spPr>
          <a:xfrm>
            <a:off x="685800" y="152400"/>
            <a:ext cx="7772400" cy="1143000"/>
          </a:xfrm>
          <a:prstGeom prst="rect">
            <a:avLst/>
          </a:prstGeom>
          <a:noFill/>
          <a:ln/>
        </p:spPr>
        <p:txBody>
          <a:bodyPr anchor="ctr">
            <a:normAutofit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lang="pt-BR" sz="4400">
                <a:latin typeface="+mj-lt"/>
                <a:ea typeface="+mj-ea"/>
                <a:cs typeface="+mj-cs"/>
              </a:rPr>
              <a:t>TOC - Pressupostos</a:t>
            </a:r>
            <a:endParaRPr lang="pt-BR" sz="4400" dirty="0">
              <a:latin typeface="+mj-lt"/>
              <a:ea typeface="+mj-ea"/>
              <a:cs typeface="+mj-cs"/>
            </a:endParaRPr>
          </a:p>
        </p:txBody>
      </p:sp>
      <p:sp>
        <p:nvSpPr>
          <p:cNvPr id="8" name="Rectangle 3"/>
          <p:cNvSpPr txBox="1">
            <a:spLocks noChangeArrowheads="1"/>
          </p:cNvSpPr>
          <p:nvPr/>
        </p:nvSpPr>
        <p:spPr>
          <a:xfrm>
            <a:off x="685800" y="1676400"/>
            <a:ext cx="7772400" cy="4114800"/>
          </a:xfrm>
          <a:prstGeom prst="rect">
            <a:avLst/>
          </a:prstGeom>
          <a:noFill/>
          <a:ln/>
        </p:spPr>
        <p:txBody>
          <a:bodyPr>
            <a:normAutofit fontScale="70000" lnSpcReduction="20000"/>
          </a:bodyPr>
          <a:lstStyle/>
          <a:p>
            <a:pPr marL="342900" indent="-342900" fontAlgn="auto">
              <a:spcBef>
                <a:spcPct val="2000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3200" dirty="0" err="1">
                <a:latin typeface="+mn-lt"/>
              </a:rPr>
              <a:t>Teoria</a:t>
            </a:r>
            <a:r>
              <a:rPr lang="en-US" sz="3200" dirty="0">
                <a:latin typeface="+mn-lt"/>
              </a:rPr>
              <a:t> de </a:t>
            </a:r>
            <a:r>
              <a:rPr lang="en-US" sz="3200" dirty="0" err="1">
                <a:latin typeface="+mn-lt"/>
              </a:rPr>
              <a:t>sistemas</a:t>
            </a:r>
            <a:r>
              <a:rPr lang="en-US" sz="3200" dirty="0">
                <a:latin typeface="+mn-lt"/>
              </a:rPr>
              <a:t> </a:t>
            </a:r>
            <a:r>
              <a:rPr lang="en-US" sz="3200" dirty="0" err="1">
                <a:latin typeface="+mn-lt"/>
              </a:rPr>
              <a:t>aplicada</a:t>
            </a:r>
            <a:r>
              <a:rPr lang="en-US" sz="3200" dirty="0">
                <a:latin typeface="+mn-lt"/>
              </a:rPr>
              <a:t> </a:t>
            </a:r>
            <a:r>
              <a:rPr lang="en-US" sz="3200" dirty="0" err="1">
                <a:latin typeface="+mn-lt"/>
              </a:rPr>
              <a:t>na</a:t>
            </a:r>
            <a:r>
              <a:rPr lang="en-US" sz="3200" dirty="0">
                <a:latin typeface="+mn-lt"/>
              </a:rPr>
              <a:t> </a:t>
            </a:r>
            <a:r>
              <a:rPr lang="en-US" sz="3200" dirty="0" err="1">
                <a:latin typeface="+mn-lt"/>
              </a:rPr>
              <a:t>produção</a:t>
            </a:r>
            <a:r>
              <a:rPr lang="en-US" sz="3200" dirty="0">
                <a:latin typeface="+mn-lt"/>
              </a:rPr>
              <a:t>: </a:t>
            </a:r>
            <a:r>
              <a:rPr lang="en-US" sz="3200" dirty="0" err="1">
                <a:latin typeface="+mn-lt"/>
              </a:rPr>
              <a:t>para</a:t>
            </a:r>
            <a:r>
              <a:rPr lang="en-US" sz="3200" dirty="0">
                <a:latin typeface="+mn-lt"/>
              </a:rPr>
              <a:t> </a:t>
            </a:r>
            <a:r>
              <a:rPr lang="en-US" sz="3200" dirty="0" err="1">
                <a:latin typeface="+mn-lt"/>
              </a:rPr>
              <a:t>entender</a:t>
            </a:r>
            <a:r>
              <a:rPr lang="en-US" sz="3200" dirty="0">
                <a:latin typeface="+mn-lt"/>
              </a:rPr>
              <a:t> um </a:t>
            </a:r>
            <a:r>
              <a:rPr lang="en-US" sz="3200" dirty="0" err="1">
                <a:latin typeface="+mn-lt"/>
              </a:rPr>
              <a:t>sistema</a:t>
            </a:r>
            <a:r>
              <a:rPr lang="en-US" sz="3200" dirty="0">
                <a:latin typeface="+mn-lt"/>
              </a:rPr>
              <a:t> é </a:t>
            </a:r>
            <a:r>
              <a:rPr lang="en-US" sz="3200" dirty="0" err="1">
                <a:latin typeface="+mn-lt"/>
              </a:rPr>
              <a:t>preciso</a:t>
            </a:r>
            <a:r>
              <a:rPr lang="en-US" sz="3200" dirty="0">
                <a:latin typeface="+mn-lt"/>
              </a:rPr>
              <a:t> </a:t>
            </a:r>
            <a:r>
              <a:rPr lang="en-US" sz="3200" dirty="0" err="1">
                <a:latin typeface="+mn-lt"/>
              </a:rPr>
              <a:t>definir</a:t>
            </a:r>
            <a:r>
              <a:rPr lang="en-US" sz="3200" dirty="0">
                <a:latin typeface="+mn-lt"/>
              </a:rPr>
              <a:t> </a:t>
            </a:r>
            <a:r>
              <a:rPr lang="en-US" sz="3200" dirty="0" err="1">
                <a:latin typeface="+mn-lt"/>
              </a:rPr>
              <a:t>sua</a:t>
            </a:r>
            <a:r>
              <a:rPr lang="en-US" sz="3200" dirty="0">
                <a:latin typeface="+mn-lt"/>
              </a:rPr>
              <a:t> meta.</a:t>
            </a:r>
          </a:p>
          <a:p>
            <a:pPr marL="342900" indent="-342900" fontAlgn="auto">
              <a:spcBef>
                <a:spcPct val="2000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pt-BR" sz="3200" dirty="0">
              <a:latin typeface="+mn-lt"/>
            </a:endParaRPr>
          </a:p>
          <a:p>
            <a:pPr marL="342900" indent="-342900" fontAlgn="auto">
              <a:spcBef>
                <a:spcPct val="2000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pt-BR" sz="3200" dirty="0">
                <a:latin typeface="+mn-lt"/>
              </a:rPr>
              <a:t>Toda empresa é um sistema: um conjunto de elementos interdependentes.</a:t>
            </a:r>
          </a:p>
          <a:p>
            <a:pPr marL="342900" indent="-342900" fontAlgn="auto">
              <a:spcBef>
                <a:spcPct val="20000"/>
              </a:spcBef>
              <a:spcAft>
                <a:spcPts val="0"/>
              </a:spcAft>
              <a:defRPr/>
            </a:pPr>
            <a:endParaRPr lang="pt-BR" sz="3200" dirty="0">
              <a:latin typeface="+mn-lt"/>
            </a:endParaRPr>
          </a:p>
          <a:p>
            <a:pPr marL="342900" indent="-342900" fontAlgn="auto">
              <a:spcBef>
                <a:spcPct val="2000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pt-BR" sz="3200" dirty="0">
                <a:latin typeface="+mn-lt"/>
              </a:rPr>
              <a:t>Todo sistema tem poucas restrições que limitam seu desempenho.</a:t>
            </a:r>
          </a:p>
          <a:p>
            <a:pPr marL="342900" indent="-342900" fontAlgn="auto">
              <a:spcBef>
                <a:spcPct val="2000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pt-BR" sz="3200" dirty="0">
              <a:latin typeface="+mn-lt"/>
            </a:endParaRPr>
          </a:p>
          <a:p>
            <a:pPr marL="342900" indent="-342900" fontAlgn="auto">
              <a:spcBef>
                <a:spcPct val="2000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pt-BR" sz="3200" dirty="0">
                <a:latin typeface="+mn-lt"/>
              </a:rPr>
              <a:t>Qualquer sistema tem pelo menos uma restrição.</a:t>
            </a:r>
          </a:p>
          <a:p>
            <a:pPr marL="342900" indent="-342900" fontAlgn="auto">
              <a:spcBef>
                <a:spcPct val="2000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pt-BR" sz="3200" dirty="0">
              <a:latin typeface="+mn-lt"/>
            </a:endParaRPr>
          </a:p>
          <a:p>
            <a:pPr marL="342900" indent="-342900" fontAlgn="auto">
              <a:spcBef>
                <a:spcPct val="2000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pt-BR" sz="3200" b="1" dirty="0">
                <a:latin typeface="+mn-lt"/>
              </a:rPr>
              <a:t>A soma dos ótimos locais não resulta no ótimo global.</a:t>
            </a:r>
          </a:p>
          <a:p>
            <a:pPr marL="342900" indent="-342900" fontAlgn="auto">
              <a:spcBef>
                <a:spcPct val="2000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pt-BR" sz="3200" dirty="0"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ChangeArrowheads="1"/>
          </p:cNvSpPr>
          <p:nvPr/>
        </p:nvSpPr>
        <p:spPr bwMode="auto">
          <a:xfrm>
            <a:off x="223838" y="720725"/>
            <a:ext cx="8767762" cy="7080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pt-BR" sz="4000" b="1">
                <a:latin typeface="Calibri" pitchFamily="34" charset="0"/>
              </a:rPr>
              <a:t>O Princípio da Corrente</a:t>
            </a:r>
            <a:endParaRPr lang="pt-BR" sz="4000" b="1" u="sng">
              <a:latin typeface="Calibri" pitchFamily="34" charset="0"/>
            </a:endParaRPr>
          </a:p>
        </p:txBody>
      </p:sp>
      <p:grpSp>
        <p:nvGrpSpPr>
          <p:cNvPr id="2" name="Group 3"/>
          <p:cNvGrpSpPr>
            <a:grpSpLocks/>
          </p:cNvGrpSpPr>
          <p:nvPr/>
        </p:nvGrpSpPr>
        <p:grpSpPr bwMode="auto">
          <a:xfrm>
            <a:off x="989013" y="995363"/>
            <a:ext cx="7135812" cy="3343275"/>
            <a:chOff x="675" y="870"/>
            <a:chExt cx="4870" cy="2106"/>
          </a:xfrm>
        </p:grpSpPr>
        <p:grpSp>
          <p:nvGrpSpPr>
            <p:cNvPr id="3" name="Group 4"/>
            <p:cNvGrpSpPr>
              <a:grpSpLocks/>
            </p:cNvGrpSpPr>
            <p:nvPr/>
          </p:nvGrpSpPr>
          <p:grpSpPr bwMode="auto">
            <a:xfrm>
              <a:off x="675" y="870"/>
              <a:ext cx="4870" cy="2106"/>
              <a:chOff x="675" y="1077"/>
              <a:chExt cx="4870" cy="2106"/>
            </a:xfrm>
          </p:grpSpPr>
          <p:grpSp>
            <p:nvGrpSpPr>
              <p:cNvPr id="4" name="Group 5"/>
              <p:cNvGrpSpPr>
                <a:grpSpLocks/>
              </p:cNvGrpSpPr>
              <p:nvPr/>
            </p:nvGrpSpPr>
            <p:grpSpPr bwMode="auto">
              <a:xfrm rot="-5400000">
                <a:off x="2708" y="340"/>
                <a:ext cx="1055" cy="3589"/>
                <a:chOff x="799" y="657"/>
                <a:chExt cx="1055" cy="3589"/>
              </a:xfrm>
            </p:grpSpPr>
            <p:pic>
              <p:nvPicPr>
                <p:cNvPr id="13332" name="Picture 6" descr="ECHAIN3"/>
                <p:cNvPicPr>
                  <a:picLocks noChangeAspect="1" noChangeArrowheads="1"/>
                </p:cNvPicPr>
                <p:nvPr/>
              </p:nvPicPr>
              <p:blipFill>
                <a:blip r:embed="rId3" cstate="print"/>
                <a:srcRect/>
                <a:stretch>
                  <a:fillRect/>
                </a:stretch>
              </p:blipFill>
              <p:spPr bwMode="auto">
                <a:xfrm>
                  <a:off x="799" y="657"/>
                  <a:ext cx="1055" cy="3589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</p:pic>
            <p:sp>
              <p:nvSpPr>
                <p:cNvPr id="13333" name="Line 7"/>
                <p:cNvSpPr>
                  <a:spLocks noChangeShapeType="1"/>
                </p:cNvSpPr>
                <p:nvPr/>
              </p:nvSpPr>
              <p:spPr bwMode="auto">
                <a:xfrm flipV="1">
                  <a:off x="1854" y="657"/>
                  <a:ext cx="0" cy="3589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anchor="ctr">
                  <a:spAutoFit/>
                </a:bodyPr>
                <a:lstStyle/>
                <a:p>
                  <a:endParaRPr lang="pt-BR"/>
                </a:p>
              </p:txBody>
            </p:sp>
            <p:sp>
              <p:nvSpPr>
                <p:cNvPr id="13334" name="Line 8"/>
                <p:cNvSpPr>
                  <a:spLocks noChangeShapeType="1"/>
                </p:cNvSpPr>
                <p:nvPr/>
              </p:nvSpPr>
              <p:spPr bwMode="auto">
                <a:xfrm flipV="1">
                  <a:off x="799" y="657"/>
                  <a:ext cx="0" cy="3589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spAutoFit/>
                </a:bodyPr>
                <a:lstStyle/>
                <a:p>
                  <a:endParaRPr lang="pt-BR"/>
                </a:p>
              </p:txBody>
            </p:sp>
          </p:grpSp>
          <p:sp>
            <p:nvSpPr>
              <p:cNvPr id="13330" name="AutoShape 9"/>
              <p:cNvSpPr>
                <a:spLocks noChangeArrowheads="1"/>
              </p:cNvSpPr>
              <p:nvPr/>
            </p:nvSpPr>
            <p:spPr bwMode="auto">
              <a:xfrm>
                <a:off x="4625" y="1077"/>
                <a:ext cx="920" cy="2105"/>
              </a:xfrm>
              <a:custGeom>
                <a:avLst/>
                <a:gdLst>
                  <a:gd name="T0" fmla="*/ 0 w 21600"/>
                  <a:gd name="T1" fmla="*/ 0 h 21600"/>
                  <a:gd name="T2" fmla="*/ 0 w 21600"/>
                  <a:gd name="T3" fmla="*/ 0 h 21600"/>
                  <a:gd name="T4" fmla="*/ 0 w 21600"/>
                  <a:gd name="T5" fmla="*/ 0 h 21600"/>
                  <a:gd name="T6" fmla="*/ 0 w 21600"/>
                  <a:gd name="T7" fmla="*/ 0 h 21600"/>
                  <a:gd name="T8" fmla="*/ 17694720 60000 65536"/>
                  <a:gd name="T9" fmla="*/ 11796480 60000 65536"/>
                  <a:gd name="T10" fmla="*/ 5898240 60000 65536"/>
                  <a:gd name="T11" fmla="*/ 0 60000 65536"/>
                  <a:gd name="T12" fmla="*/ 3381 w 21600"/>
                  <a:gd name="T13" fmla="*/ 5397 h 21600"/>
                  <a:gd name="T14" fmla="*/ 18900 w 21600"/>
                  <a:gd name="T15" fmla="*/ 16203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16200" y="0"/>
                    </a:moveTo>
                    <a:lnTo>
                      <a:pt x="16200" y="5400"/>
                    </a:lnTo>
                    <a:lnTo>
                      <a:pt x="3375" y="5400"/>
                    </a:lnTo>
                    <a:lnTo>
                      <a:pt x="3375" y="16200"/>
                    </a:lnTo>
                    <a:lnTo>
                      <a:pt x="16200" y="16200"/>
                    </a:lnTo>
                    <a:lnTo>
                      <a:pt x="16200" y="21600"/>
                    </a:lnTo>
                    <a:lnTo>
                      <a:pt x="21600" y="10800"/>
                    </a:lnTo>
                    <a:close/>
                  </a:path>
                  <a:path w="21600" h="21600">
                    <a:moveTo>
                      <a:pt x="1350" y="5400"/>
                    </a:moveTo>
                    <a:lnTo>
                      <a:pt x="1350" y="16200"/>
                    </a:lnTo>
                    <a:lnTo>
                      <a:pt x="2700" y="16200"/>
                    </a:lnTo>
                    <a:lnTo>
                      <a:pt x="2700" y="5400"/>
                    </a:lnTo>
                    <a:close/>
                  </a:path>
                  <a:path w="21600" h="21600">
                    <a:moveTo>
                      <a:pt x="0" y="5400"/>
                    </a:moveTo>
                    <a:lnTo>
                      <a:pt x="0" y="16200"/>
                    </a:lnTo>
                    <a:lnTo>
                      <a:pt x="675" y="16200"/>
                    </a:lnTo>
                    <a:lnTo>
                      <a:pt x="675" y="5400"/>
                    </a:lnTo>
                    <a:close/>
                  </a:path>
                </a:pathLst>
              </a:custGeom>
              <a:solidFill>
                <a:srgbClr val="FF330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endParaRPr lang="pt-BR"/>
              </a:p>
            </p:txBody>
          </p:sp>
          <p:sp>
            <p:nvSpPr>
              <p:cNvPr id="13331" name="AutoShape 10"/>
              <p:cNvSpPr>
                <a:spLocks noChangeArrowheads="1"/>
              </p:cNvSpPr>
              <p:nvPr/>
            </p:nvSpPr>
            <p:spPr bwMode="auto">
              <a:xfrm flipH="1">
                <a:off x="675" y="1078"/>
                <a:ext cx="920" cy="2105"/>
              </a:xfrm>
              <a:custGeom>
                <a:avLst/>
                <a:gdLst>
                  <a:gd name="T0" fmla="*/ 0 w 21600"/>
                  <a:gd name="T1" fmla="*/ 0 h 21600"/>
                  <a:gd name="T2" fmla="*/ 0 w 21600"/>
                  <a:gd name="T3" fmla="*/ 0 h 21600"/>
                  <a:gd name="T4" fmla="*/ 0 w 21600"/>
                  <a:gd name="T5" fmla="*/ 0 h 21600"/>
                  <a:gd name="T6" fmla="*/ 0 w 21600"/>
                  <a:gd name="T7" fmla="*/ 0 h 21600"/>
                  <a:gd name="T8" fmla="*/ 17694720 60000 65536"/>
                  <a:gd name="T9" fmla="*/ 11796480 60000 65536"/>
                  <a:gd name="T10" fmla="*/ 5898240 60000 65536"/>
                  <a:gd name="T11" fmla="*/ 0 60000 65536"/>
                  <a:gd name="T12" fmla="*/ 3381 w 21600"/>
                  <a:gd name="T13" fmla="*/ 5397 h 21600"/>
                  <a:gd name="T14" fmla="*/ 18900 w 21600"/>
                  <a:gd name="T15" fmla="*/ 16203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16200" y="0"/>
                    </a:moveTo>
                    <a:lnTo>
                      <a:pt x="16200" y="5400"/>
                    </a:lnTo>
                    <a:lnTo>
                      <a:pt x="3375" y="5400"/>
                    </a:lnTo>
                    <a:lnTo>
                      <a:pt x="3375" y="16200"/>
                    </a:lnTo>
                    <a:lnTo>
                      <a:pt x="16200" y="16200"/>
                    </a:lnTo>
                    <a:lnTo>
                      <a:pt x="16200" y="21600"/>
                    </a:lnTo>
                    <a:lnTo>
                      <a:pt x="21600" y="10800"/>
                    </a:lnTo>
                    <a:close/>
                  </a:path>
                  <a:path w="21600" h="21600">
                    <a:moveTo>
                      <a:pt x="1350" y="5400"/>
                    </a:moveTo>
                    <a:lnTo>
                      <a:pt x="1350" y="16200"/>
                    </a:lnTo>
                    <a:lnTo>
                      <a:pt x="2700" y="16200"/>
                    </a:lnTo>
                    <a:lnTo>
                      <a:pt x="2700" y="5400"/>
                    </a:lnTo>
                    <a:close/>
                  </a:path>
                  <a:path w="21600" h="21600">
                    <a:moveTo>
                      <a:pt x="0" y="5400"/>
                    </a:moveTo>
                    <a:lnTo>
                      <a:pt x="0" y="16200"/>
                    </a:lnTo>
                    <a:lnTo>
                      <a:pt x="675" y="16200"/>
                    </a:lnTo>
                    <a:lnTo>
                      <a:pt x="675" y="5400"/>
                    </a:lnTo>
                    <a:close/>
                  </a:path>
                </a:pathLst>
              </a:custGeom>
              <a:solidFill>
                <a:srgbClr val="FF330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endParaRPr lang="pt-BR"/>
              </a:p>
            </p:txBody>
          </p:sp>
        </p:grpSp>
        <p:grpSp>
          <p:nvGrpSpPr>
            <p:cNvPr id="5" name="Group 11"/>
            <p:cNvGrpSpPr>
              <a:grpSpLocks/>
            </p:cNvGrpSpPr>
            <p:nvPr/>
          </p:nvGrpSpPr>
          <p:grpSpPr bwMode="auto">
            <a:xfrm>
              <a:off x="1557" y="2033"/>
              <a:ext cx="2923" cy="298"/>
              <a:chOff x="1557" y="2033"/>
              <a:chExt cx="2923" cy="298"/>
            </a:xfrm>
          </p:grpSpPr>
          <p:sp>
            <p:nvSpPr>
              <p:cNvPr id="13321" name="Text Box 12"/>
              <p:cNvSpPr txBox="1">
                <a:spLocks noChangeArrowheads="1"/>
              </p:cNvSpPr>
              <p:nvPr/>
            </p:nvSpPr>
            <p:spPr bwMode="auto">
              <a:xfrm>
                <a:off x="1557" y="2033"/>
                <a:ext cx="243" cy="291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400" b="1">
                    <a:solidFill>
                      <a:schemeClr val="bg2"/>
                    </a:solidFill>
                    <a:latin typeface="Calibri" pitchFamily="34" charset="0"/>
                  </a:rPr>
                  <a:t>1</a:t>
                </a:r>
              </a:p>
            </p:txBody>
          </p:sp>
          <p:sp>
            <p:nvSpPr>
              <p:cNvPr id="13322" name="Text Box 13"/>
              <p:cNvSpPr txBox="1">
                <a:spLocks noChangeArrowheads="1"/>
              </p:cNvSpPr>
              <p:nvPr/>
            </p:nvSpPr>
            <p:spPr bwMode="auto">
              <a:xfrm>
                <a:off x="1909" y="2034"/>
                <a:ext cx="243" cy="291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400" b="1">
                    <a:solidFill>
                      <a:schemeClr val="bg2"/>
                    </a:solidFill>
                    <a:latin typeface="Calibri" pitchFamily="34" charset="0"/>
                  </a:rPr>
                  <a:t>2</a:t>
                </a:r>
              </a:p>
            </p:txBody>
          </p:sp>
          <p:sp>
            <p:nvSpPr>
              <p:cNvPr id="13323" name="Text Box 14"/>
              <p:cNvSpPr txBox="1">
                <a:spLocks noChangeArrowheads="1"/>
              </p:cNvSpPr>
              <p:nvPr/>
            </p:nvSpPr>
            <p:spPr bwMode="auto">
              <a:xfrm>
                <a:off x="2288" y="2035"/>
                <a:ext cx="243" cy="291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400" b="1">
                    <a:solidFill>
                      <a:schemeClr val="bg2"/>
                    </a:solidFill>
                    <a:latin typeface="Calibri" pitchFamily="34" charset="0"/>
                  </a:rPr>
                  <a:t>3</a:t>
                </a:r>
              </a:p>
            </p:txBody>
          </p:sp>
          <p:sp>
            <p:nvSpPr>
              <p:cNvPr id="13324" name="Text Box 15"/>
              <p:cNvSpPr txBox="1">
                <a:spLocks noChangeArrowheads="1"/>
              </p:cNvSpPr>
              <p:nvPr/>
            </p:nvSpPr>
            <p:spPr bwMode="auto">
              <a:xfrm>
                <a:off x="2694" y="2036"/>
                <a:ext cx="243" cy="291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400" b="1">
                    <a:solidFill>
                      <a:schemeClr val="bg2"/>
                    </a:solidFill>
                    <a:latin typeface="Calibri" pitchFamily="34" charset="0"/>
                  </a:rPr>
                  <a:t>4</a:t>
                </a:r>
              </a:p>
            </p:txBody>
          </p:sp>
          <p:sp>
            <p:nvSpPr>
              <p:cNvPr id="13325" name="Text Box 16"/>
              <p:cNvSpPr txBox="1">
                <a:spLocks noChangeArrowheads="1"/>
              </p:cNvSpPr>
              <p:nvPr/>
            </p:nvSpPr>
            <p:spPr bwMode="auto">
              <a:xfrm>
                <a:off x="3127" y="2037"/>
                <a:ext cx="243" cy="291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400" b="1">
                    <a:solidFill>
                      <a:schemeClr val="bg2"/>
                    </a:solidFill>
                    <a:latin typeface="Calibri" pitchFamily="34" charset="0"/>
                  </a:rPr>
                  <a:t>5</a:t>
                </a:r>
              </a:p>
            </p:txBody>
          </p:sp>
          <p:sp>
            <p:nvSpPr>
              <p:cNvPr id="13326" name="Text Box 17"/>
              <p:cNvSpPr txBox="1">
                <a:spLocks noChangeArrowheads="1"/>
              </p:cNvSpPr>
              <p:nvPr/>
            </p:nvSpPr>
            <p:spPr bwMode="auto">
              <a:xfrm>
                <a:off x="3497" y="2038"/>
                <a:ext cx="243" cy="291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400" b="1">
                    <a:solidFill>
                      <a:schemeClr val="bg2"/>
                    </a:solidFill>
                    <a:latin typeface="Calibri" pitchFamily="34" charset="0"/>
                  </a:rPr>
                  <a:t>6</a:t>
                </a:r>
              </a:p>
            </p:txBody>
          </p:sp>
          <p:sp>
            <p:nvSpPr>
              <p:cNvPr id="13327" name="Text Box 18"/>
              <p:cNvSpPr txBox="1">
                <a:spLocks noChangeArrowheads="1"/>
              </p:cNvSpPr>
              <p:nvPr/>
            </p:nvSpPr>
            <p:spPr bwMode="auto">
              <a:xfrm>
                <a:off x="3867" y="2039"/>
                <a:ext cx="243" cy="291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400" b="1">
                    <a:solidFill>
                      <a:schemeClr val="bg2"/>
                    </a:solidFill>
                    <a:latin typeface="Calibri" pitchFamily="34" charset="0"/>
                  </a:rPr>
                  <a:t>7</a:t>
                </a:r>
              </a:p>
            </p:txBody>
          </p:sp>
          <p:sp>
            <p:nvSpPr>
              <p:cNvPr id="13328" name="Text Box 19"/>
              <p:cNvSpPr txBox="1">
                <a:spLocks noChangeArrowheads="1"/>
              </p:cNvSpPr>
              <p:nvPr/>
            </p:nvSpPr>
            <p:spPr bwMode="auto">
              <a:xfrm>
                <a:off x="4237" y="2040"/>
                <a:ext cx="243" cy="291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400" b="1">
                    <a:solidFill>
                      <a:schemeClr val="bg2"/>
                    </a:solidFill>
                    <a:latin typeface="Calibri" pitchFamily="34" charset="0"/>
                  </a:rPr>
                  <a:t>8</a:t>
                </a:r>
              </a:p>
            </p:txBody>
          </p:sp>
        </p:grpSp>
      </p:grpSp>
      <p:sp>
        <p:nvSpPr>
          <p:cNvPr id="3260436" name="Text Box 20"/>
          <p:cNvSpPr txBox="1">
            <a:spLocks noChangeArrowheads="1"/>
          </p:cNvSpPr>
          <p:nvPr/>
        </p:nvSpPr>
        <p:spPr bwMode="auto">
          <a:xfrm>
            <a:off x="280988" y="4902200"/>
            <a:ext cx="7077075" cy="11699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buFontTx/>
              <a:buAutoNum type="arabicPeriod"/>
            </a:pPr>
            <a:r>
              <a:rPr lang="pt-BR" sz="1400" b="1">
                <a:latin typeface="Calibri" pitchFamily="34" charset="0"/>
              </a:rPr>
              <a:t>Quantos elos determinam a resistência de qualquer corrente? ....</a:t>
            </a:r>
          </a:p>
          <a:p>
            <a:pPr marL="457200" indent="-457200">
              <a:buFontTx/>
              <a:buAutoNum type="arabicPeriod"/>
            </a:pPr>
            <a:r>
              <a:rPr lang="pt-BR" sz="1400" b="1">
                <a:latin typeface="Calibri" pitchFamily="34" charset="0"/>
              </a:rPr>
              <a:t>Qual o benefício em agregar resistência a um elo que não seja o + fraco? ....</a:t>
            </a:r>
          </a:p>
          <a:p>
            <a:pPr marL="457200" indent="-457200">
              <a:buFontTx/>
              <a:buAutoNum type="arabicPeriod"/>
            </a:pPr>
            <a:r>
              <a:rPr lang="pt-BR" sz="1400" b="1">
                <a:latin typeface="Calibri" pitchFamily="34" charset="0"/>
              </a:rPr>
              <a:t>Qual o benefício em agregar resistência ao elo mais fraco? ..........</a:t>
            </a:r>
          </a:p>
          <a:p>
            <a:pPr marL="457200" indent="-457200">
              <a:buFontTx/>
              <a:buAutoNum type="arabicPeriod"/>
            </a:pPr>
            <a:r>
              <a:rPr lang="pt-BR" sz="1400" b="1">
                <a:latin typeface="Calibri" pitchFamily="34" charset="0"/>
              </a:rPr>
              <a:t>Qual o benefício em reforçar em 20% os elos que representam </a:t>
            </a:r>
            <a:br>
              <a:rPr lang="pt-BR" sz="1400" b="1">
                <a:latin typeface="Calibri" pitchFamily="34" charset="0"/>
              </a:rPr>
            </a:br>
            <a:r>
              <a:rPr lang="pt-BR" sz="1400" b="1">
                <a:latin typeface="Calibri" pitchFamily="34" charset="0"/>
              </a:rPr>
              <a:t>80% da resistência da corrente? ......................................................</a:t>
            </a:r>
          </a:p>
        </p:txBody>
      </p:sp>
      <p:sp>
        <p:nvSpPr>
          <p:cNvPr id="3260437" name="Text Box 21"/>
          <p:cNvSpPr txBox="1">
            <a:spLocks noChangeArrowheads="1"/>
          </p:cNvSpPr>
          <p:nvPr/>
        </p:nvSpPr>
        <p:spPr bwMode="auto">
          <a:xfrm>
            <a:off x="6327775" y="4864100"/>
            <a:ext cx="2816225" cy="1169988"/>
          </a:xfrm>
          <a:prstGeom prst="rect">
            <a:avLst/>
          </a:prstGeom>
          <a:solidFill>
            <a:schemeClr val="bg2"/>
          </a:solidFill>
          <a:ln w="12700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/>
            <a:r>
              <a:rPr lang="pt-BR" sz="1400" b="1">
                <a:solidFill>
                  <a:srgbClr val="FFFF00"/>
                </a:solidFill>
                <a:latin typeface="Calibri" pitchFamily="34" charset="0"/>
              </a:rPr>
              <a:t>um só</a:t>
            </a:r>
          </a:p>
          <a:p>
            <a:pPr marL="457200" indent="-457200"/>
            <a:r>
              <a:rPr lang="pt-BR" sz="1400" b="1">
                <a:solidFill>
                  <a:srgbClr val="FFFF00"/>
                </a:solidFill>
                <a:latin typeface="Calibri" pitchFamily="34" charset="0"/>
              </a:rPr>
              <a:t>local com global prejudicado</a:t>
            </a:r>
          </a:p>
          <a:p>
            <a:pPr marL="457200" indent="-457200"/>
            <a:r>
              <a:rPr lang="pt-BR" sz="1400" b="1">
                <a:solidFill>
                  <a:srgbClr val="FFFF00"/>
                </a:solidFill>
                <a:latin typeface="Calibri" pitchFamily="34" charset="0"/>
              </a:rPr>
              <a:t>global</a:t>
            </a:r>
          </a:p>
          <a:p>
            <a:pPr marL="457200" indent="-457200"/>
            <a:endParaRPr lang="pt-BR" sz="1400" b="1">
              <a:solidFill>
                <a:srgbClr val="FFFF00"/>
              </a:solidFill>
              <a:latin typeface="Calibri" pitchFamily="34" charset="0"/>
            </a:endParaRPr>
          </a:p>
          <a:p>
            <a:pPr marL="457200" indent="-457200"/>
            <a:r>
              <a:rPr lang="pt-BR" sz="1400" b="1">
                <a:solidFill>
                  <a:srgbClr val="FFFF00"/>
                </a:solidFill>
                <a:latin typeface="Calibri" pitchFamily="34" charset="0"/>
              </a:rPr>
              <a:t>global prejudicado</a:t>
            </a:r>
          </a:p>
        </p:txBody>
      </p:sp>
      <p:sp>
        <p:nvSpPr>
          <p:cNvPr id="3260438" name="Text Box 22"/>
          <p:cNvSpPr txBox="1">
            <a:spLocks noChangeArrowheads="1"/>
          </p:cNvSpPr>
          <p:nvPr/>
        </p:nvSpPr>
        <p:spPr bwMode="auto">
          <a:xfrm>
            <a:off x="6327775" y="4938713"/>
            <a:ext cx="2816225" cy="1062037"/>
          </a:xfrm>
          <a:prstGeom prst="rect">
            <a:avLst/>
          </a:prstGeom>
          <a:solidFill>
            <a:schemeClr val="bg2"/>
          </a:solidFill>
          <a:ln w="12700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/>
            <a:r>
              <a:rPr lang="pt-BR" sz="1200" b="1">
                <a:solidFill>
                  <a:schemeClr val="accent2"/>
                </a:solidFill>
                <a:latin typeface="Calibri" pitchFamily="34" charset="0"/>
              </a:rPr>
              <a:t>um só</a:t>
            </a:r>
          </a:p>
          <a:p>
            <a:pPr marL="457200" indent="-457200"/>
            <a:r>
              <a:rPr lang="pt-BR" sz="1000" b="1">
                <a:solidFill>
                  <a:schemeClr val="accent2"/>
                </a:solidFill>
                <a:latin typeface="Calibri" pitchFamily="34" charset="0"/>
              </a:rPr>
              <a:t>local com global prejudicado</a:t>
            </a:r>
          </a:p>
          <a:p>
            <a:pPr marL="457200" indent="-457200"/>
            <a:r>
              <a:rPr lang="pt-BR" b="1">
                <a:solidFill>
                  <a:srgbClr val="FF3300"/>
                </a:solidFill>
                <a:latin typeface="Calibri" pitchFamily="34" charset="0"/>
              </a:rPr>
              <a:t>global!!!</a:t>
            </a:r>
          </a:p>
          <a:p>
            <a:pPr marL="457200" indent="-457200"/>
            <a:endParaRPr lang="pt-BR" sz="1100" b="1">
              <a:solidFill>
                <a:srgbClr val="FFFF00"/>
              </a:solidFill>
              <a:latin typeface="Calibri" pitchFamily="34" charset="0"/>
            </a:endParaRPr>
          </a:p>
          <a:p>
            <a:pPr marL="457200" indent="-457200"/>
            <a:r>
              <a:rPr lang="pt-BR" sz="1200" b="1">
                <a:solidFill>
                  <a:schemeClr val="accent2"/>
                </a:solidFill>
                <a:latin typeface="Calibri" pitchFamily="34" charset="0"/>
              </a:rPr>
              <a:t>global prejudicado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04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04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04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04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0437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04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04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043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043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04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04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60436" grpId="0" build="p"/>
      <p:bldP spid="3260437" grpId="0" build="p" animBg="1"/>
      <p:bldP spid="3260438" grpId="0" animBg="1"/>
      <p:bldP spid="3260438" grpId="1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6402" name="Text Box 2"/>
          <p:cNvSpPr txBox="1">
            <a:spLocks noChangeArrowheads="1"/>
          </p:cNvSpPr>
          <p:nvPr/>
        </p:nvSpPr>
        <p:spPr bwMode="auto">
          <a:xfrm>
            <a:off x="762000" y="304800"/>
            <a:ext cx="8001000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pt-BR" sz="2600" dirty="0"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</a:rPr>
              <a:t>ANALOGIA DA EMPRESA COM UMA CORRENTE/SISTEMA</a:t>
            </a:r>
            <a:endParaRPr lang="pt-BR" sz="2600" dirty="0">
              <a:latin typeface="+mj-lt"/>
            </a:endParaRPr>
          </a:p>
        </p:txBody>
      </p:sp>
      <p:grpSp>
        <p:nvGrpSpPr>
          <p:cNvPr id="2" name="Grupo 49"/>
          <p:cNvGrpSpPr>
            <a:grpSpLocks/>
          </p:cNvGrpSpPr>
          <p:nvPr/>
        </p:nvGrpSpPr>
        <p:grpSpPr bwMode="auto">
          <a:xfrm>
            <a:off x="914400" y="1447800"/>
            <a:ext cx="7070725" cy="3524250"/>
            <a:chOff x="1568450" y="2090738"/>
            <a:chExt cx="7070725" cy="3524250"/>
          </a:xfrm>
        </p:grpSpPr>
        <p:grpSp>
          <p:nvGrpSpPr>
            <p:cNvPr id="3" name="Group 3"/>
            <p:cNvGrpSpPr>
              <a:grpSpLocks/>
            </p:cNvGrpSpPr>
            <p:nvPr/>
          </p:nvGrpSpPr>
          <p:grpSpPr bwMode="auto">
            <a:xfrm>
              <a:off x="5253038" y="2090738"/>
              <a:ext cx="3201987" cy="3524250"/>
              <a:chOff x="3377" y="1198"/>
              <a:chExt cx="2017" cy="2220"/>
            </a:xfrm>
          </p:grpSpPr>
          <p:grpSp>
            <p:nvGrpSpPr>
              <p:cNvPr id="4" name="Group 4"/>
              <p:cNvGrpSpPr>
                <a:grpSpLocks/>
              </p:cNvGrpSpPr>
              <p:nvPr/>
            </p:nvGrpSpPr>
            <p:grpSpPr bwMode="auto">
              <a:xfrm>
                <a:off x="3377" y="2016"/>
                <a:ext cx="1285" cy="759"/>
                <a:chOff x="3377" y="2016"/>
                <a:chExt cx="1285" cy="759"/>
              </a:xfrm>
            </p:grpSpPr>
            <p:grpSp>
              <p:nvGrpSpPr>
                <p:cNvPr id="5" name="Group 5"/>
                <p:cNvGrpSpPr>
                  <a:grpSpLocks/>
                </p:cNvGrpSpPr>
                <p:nvPr/>
              </p:nvGrpSpPr>
              <p:grpSpPr bwMode="auto">
                <a:xfrm>
                  <a:off x="4102" y="2020"/>
                  <a:ext cx="560" cy="755"/>
                  <a:chOff x="4432" y="1645"/>
                  <a:chExt cx="560" cy="755"/>
                </a:xfrm>
              </p:grpSpPr>
              <p:sp>
                <p:nvSpPr>
                  <p:cNvPr id="14386" name="AutoShape 6"/>
                  <p:cNvSpPr>
                    <a:spLocks noChangeArrowheads="1"/>
                  </p:cNvSpPr>
                  <p:nvPr/>
                </p:nvSpPr>
                <p:spPr bwMode="auto">
                  <a:xfrm rot="-28250">
                    <a:off x="4432" y="1645"/>
                    <a:ext cx="560" cy="755"/>
                  </a:xfrm>
                  <a:prstGeom prst="roundRect">
                    <a:avLst>
                      <a:gd name="adj" fmla="val 16667"/>
                    </a:avLst>
                  </a:prstGeom>
                  <a:gradFill rotWithShape="0">
                    <a:gsLst>
                      <a:gs pos="0">
                        <a:srgbClr val="3B3B3B"/>
                      </a:gs>
                      <a:gs pos="50000">
                        <a:srgbClr val="808080"/>
                      </a:gs>
                      <a:gs pos="100000">
                        <a:srgbClr val="3B3B3B"/>
                      </a:gs>
                    </a:gsLst>
                    <a:lin ang="5400000" scaled="1"/>
                  </a:gradFill>
                  <a:ln w="12700" cap="sq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/>
                  <a:p>
                    <a:endParaRPr lang="pt-BR">
                      <a:latin typeface="Calibri" pitchFamily="34" charset="0"/>
                    </a:endParaRPr>
                  </a:p>
                </p:txBody>
              </p:sp>
              <p:sp>
                <p:nvSpPr>
                  <p:cNvPr id="14387" name="AutoShape 7"/>
                  <p:cNvSpPr>
                    <a:spLocks noChangeArrowheads="1"/>
                  </p:cNvSpPr>
                  <p:nvPr/>
                </p:nvSpPr>
                <p:spPr bwMode="auto">
                  <a:xfrm rot="-28250">
                    <a:off x="4519" y="1883"/>
                    <a:ext cx="388" cy="306"/>
                  </a:xfrm>
                  <a:prstGeom prst="roundRect">
                    <a:avLst>
                      <a:gd name="adj" fmla="val 16667"/>
                    </a:avLst>
                  </a:prstGeom>
                  <a:solidFill>
                    <a:schemeClr val="folHlink"/>
                  </a:solidFill>
                  <a:ln w="12700" cap="sq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/>
                  <a:p>
                    <a:endParaRPr lang="pt-BR">
                      <a:latin typeface="Calibri" pitchFamily="34" charset="0"/>
                    </a:endParaRPr>
                  </a:p>
                </p:txBody>
              </p:sp>
            </p:grpSp>
            <p:grpSp>
              <p:nvGrpSpPr>
                <p:cNvPr id="6" name="Group 8"/>
                <p:cNvGrpSpPr>
                  <a:grpSpLocks/>
                </p:cNvGrpSpPr>
                <p:nvPr/>
              </p:nvGrpSpPr>
              <p:grpSpPr bwMode="auto">
                <a:xfrm>
                  <a:off x="3377" y="2016"/>
                  <a:ext cx="561" cy="755"/>
                  <a:chOff x="3707" y="1641"/>
                  <a:chExt cx="561" cy="755"/>
                </a:xfrm>
              </p:grpSpPr>
              <p:sp>
                <p:nvSpPr>
                  <p:cNvPr id="14384" name="AutoShape 9"/>
                  <p:cNvSpPr>
                    <a:spLocks noChangeArrowheads="1"/>
                  </p:cNvSpPr>
                  <p:nvPr/>
                </p:nvSpPr>
                <p:spPr bwMode="auto">
                  <a:xfrm rot="-28250">
                    <a:off x="3707" y="1641"/>
                    <a:ext cx="561" cy="755"/>
                  </a:xfrm>
                  <a:prstGeom prst="roundRect">
                    <a:avLst>
                      <a:gd name="adj" fmla="val 16667"/>
                    </a:avLst>
                  </a:prstGeom>
                  <a:gradFill rotWithShape="0">
                    <a:gsLst>
                      <a:gs pos="0">
                        <a:srgbClr val="3B3B3B"/>
                      </a:gs>
                      <a:gs pos="50000">
                        <a:srgbClr val="808080"/>
                      </a:gs>
                      <a:gs pos="100000">
                        <a:srgbClr val="3B3B3B"/>
                      </a:gs>
                    </a:gsLst>
                    <a:lin ang="5400000" scaled="1"/>
                  </a:gradFill>
                  <a:ln w="12700" cap="sq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/>
                  <a:p>
                    <a:endParaRPr lang="pt-BR">
                      <a:latin typeface="Calibri" pitchFamily="34" charset="0"/>
                    </a:endParaRPr>
                  </a:p>
                </p:txBody>
              </p:sp>
              <p:sp>
                <p:nvSpPr>
                  <p:cNvPr id="14385" name="AutoShape 10"/>
                  <p:cNvSpPr>
                    <a:spLocks noChangeArrowheads="1"/>
                  </p:cNvSpPr>
                  <p:nvPr/>
                </p:nvSpPr>
                <p:spPr bwMode="auto">
                  <a:xfrm rot="-28250">
                    <a:off x="3794" y="1879"/>
                    <a:ext cx="389" cy="306"/>
                  </a:xfrm>
                  <a:prstGeom prst="roundRect">
                    <a:avLst>
                      <a:gd name="adj" fmla="val 16667"/>
                    </a:avLst>
                  </a:prstGeom>
                  <a:solidFill>
                    <a:schemeClr val="folHlink"/>
                  </a:solidFill>
                  <a:ln w="12700" cap="sq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/>
                  <a:p>
                    <a:endParaRPr lang="pt-BR">
                      <a:latin typeface="Calibri" pitchFamily="34" charset="0"/>
                    </a:endParaRPr>
                  </a:p>
                </p:txBody>
              </p:sp>
            </p:grpSp>
            <p:sp>
              <p:nvSpPr>
                <p:cNvPr id="14383" name="AutoShape 11"/>
                <p:cNvSpPr>
                  <a:spLocks noChangeArrowheads="1"/>
                </p:cNvSpPr>
                <p:nvPr/>
              </p:nvSpPr>
              <p:spPr bwMode="auto">
                <a:xfrm rot="-31816">
                  <a:off x="3788" y="2299"/>
                  <a:ext cx="456" cy="224"/>
                </a:xfrm>
                <a:prstGeom prst="roundRect">
                  <a:avLst>
                    <a:gd name="adj" fmla="val 16667"/>
                  </a:avLst>
                </a:prstGeom>
                <a:gradFill rotWithShape="0">
                  <a:gsLst>
                    <a:gs pos="0">
                      <a:srgbClr val="3B3B3B"/>
                    </a:gs>
                    <a:gs pos="50000">
                      <a:srgbClr val="808080"/>
                    </a:gs>
                    <a:gs pos="100000">
                      <a:srgbClr val="3B3B3B"/>
                    </a:gs>
                  </a:gsLst>
                  <a:lin ang="5400000" scaled="1"/>
                </a:gradFill>
                <a:ln w="12700" cap="sq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/>
                <a:p>
                  <a:endParaRPr lang="pt-BR">
                    <a:latin typeface="Calibri" pitchFamily="34" charset="0"/>
                  </a:endParaRPr>
                </a:p>
              </p:txBody>
            </p:sp>
          </p:grpSp>
          <p:sp>
            <p:nvSpPr>
              <p:cNvPr id="14377" name="Text Box 12"/>
              <p:cNvSpPr txBox="1">
                <a:spLocks noChangeArrowheads="1"/>
              </p:cNvSpPr>
              <p:nvPr/>
            </p:nvSpPr>
            <p:spPr bwMode="auto">
              <a:xfrm>
                <a:off x="3408" y="1198"/>
                <a:ext cx="1732" cy="25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000">
                    <a:latin typeface="Incised901 BT"/>
                  </a:rPr>
                  <a:t>Eng.Produtos/Projetos</a:t>
                </a:r>
                <a:endParaRPr lang="pt-BR" sz="2400">
                  <a:latin typeface="Incised901 BT"/>
                </a:endParaRPr>
              </a:p>
            </p:txBody>
          </p:sp>
          <p:sp>
            <p:nvSpPr>
              <p:cNvPr id="14378" name="Text Box 13"/>
              <p:cNvSpPr txBox="1">
                <a:spLocks noChangeArrowheads="1"/>
              </p:cNvSpPr>
              <p:nvPr/>
            </p:nvSpPr>
            <p:spPr bwMode="auto">
              <a:xfrm>
                <a:off x="4128" y="3166"/>
                <a:ext cx="1266" cy="25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000">
                    <a:latin typeface="Incised901 BT"/>
                  </a:rPr>
                  <a:t>DISTRIBUIÇÃO</a:t>
                </a:r>
                <a:endParaRPr lang="pt-BR" sz="2400">
                  <a:latin typeface="Incised901 BT"/>
                </a:endParaRPr>
              </a:p>
            </p:txBody>
          </p:sp>
          <p:sp>
            <p:nvSpPr>
              <p:cNvPr id="14379" name="Line 14"/>
              <p:cNvSpPr>
                <a:spLocks noChangeShapeType="1"/>
              </p:cNvSpPr>
              <p:nvPr/>
            </p:nvSpPr>
            <p:spPr bwMode="auto">
              <a:xfrm flipH="1">
                <a:off x="3648" y="1440"/>
                <a:ext cx="48" cy="48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pt-BR"/>
              </a:p>
            </p:txBody>
          </p:sp>
          <p:sp>
            <p:nvSpPr>
              <p:cNvPr id="14380" name="Line 15"/>
              <p:cNvSpPr>
                <a:spLocks noChangeShapeType="1"/>
              </p:cNvSpPr>
              <p:nvPr/>
            </p:nvSpPr>
            <p:spPr bwMode="auto">
              <a:xfrm flipV="1">
                <a:off x="4368" y="2832"/>
                <a:ext cx="48" cy="336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pt-BR"/>
              </a:p>
            </p:txBody>
          </p:sp>
        </p:grpSp>
        <p:grpSp>
          <p:nvGrpSpPr>
            <p:cNvPr id="7" name="Group 16"/>
            <p:cNvGrpSpPr>
              <a:grpSpLocks/>
            </p:cNvGrpSpPr>
            <p:nvPr/>
          </p:nvGrpSpPr>
          <p:grpSpPr bwMode="auto">
            <a:xfrm>
              <a:off x="3854450" y="3375025"/>
              <a:ext cx="1724025" cy="2236788"/>
              <a:chOff x="2496" y="2007"/>
              <a:chExt cx="1086" cy="1409"/>
            </a:xfrm>
          </p:grpSpPr>
          <p:sp>
            <p:nvSpPr>
              <p:cNvPr id="14367" name="AutoShape 17"/>
              <p:cNvSpPr>
                <a:spLocks noChangeArrowheads="1"/>
              </p:cNvSpPr>
              <p:nvPr/>
            </p:nvSpPr>
            <p:spPr bwMode="auto">
              <a:xfrm rot="-31816">
                <a:off x="3081" y="2290"/>
                <a:ext cx="456" cy="225"/>
              </a:xfrm>
              <a:prstGeom prst="roundRect">
                <a:avLst>
                  <a:gd name="adj" fmla="val 16667"/>
                </a:avLst>
              </a:prstGeom>
              <a:gradFill rotWithShape="0">
                <a:gsLst>
                  <a:gs pos="0">
                    <a:srgbClr val="3B3B3B"/>
                  </a:gs>
                  <a:gs pos="50000">
                    <a:srgbClr val="808080"/>
                  </a:gs>
                  <a:gs pos="100000">
                    <a:srgbClr val="3B3B3B"/>
                  </a:gs>
                </a:gsLst>
                <a:lin ang="5400000" scaled="1"/>
              </a:gradFill>
              <a:ln w="12700" cap="sq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/>
              <a:p>
                <a:endParaRPr lang="pt-BR">
                  <a:latin typeface="Calibri" pitchFamily="34" charset="0"/>
                </a:endParaRPr>
              </a:p>
            </p:txBody>
          </p:sp>
          <p:grpSp>
            <p:nvGrpSpPr>
              <p:cNvPr id="8" name="Group 18"/>
              <p:cNvGrpSpPr>
                <a:grpSpLocks/>
              </p:cNvGrpSpPr>
              <p:nvPr/>
            </p:nvGrpSpPr>
            <p:grpSpPr bwMode="auto">
              <a:xfrm>
                <a:off x="2496" y="2007"/>
                <a:ext cx="1086" cy="1409"/>
                <a:chOff x="2496" y="2007"/>
                <a:chExt cx="1086" cy="1409"/>
              </a:xfrm>
            </p:grpSpPr>
            <p:grpSp>
              <p:nvGrpSpPr>
                <p:cNvPr id="9" name="Group 19"/>
                <p:cNvGrpSpPr>
                  <a:grpSpLocks/>
                </p:cNvGrpSpPr>
                <p:nvPr/>
              </p:nvGrpSpPr>
              <p:grpSpPr bwMode="auto">
                <a:xfrm>
                  <a:off x="2670" y="2007"/>
                  <a:ext cx="867" cy="755"/>
                  <a:chOff x="2670" y="2007"/>
                  <a:chExt cx="867" cy="755"/>
                </a:xfrm>
              </p:grpSpPr>
              <p:grpSp>
                <p:nvGrpSpPr>
                  <p:cNvPr id="10" name="Group 20"/>
                  <p:cNvGrpSpPr>
                    <a:grpSpLocks/>
                  </p:cNvGrpSpPr>
                  <p:nvPr/>
                </p:nvGrpSpPr>
                <p:grpSpPr bwMode="auto">
                  <a:xfrm>
                    <a:off x="2670" y="2007"/>
                    <a:ext cx="561" cy="755"/>
                    <a:chOff x="3000" y="1632"/>
                    <a:chExt cx="561" cy="755"/>
                  </a:xfrm>
                </p:grpSpPr>
                <p:sp>
                  <p:nvSpPr>
                    <p:cNvPr id="14374" name="AutoShape 21"/>
                    <p:cNvSpPr>
                      <a:spLocks noChangeArrowheads="1"/>
                    </p:cNvSpPr>
                    <p:nvPr/>
                  </p:nvSpPr>
                  <p:spPr bwMode="auto">
                    <a:xfrm rot="-28250">
                      <a:off x="3000" y="1632"/>
                      <a:ext cx="561" cy="755"/>
                    </a:xfrm>
                    <a:prstGeom prst="roundRect">
                      <a:avLst>
                        <a:gd name="adj" fmla="val 16667"/>
                      </a:avLst>
                    </a:prstGeom>
                    <a:gradFill rotWithShape="0">
                      <a:gsLst>
                        <a:gs pos="0">
                          <a:srgbClr val="3B3B3B"/>
                        </a:gs>
                        <a:gs pos="50000">
                          <a:srgbClr val="808080"/>
                        </a:gs>
                        <a:gs pos="100000">
                          <a:srgbClr val="3B3B3B"/>
                        </a:gs>
                      </a:gsLst>
                      <a:lin ang="5400000" scaled="1"/>
                    </a:gradFill>
                    <a:ln w="12700" cap="sq">
                      <a:solidFill>
                        <a:schemeClr val="tx1"/>
                      </a:solidFill>
                      <a:round/>
                      <a:headEnd type="none" w="sm" len="sm"/>
                      <a:tailEnd type="none" w="sm" len="sm"/>
                    </a:ln>
                  </p:spPr>
                  <p:txBody>
                    <a:bodyPr wrap="none" anchor="ctr"/>
                    <a:lstStyle/>
                    <a:p>
                      <a:endParaRPr lang="pt-BR">
                        <a:latin typeface="Calibri" pitchFamily="34" charset="0"/>
                      </a:endParaRPr>
                    </a:p>
                  </p:txBody>
                </p:sp>
                <p:sp>
                  <p:nvSpPr>
                    <p:cNvPr id="14375" name="AutoShape 22"/>
                    <p:cNvSpPr>
                      <a:spLocks noChangeArrowheads="1"/>
                    </p:cNvSpPr>
                    <p:nvPr/>
                  </p:nvSpPr>
                  <p:spPr bwMode="auto">
                    <a:xfrm rot="-28250">
                      <a:off x="3087" y="1870"/>
                      <a:ext cx="389" cy="306"/>
                    </a:xfrm>
                    <a:prstGeom prst="roundRect">
                      <a:avLst>
                        <a:gd name="adj" fmla="val 16667"/>
                      </a:avLst>
                    </a:prstGeom>
                    <a:solidFill>
                      <a:schemeClr val="folHlink"/>
                    </a:solidFill>
                    <a:ln w="12700" cap="sq">
                      <a:solidFill>
                        <a:schemeClr val="tx1"/>
                      </a:solidFill>
                      <a:round/>
                      <a:headEnd type="none" w="sm" len="sm"/>
                      <a:tailEnd type="none" w="sm" len="sm"/>
                    </a:ln>
                  </p:spPr>
                  <p:txBody>
                    <a:bodyPr wrap="none" anchor="ctr"/>
                    <a:lstStyle/>
                    <a:p>
                      <a:endParaRPr lang="pt-BR">
                        <a:latin typeface="Calibri" pitchFamily="34" charset="0"/>
                      </a:endParaRPr>
                    </a:p>
                  </p:txBody>
                </p:sp>
              </p:grpSp>
              <p:sp>
                <p:nvSpPr>
                  <p:cNvPr id="14373" name="AutoShape 23"/>
                  <p:cNvSpPr>
                    <a:spLocks noChangeArrowheads="1"/>
                  </p:cNvSpPr>
                  <p:nvPr/>
                </p:nvSpPr>
                <p:spPr bwMode="auto">
                  <a:xfrm rot="-31816">
                    <a:off x="3081" y="2299"/>
                    <a:ext cx="456" cy="224"/>
                  </a:xfrm>
                  <a:prstGeom prst="roundRect">
                    <a:avLst>
                      <a:gd name="adj" fmla="val 16667"/>
                    </a:avLst>
                  </a:prstGeom>
                  <a:gradFill rotWithShape="0">
                    <a:gsLst>
                      <a:gs pos="0">
                        <a:srgbClr val="3B3B3B"/>
                      </a:gs>
                      <a:gs pos="50000">
                        <a:srgbClr val="808080"/>
                      </a:gs>
                      <a:gs pos="100000">
                        <a:srgbClr val="3B3B3B"/>
                      </a:gs>
                    </a:gsLst>
                    <a:lin ang="5400000" scaled="1"/>
                  </a:gradFill>
                  <a:ln w="12700" cap="sq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/>
                  <a:p>
                    <a:endParaRPr lang="pt-BR">
                      <a:latin typeface="Calibri" pitchFamily="34" charset="0"/>
                    </a:endParaRPr>
                  </a:p>
                </p:txBody>
              </p:sp>
            </p:grpSp>
            <p:sp>
              <p:nvSpPr>
                <p:cNvPr id="14370" name="Text Box 24"/>
                <p:cNvSpPr txBox="1">
                  <a:spLocks noChangeArrowheads="1"/>
                </p:cNvSpPr>
                <p:nvPr/>
              </p:nvSpPr>
              <p:spPr bwMode="auto">
                <a:xfrm>
                  <a:off x="2496" y="3166"/>
                  <a:ext cx="1086" cy="25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wrap="none">
                  <a:spAutoFit/>
                </a:bodyPr>
                <a:lstStyle/>
                <a:p>
                  <a:r>
                    <a:rPr lang="pt-BR" sz="2000">
                      <a:latin typeface="Incised901 BT"/>
                    </a:rPr>
                    <a:t>MARKETING</a:t>
                  </a:r>
                  <a:endParaRPr lang="pt-BR" sz="2400">
                    <a:latin typeface="Incised901 BT"/>
                  </a:endParaRPr>
                </a:p>
              </p:txBody>
            </p:sp>
            <p:sp>
              <p:nvSpPr>
                <p:cNvPr id="14371" name="Line 25"/>
                <p:cNvSpPr>
                  <a:spLocks noChangeShapeType="1"/>
                </p:cNvSpPr>
                <p:nvPr/>
              </p:nvSpPr>
              <p:spPr bwMode="auto">
                <a:xfrm>
                  <a:off x="2928" y="2784"/>
                  <a:ext cx="96" cy="384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pt-BR"/>
                </a:p>
              </p:txBody>
            </p:sp>
          </p:grpSp>
        </p:grpSp>
        <p:grpSp>
          <p:nvGrpSpPr>
            <p:cNvPr id="11" name="Group 26"/>
            <p:cNvGrpSpPr>
              <a:grpSpLocks/>
            </p:cNvGrpSpPr>
            <p:nvPr/>
          </p:nvGrpSpPr>
          <p:grpSpPr bwMode="auto">
            <a:xfrm>
              <a:off x="2711450" y="2090738"/>
              <a:ext cx="1673225" cy="2497137"/>
              <a:chOff x="1776" y="1198"/>
              <a:chExt cx="1054" cy="1573"/>
            </a:xfrm>
          </p:grpSpPr>
          <p:grpSp>
            <p:nvGrpSpPr>
              <p:cNvPr id="12" name="Group 27"/>
              <p:cNvGrpSpPr>
                <a:grpSpLocks/>
              </p:cNvGrpSpPr>
              <p:nvPr/>
            </p:nvGrpSpPr>
            <p:grpSpPr bwMode="auto">
              <a:xfrm>
                <a:off x="1968" y="2016"/>
                <a:ext cx="862" cy="755"/>
                <a:chOff x="1968" y="2016"/>
                <a:chExt cx="862" cy="755"/>
              </a:xfrm>
            </p:grpSpPr>
            <p:grpSp>
              <p:nvGrpSpPr>
                <p:cNvPr id="13" name="Group 28"/>
                <p:cNvGrpSpPr>
                  <a:grpSpLocks/>
                </p:cNvGrpSpPr>
                <p:nvPr/>
              </p:nvGrpSpPr>
              <p:grpSpPr bwMode="auto">
                <a:xfrm>
                  <a:off x="1968" y="2016"/>
                  <a:ext cx="561" cy="755"/>
                  <a:chOff x="2298" y="1641"/>
                  <a:chExt cx="561" cy="755"/>
                </a:xfrm>
              </p:grpSpPr>
              <p:sp>
                <p:nvSpPr>
                  <p:cNvPr id="14365" name="AutoShape 29"/>
                  <p:cNvSpPr>
                    <a:spLocks noChangeArrowheads="1"/>
                  </p:cNvSpPr>
                  <p:nvPr/>
                </p:nvSpPr>
                <p:spPr bwMode="auto">
                  <a:xfrm rot="-28250">
                    <a:off x="2298" y="1641"/>
                    <a:ext cx="561" cy="755"/>
                  </a:xfrm>
                  <a:prstGeom prst="roundRect">
                    <a:avLst>
                      <a:gd name="adj" fmla="val 16667"/>
                    </a:avLst>
                  </a:prstGeom>
                  <a:gradFill rotWithShape="0">
                    <a:gsLst>
                      <a:gs pos="0">
                        <a:srgbClr val="3B3B3B"/>
                      </a:gs>
                      <a:gs pos="50000">
                        <a:srgbClr val="808080"/>
                      </a:gs>
                      <a:gs pos="100000">
                        <a:srgbClr val="3B3B3B"/>
                      </a:gs>
                    </a:gsLst>
                    <a:lin ang="5400000" scaled="1"/>
                  </a:gradFill>
                  <a:ln w="12700" cap="sq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/>
                  <a:p>
                    <a:endParaRPr lang="pt-BR">
                      <a:latin typeface="Calibri" pitchFamily="34" charset="0"/>
                    </a:endParaRPr>
                  </a:p>
                </p:txBody>
              </p:sp>
              <p:sp>
                <p:nvSpPr>
                  <p:cNvPr id="14366" name="AutoShape 30"/>
                  <p:cNvSpPr>
                    <a:spLocks noChangeArrowheads="1"/>
                  </p:cNvSpPr>
                  <p:nvPr/>
                </p:nvSpPr>
                <p:spPr bwMode="auto">
                  <a:xfrm rot="-28250">
                    <a:off x="2385" y="1879"/>
                    <a:ext cx="389" cy="306"/>
                  </a:xfrm>
                  <a:prstGeom prst="roundRect">
                    <a:avLst>
                      <a:gd name="adj" fmla="val 16667"/>
                    </a:avLst>
                  </a:prstGeom>
                  <a:solidFill>
                    <a:schemeClr val="folHlink"/>
                  </a:solidFill>
                  <a:ln w="12700" cap="sq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/>
                  <a:p>
                    <a:endParaRPr lang="pt-BR">
                      <a:latin typeface="Calibri" pitchFamily="34" charset="0"/>
                    </a:endParaRPr>
                  </a:p>
                </p:txBody>
              </p:sp>
            </p:grpSp>
            <p:sp>
              <p:nvSpPr>
                <p:cNvPr id="14364" name="AutoShape 31"/>
                <p:cNvSpPr>
                  <a:spLocks noChangeArrowheads="1"/>
                </p:cNvSpPr>
                <p:nvPr/>
              </p:nvSpPr>
              <p:spPr bwMode="auto">
                <a:xfrm rot="-31816">
                  <a:off x="2374" y="2290"/>
                  <a:ext cx="456" cy="225"/>
                </a:xfrm>
                <a:prstGeom prst="roundRect">
                  <a:avLst>
                    <a:gd name="adj" fmla="val 16667"/>
                  </a:avLst>
                </a:prstGeom>
                <a:gradFill rotWithShape="0">
                  <a:gsLst>
                    <a:gs pos="0">
                      <a:srgbClr val="3B3B3B"/>
                    </a:gs>
                    <a:gs pos="50000">
                      <a:srgbClr val="808080"/>
                    </a:gs>
                    <a:gs pos="100000">
                      <a:srgbClr val="3B3B3B"/>
                    </a:gs>
                  </a:gsLst>
                  <a:lin ang="5400000" scaled="1"/>
                </a:gradFill>
                <a:ln w="12700" cap="sq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/>
                <a:p>
                  <a:endParaRPr lang="pt-BR">
                    <a:latin typeface="Calibri" pitchFamily="34" charset="0"/>
                  </a:endParaRPr>
                </a:p>
              </p:txBody>
            </p:sp>
          </p:grpSp>
          <p:sp>
            <p:nvSpPr>
              <p:cNvPr id="14361" name="Text Box 32"/>
              <p:cNvSpPr txBox="1">
                <a:spLocks noChangeArrowheads="1"/>
              </p:cNvSpPr>
              <p:nvPr/>
            </p:nvSpPr>
            <p:spPr bwMode="auto">
              <a:xfrm>
                <a:off x="1776" y="1198"/>
                <a:ext cx="932" cy="25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000">
                    <a:latin typeface="Incised901 BT"/>
                  </a:rPr>
                  <a:t>Manufatura</a:t>
                </a:r>
                <a:endParaRPr lang="pt-BR" sz="2400">
                  <a:latin typeface="Incised901 BT"/>
                </a:endParaRPr>
              </a:p>
            </p:txBody>
          </p:sp>
          <p:sp>
            <p:nvSpPr>
              <p:cNvPr id="14362" name="Line 33"/>
              <p:cNvSpPr>
                <a:spLocks noChangeShapeType="1"/>
              </p:cNvSpPr>
              <p:nvPr/>
            </p:nvSpPr>
            <p:spPr bwMode="auto">
              <a:xfrm flipH="1">
                <a:off x="2208" y="1440"/>
                <a:ext cx="144" cy="48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pt-BR"/>
              </a:p>
            </p:txBody>
          </p:sp>
        </p:grpSp>
        <p:grpSp>
          <p:nvGrpSpPr>
            <p:cNvPr id="14" name="Group 34"/>
            <p:cNvGrpSpPr>
              <a:grpSpLocks/>
            </p:cNvGrpSpPr>
            <p:nvPr/>
          </p:nvGrpSpPr>
          <p:grpSpPr bwMode="auto">
            <a:xfrm>
              <a:off x="1568450" y="3395663"/>
              <a:ext cx="1701800" cy="2216150"/>
              <a:chOff x="1056" y="2020"/>
              <a:chExt cx="1072" cy="1396"/>
            </a:xfrm>
          </p:grpSpPr>
          <p:grpSp>
            <p:nvGrpSpPr>
              <p:cNvPr id="15" name="Group 35"/>
              <p:cNvGrpSpPr>
                <a:grpSpLocks/>
              </p:cNvGrpSpPr>
              <p:nvPr/>
            </p:nvGrpSpPr>
            <p:grpSpPr bwMode="auto">
              <a:xfrm>
                <a:off x="1254" y="2020"/>
                <a:ext cx="874" cy="755"/>
                <a:chOff x="1254" y="2020"/>
                <a:chExt cx="874" cy="755"/>
              </a:xfrm>
            </p:grpSpPr>
            <p:grpSp>
              <p:nvGrpSpPr>
                <p:cNvPr id="16" name="Group 36"/>
                <p:cNvGrpSpPr>
                  <a:grpSpLocks/>
                </p:cNvGrpSpPr>
                <p:nvPr/>
              </p:nvGrpSpPr>
              <p:grpSpPr bwMode="auto">
                <a:xfrm>
                  <a:off x="1254" y="2020"/>
                  <a:ext cx="560" cy="755"/>
                  <a:chOff x="1584" y="1645"/>
                  <a:chExt cx="560" cy="755"/>
                </a:xfrm>
              </p:grpSpPr>
              <p:sp>
                <p:nvSpPr>
                  <p:cNvPr id="14358" name="AutoShape 37"/>
                  <p:cNvSpPr>
                    <a:spLocks noChangeArrowheads="1"/>
                  </p:cNvSpPr>
                  <p:nvPr/>
                </p:nvSpPr>
                <p:spPr bwMode="auto">
                  <a:xfrm rot="-28250">
                    <a:off x="1584" y="1645"/>
                    <a:ext cx="560" cy="755"/>
                  </a:xfrm>
                  <a:prstGeom prst="roundRect">
                    <a:avLst>
                      <a:gd name="adj" fmla="val 16667"/>
                    </a:avLst>
                  </a:prstGeom>
                  <a:gradFill rotWithShape="0">
                    <a:gsLst>
                      <a:gs pos="0">
                        <a:srgbClr val="3B3B3B"/>
                      </a:gs>
                      <a:gs pos="50000">
                        <a:srgbClr val="808080"/>
                      </a:gs>
                      <a:gs pos="100000">
                        <a:srgbClr val="3B3B3B"/>
                      </a:gs>
                    </a:gsLst>
                    <a:lin ang="5400000" scaled="1"/>
                  </a:gradFill>
                  <a:ln w="12700" cap="sq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/>
                  <a:p>
                    <a:endParaRPr lang="pt-BR">
                      <a:latin typeface="Calibri" pitchFamily="34" charset="0"/>
                    </a:endParaRPr>
                  </a:p>
                </p:txBody>
              </p:sp>
              <p:sp>
                <p:nvSpPr>
                  <p:cNvPr id="14359" name="AutoShape 38"/>
                  <p:cNvSpPr>
                    <a:spLocks noChangeArrowheads="1"/>
                  </p:cNvSpPr>
                  <p:nvPr/>
                </p:nvSpPr>
                <p:spPr bwMode="auto">
                  <a:xfrm rot="-28250">
                    <a:off x="1671" y="1883"/>
                    <a:ext cx="388" cy="306"/>
                  </a:xfrm>
                  <a:prstGeom prst="roundRect">
                    <a:avLst>
                      <a:gd name="adj" fmla="val 16667"/>
                    </a:avLst>
                  </a:prstGeom>
                  <a:solidFill>
                    <a:schemeClr val="folHlink"/>
                  </a:solidFill>
                  <a:ln w="12700" cap="sq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/>
                  <a:p>
                    <a:endParaRPr lang="pt-BR">
                      <a:latin typeface="Calibri" pitchFamily="34" charset="0"/>
                    </a:endParaRPr>
                  </a:p>
                </p:txBody>
              </p:sp>
            </p:grpSp>
            <p:sp>
              <p:nvSpPr>
                <p:cNvPr id="14357" name="AutoShape 39"/>
                <p:cNvSpPr>
                  <a:spLocks noChangeArrowheads="1"/>
                </p:cNvSpPr>
                <p:nvPr/>
              </p:nvSpPr>
              <p:spPr bwMode="auto">
                <a:xfrm rot="-31816">
                  <a:off x="1672" y="2299"/>
                  <a:ext cx="456" cy="224"/>
                </a:xfrm>
                <a:prstGeom prst="roundRect">
                  <a:avLst>
                    <a:gd name="adj" fmla="val 16667"/>
                  </a:avLst>
                </a:prstGeom>
                <a:gradFill rotWithShape="0">
                  <a:gsLst>
                    <a:gs pos="0">
                      <a:srgbClr val="3B3B3B"/>
                    </a:gs>
                    <a:gs pos="50000">
                      <a:srgbClr val="808080"/>
                    </a:gs>
                    <a:gs pos="100000">
                      <a:srgbClr val="3B3B3B"/>
                    </a:gs>
                  </a:gsLst>
                  <a:lin ang="5400000" scaled="1"/>
                </a:gradFill>
                <a:ln w="12700" cap="sq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/>
                <a:p>
                  <a:endParaRPr lang="pt-BR">
                    <a:latin typeface="Calibri" pitchFamily="34" charset="0"/>
                  </a:endParaRPr>
                </a:p>
              </p:txBody>
            </p:sp>
          </p:grpSp>
          <p:sp>
            <p:nvSpPr>
              <p:cNvPr id="14354" name="Text Box 40"/>
              <p:cNvSpPr txBox="1">
                <a:spLocks noChangeArrowheads="1"/>
              </p:cNvSpPr>
              <p:nvPr/>
            </p:nvSpPr>
            <p:spPr bwMode="auto">
              <a:xfrm>
                <a:off x="1056" y="3166"/>
                <a:ext cx="935" cy="25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000">
                    <a:latin typeface="Incised901 BT"/>
                  </a:rPr>
                  <a:t>COMPRAS</a:t>
                </a:r>
                <a:endParaRPr lang="pt-BR" sz="2400">
                  <a:latin typeface="Incised901 BT"/>
                </a:endParaRPr>
              </a:p>
            </p:txBody>
          </p:sp>
          <p:sp>
            <p:nvSpPr>
              <p:cNvPr id="14355" name="Line 41"/>
              <p:cNvSpPr>
                <a:spLocks noChangeShapeType="1"/>
              </p:cNvSpPr>
              <p:nvPr/>
            </p:nvSpPr>
            <p:spPr bwMode="auto">
              <a:xfrm flipH="1">
                <a:off x="1344" y="2784"/>
                <a:ext cx="144" cy="384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pt-BR"/>
              </a:p>
            </p:txBody>
          </p:sp>
        </p:grpSp>
        <p:grpSp>
          <p:nvGrpSpPr>
            <p:cNvPr id="17" name="Group 26"/>
            <p:cNvGrpSpPr>
              <a:grpSpLocks/>
            </p:cNvGrpSpPr>
            <p:nvPr/>
          </p:nvGrpSpPr>
          <p:grpSpPr bwMode="auto">
            <a:xfrm>
              <a:off x="7088188" y="2514600"/>
              <a:ext cx="1550987" cy="2039938"/>
              <a:chOff x="5953" y="1438"/>
              <a:chExt cx="977" cy="1285"/>
            </a:xfrm>
          </p:grpSpPr>
          <p:grpSp>
            <p:nvGrpSpPr>
              <p:cNvPr id="18" name="Group 27"/>
              <p:cNvGrpSpPr>
                <a:grpSpLocks/>
              </p:cNvGrpSpPr>
              <p:nvPr/>
            </p:nvGrpSpPr>
            <p:grpSpPr bwMode="auto">
              <a:xfrm>
                <a:off x="5953" y="1968"/>
                <a:ext cx="851" cy="755"/>
                <a:chOff x="5953" y="1968"/>
                <a:chExt cx="851" cy="755"/>
              </a:xfrm>
            </p:grpSpPr>
            <p:grpSp>
              <p:nvGrpSpPr>
                <p:cNvPr id="19" name="Group 28"/>
                <p:cNvGrpSpPr>
                  <a:grpSpLocks/>
                </p:cNvGrpSpPr>
                <p:nvPr/>
              </p:nvGrpSpPr>
              <p:grpSpPr bwMode="auto">
                <a:xfrm>
                  <a:off x="6243" y="1968"/>
                  <a:ext cx="561" cy="755"/>
                  <a:chOff x="6573" y="1593"/>
                  <a:chExt cx="561" cy="755"/>
                </a:xfrm>
              </p:grpSpPr>
              <p:sp>
                <p:nvSpPr>
                  <p:cNvPr id="14351" name="AutoShape 29"/>
                  <p:cNvSpPr>
                    <a:spLocks noChangeArrowheads="1"/>
                  </p:cNvSpPr>
                  <p:nvPr/>
                </p:nvSpPr>
                <p:spPr bwMode="auto">
                  <a:xfrm rot="-28250">
                    <a:off x="6573" y="1593"/>
                    <a:ext cx="561" cy="755"/>
                  </a:xfrm>
                  <a:prstGeom prst="roundRect">
                    <a:avLst>
                      <a:gd name="adj" fmla="val 16667"/>
                    </a:avLst>
                  </a:prstGeom>
                  <a:gradFill rotWithShape="0">
                    <a:gsLst>
                      <a:gs pos="0">
                        <a:srgbClr val="3B3B3B"/>
                      </a:gs>
                      <a:gs pos="50000">
                        <a:srgbClr val="808080"/>
                      </a:gs>
                      <a:gs pos="100000">
                        <a:srgbClr val="3B3B3B"/>
                      </a:gs>
                    </a:gsLst>
                    <a:lin ang="5400000" scaled="1"/>
                  </a:gradFill>
                  <a:ln w="12700" cap="sq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/>
                  <a:p>
                    <a:endParaRPr lang="pt-BR">
                      <a:latin typeface="Calibri" pitchFamily="34" charset="0"/>
                    </a:endParaRPr>
                  </a:p>
                </p:txBody>
              </p:sp>
              <p:sp>
                <p:nvSpPr>
                  <p:cNvPr id="14352" name="AutoShape 30"/>
                  <p:cNvSpPr>
                    <a:spLocks noChangeArrowheads="1"/>
                  </p:cNvSpPr>
                  <p:nvPr/>
                </p:nvSpPr>
                <p:spPr bwMode="auto">
                  <a:xfrm rot="-28250">
                    <a:off x="6667" y="1833"/>
                    <a:ext cx="389" cy="306"/>
                  </a:xfrm>
                  <a:prstGeom prst="roundRect">
                    <a:avLst>
                      <a:gd name="adj" fmla="val 16667"/>
                    </a:avLst>
                  </a:prstGeom>
                  <a:solidFill>
                    <a:schemeClr val="folHlink"/>
                  </a:solidFill>
                  <a:ln w="12700" cap="sq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/>
                  <a:p>
                    <a:endParaRPr lang="pt-BR">
                      <a:latin typeface="Calibri" pitchFamily="34" charset="0"/>
                    </a:endParaRPr>
                  </a:p>
                </p:txBody>
              </p:sp>
            </p:grpSp>
            <p:sp>
              <p:nvSpPr>
                <p:cNvPr id="14350" name="AutoShape 31"/>
                <p:cNvSpPr>
                  <a:spLocks noChangeArrowheads="1"/>
                </p:cNvSpPr>
                <p:nvPr/>
              </p:nvSpPr>
              <p:spPr bwMode="auto">
                <a:xfrm rot="-31816">
                  <a:off x="5953" y="2256"/>
                  <a:ext cx="456" cy="225"/>
                </a:xfrm>
                <a:prstGeom prst="roundRect">
                  <a:avLst>
                    <a:gd name="adj" fmla="val 16667"/>
                  </a:avLst>
                </a:prstGeom>
                <a:gradFill rotWithShape="0">
                  <a:gsLst>
                    <a:gs pos="0">
                      <a:srgbClr val="3B3B3B"/>
                    </a:gs>
                    <a:gs pos="50000">
                      <a:srgbClr val="808080"/>
                    </a:gs>
                    <a:gs pos="100000">
                      <a:srgbClr val="3B3B3B"/>
                    </a:gs>
                  </a:gsLst>
                  <a:lin ang="5400000" scaled="1"/>
                </a:gradFill>
                <a:ln w="12700" cap="sq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/>
                <a:p>
                  <a:endParaRPr lang="pt-BR">
                    <a:latin typeface="Calibri" pitchFamily="34" charset="0"/>
                  </a:endParaRPr>
                </a:p>
              </p:txBody>
            </p:sp>
          </p:grpSp>
          <p:sp>
            <p:nvSpPr>
              <p:cNvPr id="14347" name="Text Box 32"/>
              <p:cNvSpPr txBox="1">
                <a:spLocks noChangeArrowheads="1"/>
              </p:cNvSpPr>
              <p:nvPr/>
            </p:nvSpPr>
            <p:spPr bwMode="auto">
              <a:xfrm>
                <a:off x="6480" y="1438"/>
                <a:ext cx="450" cy="25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pt-BR" sz="2000">
                    <a:latin typeface="Incised901 BT"/>
                  </a:rPr>
                  <a:t>PCP</a:t>
                </a:r>
                <a:endParaRPr lang="pt-BR" sz="2400">
                  <a:latin typeface="Incised901 BT"/>
                </a:endParaRPr>
              </a:p>
            </p:txBody>
          </p:sp>
          <p:sp>
            <p:nvSpPr>
              <p:cNvPr id="14348" name="Line 33"/>
              <p:cNvSpPr>
                <a:spLocks noChangeShapeType="1"/>
              </p:cNvSpPr>
              <p:nvPr/>
            </p:nvSpPr>
            <p:spPr bwMode="auto">
              <a:xfrm flipH="1">
                <a:off x="6480" y="1630"/>
                <a:ext cx="144" cy="48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pt-BR"/>
              </a:p>
            </p:txBody>
          </p:sp>
        </p:grpSp>
      </p:grpSp>
      <p:sp>
        <p:nvSpPr>
          <p:cNvPr id="14340" name="CaixaDeTexto 50"/>
          <p:cNvSpPr txBox="1">
            <a:spLocks noChangeArrowheads="1"/>
          </p:cNvSpPr>
          <p:nvPr/>
        </p:nvSpPr>
        <p:spPr bwMode="auto">
          <a:xfrm>
            <a:off x="990600" y="5638800"/>
            <a:ext cx="76200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/>
              <a:t>Pergunta chave: Qual setor impede a empresa de atingir a sua meta?</a:t>
            </a:r>
            <a:endParaRPr lang="pt-B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ChangeArrowheads="1"/>
          </p:cNvSpPr>
          <p:nvPr/>
        </p:nvSpPr>
        <p:spPr>
          <a:xfrm>
            <a:off x="838200" y="457200"/>
            <a:ext cx="7772400" cy="1143000"/>
          </a:xfrm>
          <a:prstGeom prst="rect">
            <a:avLst/>
          </a:prstGeom>
          <a:noFill/>
          <a:ln/>
        </p:spPr>
        <p:txBody>
          <a:bodyPr/>
          <a:lstStyle/>
          <a:p>
            <a:pPr algn="ctr" fontAlgn="auto">
              <a:spcAft>
                <a:spcPts val="0"/>
              </a:spcAft>
              <a:defRPr/>
            </a:pPr>
            <a:r>
              <a:rPr lang="pt-BR" sz="4400" dirty="0">
                <a:latin typeface="+mj-lt"/>
                <a:ea typeface="+mj-ea"/>
                <a:cs typeface="+mj-cs"/>
              </a:rPr>
              <a:t>Definindo Restrição</a:t>
            </a:r>
          </a:p>
        </p:txBody>
      </p:sp>
      <p:sp>
        <p:nvSpPr>
          <p:cNvPr id="15363" name="Rectangle 3"/>
          <p:cNvSpPr txBox="1">
            <a:spLocks noChangeArrowheads="1"/>
          </p:cNvSpPr>
          <p:nvPr/>
        </p:nvSpPr>
        <p:spPr bwMode="auto">
          <a:xfrm>
            <a:off x="762000" y="2133600"/>
            <a:ext cx="7772400" cy="243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r>
              <a:rPr lang="pt-BR" sz="5400">
                <a:solidFill>
                  <a:srgbClr val="FF0000"/>
                </a:solidFill>
                <a:latin typeface="Calibri" pitchFamily="34" charset="0"/>
              </a:rPr>
              <a:t>Qualquer coisa que impede a empresa de atingir a sua meta.</a:t>
            </a:r>
            <a:endParaRPr lang="en-US" sz="5400">
              <a:solidFill>
                <a:srgbClr val="FF0000"/>
              </a:solidFill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826</Words>
  <Application>Microsoft Office PowerPoint</Application>
  <PresentationFormat>Apresentação na tela (4:3)</PresentationFormat>
  <Paragraphs>190</Paragraphs>
  <Slides>20</Slides>
  <Notes>1</Notes>
  <HiddenSlides>0</HiddenSlides>
  <MMClips>0</MMClips>
  <ScaleCrop>false</ScaleCrop>
  <HeadingPairs>
    <vt:vector size="6" baseType="variant">
      <vt:variant>
        <vt:lpstr>Tema</vt:lpstr>
      </vt:variant>
      <vt:variant>
        <vt:i4>1</vt:i4>
      </vt:variant>
      <vt:variant>
        <vt:lpstr>Servidores OLE incorporados</vt:lpstr>
      </vt:variant>
      <vt:variant>
        <vt:i4>1</vt:i4>
      </vt:variant>
      <vt:variant>
        <vt:lpstr>Títulos de slides</vt:lpstr>
      </vt:variant>
      <vt:variant>
        <vt:i4>20</vt:i4>
      </vt:variant>
    </vt:vector>
  </HeadingPairs>
  <TitlesOfParts>
    <vt:vector size="22" baseType="lpstr">
      <vt:lpstr>Tema do Office</vt:lpstr>
      <vt:lpstr>Clip</vt:lpstr>
      <vt:lpstr>Slide 1</vt:lpstr>
      <vt:lpstr>Slide 2</vt:lpstr>
      <vt:lpstr>TOC</vt:lpstr>
      <vt:lpstr>Slide 4</vt:lpstr>
      <vt:lpstr>Slide 5</vt:lpstr>
      <vt:lpstr>Slide 6</vt:lpstr>
      <vt:lpstr>Slide 7</vt:lpstr>
      <vt:lpstr>Slide 8</vt:lpstr>
      <vt:lpstr>Slide 9</vt:lpstr>
      <vt:lpstr>Qual é a Meta de uma Empresa?</vt:lpstr>
      <vt:lpstr>A  Meta  segundo  Goldratt</vt:lpstr>
      <vt:lpstr>Slide 12</vt:lpstr>
      <vt:lpstr>Como Saber se Estamos Atingindo a Meta?</vt:lpstr>
      <vt:lpstr>Como Saber se Estamos Atingindo a Meta?</vt:lpstr>
      <vt:lpstr>INDICADORES  LOCAIS DA TOC</vt:lpstr>
      <vt:lpstr>Qual é a diferença entre um gargalo e um recurso com restrição de capacidade ? </vt:lpstr>
      <vt:lpstr>Gargalos Produtivos e CCRs</vt:lpstr>
      <vt:lpstr>Slide 18</vt:lpstr>
      <vt:lpstr>TOC</vt:lpstr>
      <vt:lpstr>Elementos da TOC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cp:lastModifiedBy>Usuário</cp:lastModifiedBy>
  <cp:revision>1</cp:revision>
  <dcterms:modified xsi:type="dcterms:W3CDTF">2013-06-03T10:08:21Z</dcterms:modified>
</cp:coreProperties>
</file>

<file path=docProps/thumbnail.jpeg>
</file>