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724D9-E0EF-4F3E-A666-9303A6993FC8}" type="datetimeFigureOut">
              <a:rPr lang="pt-BR" smtClean="0"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B829-4717-4C04-87E5-927D30C8131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83" name="Rectangle 2"/>
          <p:cNvSpPr>
            <a:spLocks noChangeArrowheads="1"/>
          </p:cNvSpPr>
          <p:nvPr/>
        </p:nvSpPr>
        <p:spPr bwMode="auto">
          <a:xfrm>
            <a:off x="0" y="2232025"/>
            <a:ext cx="4572000" cy="2060575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84" name="Rectangle 15"/>
          <p:cNvSpPr>
            <a:spLocks noChangeArrowheads="1"/>
          </p:cNvSpPr>
          <p:nvPr/>
        </p:nvSpPr>
        <p:spPr bwMode="auto">
          <a:xfrm>
            <a:off x="107950" y="2373313"/>
            <a:ext cx="4319588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/>
              <a:t>Quando é fabricado um produto (bem ou serviço), as </a:t>
            </a:r>
            <a:r>
              <a:rPr lang="pt-BR" sz="2000" b="1">
                <a:solidFill>
                  <a:srgbClr val="FF0000"/>
                </a:solidFill>
              </a:rPr>
              <a:t>características</a:t>
            </a:r>
            <a:r>
              <a:rPr lang="pt-BR"/>
              <a:t> deste produto irão apresentar uma </a:t>
            </a:r>
            <a:r>
              <a:rPr lang="pt-BR" sz="2000" b="1">
                <a:solidFill>
                  <a:srgbClr val="FF0000"/>
                </a:solidFill>
              </a:rPr>
              <a:t>variabilidade</a:t>
            </a:r>
            <a:r>
              <a:rPr lang="pt-BR"/>
              <a:t> inevitável, devido a variação sofrida pelos fatores que compõem o </a:t>
            </a:r>
            <a:r>
              <a:rPr lang="pt-BR" sz="2000" b="1">
                <a:solidFill>
                  <a:srgbClr val="FF0000"/>
                </a:solidFill>
              </a:rPr>
              <a:t>processo produtivo.</a:t>
            </a:r>
          </a:p>
        </p:txBody>
      </p:sp>
      <p:sp>
        <p:nvSpPr>
          <p:cNvPr id="3085" name="Rectangle 28"/>
          <p:cNvSpPr>
            <a:spLocks noChangeArrowheads="1"/>
          </p:cNvSpPr>
          <p:nvPr/>
        </p:nvSpPr>
        <p:spPr bwMode="auto">
          <a:xfrm>
            <a:off x="4572000" y="1125538"/>
            <a:ext cx="4572000" cy="476250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86" name="Rectangle 24"/>
          <p:cNvSpPr>
            <a:spLocks noChangeArrowheads="1"/>
          </p:cNvSpPr>
          <p:nvPr/>
        </p:nvSpPr>
        <p:spPr bwMode="auto">
          <a:xfrm>
            <a:off x="4587875" y="1196975"/>
            <a:ext cx="244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CARACTERISTICAS:</a:t>
            </a:r>
          </a:p>
        </p:txBody>
      </p:sp>
      <p:sp>
        <p:nvSpPr>
          <p:cNvPr id="3087" name="Rectangle 29"/>
          <p:cNvSpPr>
            <a:spLocks noChangeArrowheads="1"/>
          </p:cNvSpPr>
          <p:nvPr/>
        </p:nvSpPr>
        <p:spPr bwMode="auto">
          <a:xfrm>
            <a:off x="4572000" y="3600450"/>
            <a:ext cx="4572000" cy="476250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88" name="Rectangle 27"/>
          <p:cNvSpPr>
            <a:spLocks noChangeArrowheads="1"/>
          </p:cNvSpPr>
          <p:nvPr/>
        </p:nvSpPr>
        <p:spPr bwMode="auto">
          <a:xfrm>
            <a:off x="4587875" y="3644900"/>
            <a:ext cx="205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VARIABILIDADE:</a:t>
            </a:r>
          </a:p>
        </p:txBody>
      </p:sp>
      <p:sp>
        <p:nvSpPr>
          <p:cNvPr id="3089" name="Rectangle 30"/>
          <p:cNvSpPr>
            <a:spLocks noChangeArrowheads="1"/>
          </p:cNvSpPr>
          <p:nvPr/>
        </p:nvSpPr>
        <p:spPr bwMode="auto">
          <a:xfrm>
            <a:off x="5148263" y="1916113"/>
            <a:ext cx="3168650" cy="1079500"/>
          </a:xfrm>
          <a:prstGeom prst="rect">
            <a:avLst/>
          </a:prstGeom>
          <a:solidFill>
            <a:srgbClr val="FF9900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0" name="Rectangle 25"/>
          <p:cNvSpPr>
            <a:spLocks noChangeArrowheads="1"/>
          </p:cNvSpPr>
          <p:nvPr/>
        </p:nvSpPr>
        <p:spPr bwMode="auto">
          <a:xfrm>
            <a:off x="5508625" y="2205038"/>
            <a:ext cx="576263" cy="4318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1" name="Text Box 26"/>
          <p:cNvSpPr txBox="1">
            <a:spLocks noChangeArrowheads="1"/>
          </p:cNvSpPr>
          <p:nvPr/>
        </p:nvSpPr>
        <p:spPr bwMode="auto">
          <a:xfrm>
            <a:off x="6229350" y="2133600"/>
            <a:ext cx="14255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400" b="1"/>
              <a:t>Padrão de cor;</a:t>
            </a:r>
          </a:p>
          <a:p>
            <a:r>
              <a:rPr lang="pt-BR" sz="1400" b="1"/>
              <a:t>Dimensão;</a:t>
            </a:r>
          </a:p>
        </p:txBody>
      </p:sp>
      <p:sp>
        <p:nvSpPr>
          <p:cNvPr id="3092" name="Rectangle 31"/>
          <p:cNvSpPr>
            <a:spLocks noChangeArrowheads="1"/>
          </p:cNvSpPr>
          <p:nvPr/>
        </p:nvSpPr>
        <p:spPr bwMode="auto">
          <a:xfrm>
            <a:off x="5122863" y="4367213"/>
            <a:ext cx="3240087" cy="1366837"/>
          </a:xfrm>
          <a:prstGeom prst="rect">
            <a:avLst/>
          </a:prstGeom>
          <a:solidFill>
            <a:srgbClr val="FF9900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3" name="Rectangle 17"/>
          <p:cNvSpPr>
            <a:spLocks noChangeArrowheads="1"/>
          </p:cNvSpPr>
          <p:nvPr/>
        </p:nvSpPr>
        <p:spPr bwMode="auto">
          <a:xfrm>
            <a:off x="5364163" y="4522788"/>
            <a:ext cx="576262" cy="4318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4" name="Rectangle 18"/>
          <p:cNvSpPr>
            <a:spLocks noChangeArrowheads="1"/>
          </p:cNvSpPr>
          <p:nvPr/>
        </p:nvSpPr>
        <p:spPr bwMode="auto">
          <a:xfrm>
            <a:off x="6084888" y="4522788"/>
            <a:ext cx="576262" cy="43180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5" name="Rectangle 19"/>
          <p:cNvSpPr>
            <a:spLocks noChangeArrowheads="1"/>
          </p:cNvSpPr>
          <p:nvPr/>
        </p:nvSpPr>
        <p:spPr bwMode="auto">
          <a:xfrm>
            <a:off x="6805613" y="4522788"/>
            <a:ext cx="576262" cy="431800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6" name="Rectangle 20"/>
          <p:cNvSpPr>
            <a:spLocks noChangeArrowheads="1"/>
          </p:cNvSpPr>
          <p:nvPr/>
        </p:nvSpPr>
        <p:spPr bwMode="auto">
          <a:xfrm>
            <a:off x="7524750" y="4522788"/>
            <a:ext cx="576263" cy="431800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7" name="Rectangle 21"/>
          <p:cNvSpPr>
            <a:spLocks noChangeArrowheads="1"/>
          </p:cNvSpPr>
          <p:nvPr/>
        </p:nvSpPr>
        <p:spPr bwMode="auto">
          <a:xfrm>
            <a:off x="5364163" y="5099050"/>
            <a:ext cx="576262" cy="4318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8" name="Rectangle 22"/>
          <p:cNvSpPr>
            <a:spLocks noChangeArrowheads="1"/>
          </p:cNvSpPr>
          <p:nvPr/>
        </p:nvSpPr>
        <p:spPr bwMode="auto">
          <a:xfrm>
            <a:off x="6083300" y="5099050"/>
            <a:ext cx="865188" cy="4318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099" name="Rectangle 23"/>
          <p:cNvSpPr>
            <a:spLocks noChangeArrowheads="1"/>
          </p:cNvSpPr>
          <p:nvPr/>
        </p:nvSpPr>
        <p:spPr bwMode="auto">
          <a:xfrm>
            <a:off x="7162800" y="5099050"/>
            <a:ext cx="938213" cy="4318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270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94932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8" name="Rectangle 26"/>
          <p:cNvSpPr>
            <a:spLocks noChangeArrowheads="1"/>
          </p:cNvSpPr>
          <p:nvPr/>
        </p:nvSpPr>
        <p:spPr bwMode="auto">
          <a:xfrm>
            <a:off x="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09" name="Rectangle 25"/>
          <p:cNvSpPr>
            <a:spLocks noChangeArrowheads="1"/>
          </p:cNvSpPr>
          <p:nvPr/>
        </p:nvSpPr>
        <p:spPr bwMode="auto">
          <a:xfrm>
            <a:off x="107950" y="1046163"/>
            <a:ext cx="297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PROCESSO PRODUTIVO:</a:t>
            </a:r>
          </a:p>
        </p:txBody>
      </p:sp>
      <p:sp>
        <p:nvSpPr>
          <p:cNvPr id="4110" name="Rectangle 28"/>
          <p:cNvSpPr>
            <a:spLocks noChangeArrowheads="1"/>
          </p:cNvSpPr>
          <p:nvPr/>
        </p:nvSpPr>
        <p:spPr bwMode="auto">
          <a:xfrm>
            <a:off x="0" y="3694113"/>
            <a:ext cx="4572000" cy="547687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11" name="Rectangle 13"/>
          <p:cNvSpPr>
            <a:spLocks noChangeArrowheads="1"/>
          </p:cNvSpPr>
          <p:nvPr/>
        </p:nvSpPr>
        <p:spPr bwMode="auto">
          <a:xfrm>
            <a:off x="179388" y="1700213"/>
            <a:ext cx="4751387" cy="4081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Diferença entre máquinas, mudanças;</a:t>
            </a:r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r>
              <a:rPr lang="pt-BR"/>
              <a:t>Condições ambientais;</a:t>
            </a:r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4112" name="Rectangle 29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13" name="Rectangle 30"/>
          <p:cNvSpPr>
            <a:spLocks noChangeArrowheads="1"/>
          </p:cNvSpPr>
          <p:nvPr/>
        </p:nvSpPr>
        <p:spPr bwMode="auto">
          <a:xfrm>
            <a:off x="4572000" y="3694113"/>
            <a:ext cx="4572000" cy="547687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14" name="Rectangle 27"/>
          <p:cNvSpPr>
            <a:spLocks noChangeArrowheads="1"/>
          </p:cNvSpPr>
          <p:nvPr/>
        </p:nvSpPr>
        <p:spPr bwMode="auto">
          <a:xfrm>
            <a:off x="4679950" y="1700213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Variação entre lotes de matérias-primas;</a:t>
            </a:r>
          </a:p>
        </p:txBody>
      </p:sp>
      <p:sp>
        <p:nvSpPr>
          <p:cNvPr id="4115" name="Rectangle 31"/>
          <p:cNvSpPr>
            <a:spLocks noChangeArrowheads="1"/>
          </p:cNvSpPr>
          <p:nvPr/>
        </p:nvSpPr>
        <p:spPr bwMode="auto">
          <a:xfrm>
            <a:off x="4673600" y="3757613"/>
            <a:ext cx="3282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Diferença entre Fornecedores;</a:t>
            </a:r>
          </a:p>
        </p:txBody>
      </p:sp>
      <p:pic>
        <p:nvPicPr>
          <p:cNvPr id="4116" name="Picture 32" descr="airblock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76475"/>
            <a:ext cx="1206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37" descr="airblock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3700" y="2276475"/>
            <a:ext cx="12065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979613" y="2479675"/>
            <a:ext cx="720725" cy="792163"/>
            <a:chOff x="1247" y="1562"/>
            <a:chExt cx="454" cy="499"/>
          </a:xfrm>
        </p:grpSpPr>
        <p:sp>
          <p:nvSpPr>
            <p:cNvPr id="4135" name="Rectangle 35"/>
            <p:cNvSpPr>
              <a:spLocks noChangeArrowheads="1"/>
            </p:cNvSpPr>
            <p:nvPr/>
          </p:nvSpPr>
          <p:spPr bwMode="auto">
            <a:xfrm>
              <a:off x="1247" y="1843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  <p:sp>
          <p:nvSpPr>
            <p:cNvPr id="4136" name="AutoShape 36"/>
            <p:cNvSpPr>
              <a:spLocks noChangeArrowheads="1"/>
            </p:cNvSpPr>
            <p:nvPr/>
          </p:nvSpPr>
          <p:spPr bwMode="auto">
            <a:xfrm>
              <a:off x="1392" y="1562"/>
              <a:ext cx="136" cy="499"/>
            </a:xfrm>
            <a:prstGeom prst="parallelogram">
              <a:avLst>
                <a:gd name="adj" fmla="val 63236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37" name="Rectangle 39"/>
            <p:cNvSpPr>
              <a:spLocks noChangeArrowheads="1"/>
            </p:cNvSpPr>
            <p:nvPr/>
          </p:nvSpPr>
          <p:spPr bwMode="auto">
            <a:xfrm>
              <a:off x="1247" y="1707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</p:grpSp>
      <p:pic>
        <p:nvPicPr>
          <p:cNvPr id="4119" name="Picture 40" descr="sol_chuv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4279900"/>
            <a:ext cx="3111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0" name="Picture 41" descr="lo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2327275"/>
            <a:ext cx="931863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42" descr="lo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6125" y="2349500"/>
            <a:ext cx="931863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6286500" y="2492375"/>
            <a:ext cx="720725" cy="792163"/>
            <a:chOff x="1247" y="1562"/>
            <a:chExt cx="454" cy="499"/>
          </a:xfrm>
        </p:grpSpPr>
        <p:sp>
          <p:nvSpPr>
            <p:cNvPr id="4132" name="Rectangle 45"/>
            <p:cNvSpPr>
              <a:spLocks noChangeArrowheads="1"/>
            </p:cNvSpPr>
            <p:nvPr/>
          </p:nvSpPr>
          <p:spPr bwMode="auto">
            <a:xfrm>
              <a:off x="1247" y="1843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  <p:sp>
          <p:nvSpPr>
            <p:cNvPr id="4133" name="AutoShape 46"/>
            <p:cNvSpPr>
              <a:spLocks noChangeArrowheads="1"/>
            </p:cNvSpPr>
            <p:nvPr/>
          </p:nvSpPr>
          <p:spPr bwMode="auto">
            <a:xfrm>
              <a:off x="1392" y="1562"/>
              <a:ext cx="136" cy="499"/>
            </a:xfrm>
            <a:prstGeom prst="parallelogram">
              <a:avLst>
                <a:gd name="adj" fmla="val 63236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34" name="Rectangle 47"/>
            <p:cNvSpPr>
              <a:spLocks noChangeArrowheads="1"/>
            </p:cNvSpPr>
            <p:nvPr/>
          </p:nvSpPr>
          <p:spPr bwMode="auto">
            <a:xfrm>
              <a:off x="1247" y="1707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</p:grpSp>
      <p:sp>
        <p:nvSpPr>
          <p:cNvPr id="4123" name="WordArt 49"/>
          <p:cNvSpPr>
            <a:spLocks noChangeArrowheads="1" noChangeShapeType="1" noTextEdit="1"/>
          </p:cNvSpPr>
          <p:nvPr/>
        </p:nvSpPr>
        <p:spPr bwMode="auto">
          <a:xfrm>
            <a:off x="5372100" y="4365625"/>
            <a:ext cx="352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A</a:t>
            </a:r>
          </a:p>
        </p:txBody>
      </p:sp>
      <p:sp>
        <p:nvSpPr>
          <p:cNvPr id="4124" name="WordArt 50"/>
          <p:cNvSpPr>
            <a:spLocks noChangeArrowheads="1" noChangeShapeType="1" noTextEdit="1"/>
          </p:cNvSpPr>
          <p:nvPr/>
        </p:nvSpPr>
        <p:spPr bwMode="auto">
          <a:xfrm>
            <a:off x="7667625" y="4365625"/>
            <a:ext cx="352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latin typeface="Arial Black"/>
              </a:rPr>
              <a:t>B</a:t>
            </a:r>
          </a:p>
        </p:txBody>
      </p:sp>
      <p:sp>
        <p:nvSpPr>
          <p:cNvPr id="4125" name="AutoShape 52"/>
          <p:cNvSpPr>
            <a:spLocks noChangeArrowheads="1"/>
          </p:cNvSpPr>
          <p:nvPr/>
        </p:nvSpPr>
        <p:spPr bwMode="auto">
          <a:xfrm rot="10800000">
            <a:off x="6804025" y="4652963"/>
            <a:ext cx="793750" cy="649287"/>
          </a:xfrm>
          <a:custGeom>
            <a:avLst/>
            <a:gdLst>
              <a:gd name="T0" fmla="*/ 542616 w 21600"/>
              <a:gd name="T1" fmla="*/ 0 h 21600"/>
              <a:gd name="T2" fmla="*/ 291446 w 21600"/>
              <a:gd name="T3" fmla="*/ 238403 h 21600"/>
              <a:gd name="T4" fmla="*/ 0 w 21600"/>
              <a:gd name="T5" fmla="*/ 580210 h 21600"/>
              <a:gd name="T6" fmla="*/ 303609 w 21600"/>
              <a:gd name="T7" fmla="*/ 649287 h 21600"/>
              <a:gd name="T8" fmla="*/ 607219 w 21600"/>
              <a:gd name="T9" fmla="*/ 480472 h 21600"/>
              <a:gd name="T10" fmla="*/ 793750 w 21600"/>
              <a:gd name="T11" fmla="*/ 238403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003 h 21600"/>
              <a:gd name="T20" fmla="*/ 1652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766" y="0"/>
                </a:moveTo>
                <a:lnTo>
                  <a:pt x="7931" y="7931"/>
                </a:lnTo>
                <a:lnTo>
                  <a:pt x="13007" y="7931"/>
                </a:lnTo>
                <a:lnTo>
                  <a:pt x="13007" y="17003"/>
                </a:lnTo>
                <a:lnTo>
                  <a:pt x="0" y="17003"/>
                </a:lnTo>
                <a:lnTo>
                  <a:pt x="0" y="21600"/>
                </a:lnTo>
                <a:lnTo>
                  <a:pt x="16524" y="21600"/>
                </a:lnTo>
                <a:lnTo>
                  <a:pt x="16524" y="7931"/>
                </a:lnTo>
                <a:lnTo>
                  <a:pt x="21600" y="7931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26" name="AutoShape 53"/>
          <p:cNvSpPr>
            <a:spLocks noChangeArrowheads="1"/>
          </p:cNvSpPr>
          <p:nvPr/>
        </p:nvSpPr>
        <p:spPr bwMode="auto">
          <a:xfrm rot="10800000" flipH="1">
            <a:off x="5795963" y="4652963"/>
            <a:ext cx="793750" cy="649287"/>
          </a:xfrm>
          <a:custGeom>
            <a:avLst/>
            <a:gdLst>
              <a:gd name="T0" fmla="*/ 542616 w 21600"/>
              <a:gd name="T1" fmla="*/ 0 h 21600"/>
              <a:gd name="T2" fmla="*/ 291446 w 21600"/>
              <a:gd name="T3" fmla="*/ 238403 h 21600"/>
              <a:gd name="T4" fmla="*/ 0 w 21600"/>
              <a:gd name="T5" fmla="*/ 580210 h 21600"/>
              <a:gd name="T6" fmla="*/ 303609 w 21600"/>
              <a:gd name="T7" fmla="*/ 649287 h 21600"/>
              <a:gd name="T8" fmla="*/ 607219 w 21600"/>
              <a:gd name="T9" fmla="*/ 480472 h 21600"/>
              <a:gd name="T10" fmla="*/ 793750 w 21600"/>
              <a:gd name="T11" fmla="*/ 238403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003 h 21600"/>
              <a:gd name="T20" fmla="*/ 1652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766" y="0"/>
                </a:moveTo>
                <a:lnTo>
                  <a:pt x="7931" y="7931"/>
                </a:lnTo>
                <a:lnTo>
                  <a:pt x="13007" y="7931"/>
                </a:lnTo>
                <a:lnTo>
                  <a:pt x="13007" y="17003"/>
                </a:lnTo>
                <a:lnTo>
                  <a:pt x="0" y="17003"/>
                </a:lnTo>
                <a:lnTo>
                  <a:pt x="0" y="21600"/>
                </a:lnTo>
                <a:lnTo>
                  <a:pt x="16524" y="21600"/>
                </a:lnTo>
                <a:lnTo>
                  <a:pt x="16524" y="7931"/>
                </a:lnTo>
                <a:lnTo>
                  <a:pt x="21600" y="7931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27" name="WordArt 54"/>
          <p:cNvSpPr>
            <a:spLocks noChangeArrowheads="1" noChangeShapeType="1" noTextEdit="1"/>
          </p:cNvSpPr>
          <p:nvPr/>
        </p:nvSpPr>
        <p:spPr bwMode="auto">
          <a:xfrm>
            <a:off x="5476875" y="5445125"/>
            <a:ext cx="2466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 Black"/>
              </a:rPr>
              <a:t>EMPRESA</a:t>
            </a:r>
          </a:p>
        </p:txBody>
      </p: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6503988" y="4292600"/>
            <a:ext cx="419100" cy="576263"/>
            <a:chOff x="1247" y="1562"/>
            <a:chExt cx="454" cy="499"/>
          </a:xfrm>
        </p:grpSpPr>
        <p:sp>
          <p:nvSpPr>
            <p:cNvPr id="4129" name="Rectangle 56"/>
            <p:cNvSpPr>
              <a:spLocks noChangeArrowheads="1"/>
            </p:cNvSpPr>
            <p:nvPr/>
          </p:nvSpPr>
          <p:spPr bwMode="auto">
            <a:xfrm>
              <a:off x="1247" y="1843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  <p:sp>
          <p:nvSpPr>
            <p:cNvPr id="4130" name="AutoShape 57"/>
            <p:cNvSpPr>
              <a:spLocks noChangeArrowheads="1"/>
            </p:cNvSpPr>
            <p:nvPr/>
          </p:nvSpPr>
          <p:spPr bwMode="auto">
            <a:xfrm>
              <a:off x="1392" y="1562"/>
              <a:ext cx="136" cy="499"/>
            </a:xfrm>
            <a:prstGeom prst="parallelogram">
              <a:avLst>
                <a:gd name="adj" fmla="val 63236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4131" name="Rectangle 58"/>
            <p:cNvSpPr>
              <a:spLocks noChangeArrowheads="1"/>
            </p:cNvSpPr>
            <p:nvPr/>
          </p:nvSpPr>
          <p:spPr bwMode="auto">
            <a:xfrm>
              <a:off x="1247" y="1707"/>
              <a:ext cx="454" cy="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949325"/>
            <a:ext cx="4572000" cy="679450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32" name="Rectangle 13"/>
          <p:cNvSpPr>
            <a:spLocks noChangeArrowheads="1"/>
          </p:cNvSpPr>
          <p:nvPr/>
        </p:nvSpPr>
        <p:spPr bwMode="auto">
          <a:xfrm>
            <a:off x="107950" y="981075"/>
            <a:ext cx="4319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/>
              <a:t>É importante verificar a </a:t>
            </a:r>
            <a:r>
              <a:rPr lang="pt-BR" b="1">
                <a:solidFill>
                  <a:srgbClr val="FF0000"/>
                </a:solidFill>
              </a:rPr>
              <a:t>ESTABILIDADE</a:t>
            </a:r>
            <a:r>
              <a:rPr lang="pt-BR" b="1"/>
              <a:t> do processo.</a:t>
            </a:r>
            <a:endParaRPr lang="pt-BR" b="1">
              <a:solidFill>
                <a:srgbClr val="FF0000"/>
              </a:solidFill>
            </a:endParaRPr>
          </a:p>
        </p:txBody>
      </p:sp>
      <p:sp>
        <p:nvSpPr>
          <p:cNvPr id="5133" name="Rectangle 14"/>
          <p:cNvSpPr>
            <a:spLocks noChangeArrowheads="1"/>
          </p:cNvSpPr>
          <p:nvPr/>
        </p:nvSpPr>
        <p:spPr bwMode="auto">
          <a:xfrm>
            <a:off x="0" y="1989138"/>
            <a:ext cx="4500563" cy="2592387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INSTAVEIS</a:t>
            </a:r>
          </a:p>
          <a:p>
            <a:pPr algn="ctr"/>
            <a:endParaRPr lang="pt-BR" b="1">
              <a:solidFill>
                <a:srgbClr val="FF0000"/>
              </a:solidFill>
            </a:endParaRPr>
          </a:p>
          <a:p>
            <a:pPr algn="ctr"/>
            <a:r>
              <a:rPr lang="pt-BR"/>
              <a:t>Produtos defeituosos;</a:t>
            </a:r>
          </a:p>
          <a:p>
            <a:pPr algn="ctr"/>
            <a:endParaRPr lang="pt-BR"/>
          </a:p>
          <a:p>
            <a:pPr algn="ctr"/>
            <a:r>
              <a:rPr lang="pt-BR"/>
              <a:t>Perda de produção;</a:t>
            </a:r>
          </a:p>
          <a:p>
            <a:pPr algn="ctr"/>
            <a:endParaRPr lang="pt-BR"/>
          </a:p>
          <a:p>
            <a:pPr algn="ctr"/>
            <a:r>
              <a:rPr lang="pt-BR"/>
              <a:t>Baixa qualidade;</a:t>
            </a:r>
          </a:p>
          <a:p>
            <a:pPr algn="ctr"/>
            <a:endParaRPr lang="pt-BR"/>
          </a:p>
          <a:p>
            <a:pPr algn="ctr"/>
            <a:r>
              <a:rPr lang="pt-BR"/>
              <a:t>Perda da confiança do cliente.</a:t>
            </a:r>
          </a:p>
        </p:txBody>
      </p:sp>
      <p:sp>
        <p:nvSpPr>
          <p:cNvPr id="5134" name="Rectangle 16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35" name="Rectangle 17"/>
          <p:cNvSpPr>
            <a:spLocks noChangeArrowheads="1"/>
          </p:cNvSpPr>
          <p:nvPr/>
        </p:nvSpPr>
        <p:spPr bwMode="auto">
          <a:xfrm>
            <a:off x="4572000" y="43211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36" name="Text Box 20"/>
          <p:cNvSpPr txBox="1">
            <a:spLocks noChangeArrowheads="1"/>
          </p:cNvSpPr>
          <p:nvPr/>
        </p:nvSpPr>
        <p:spPr bwMode="auto">
          <a:xfrm>
            <a:off x="6129338" y="2420938"/>
            <a:ext cx="8905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10000">
                <a:solidFill>
                  <a:srgbClr val="003300"/>
                </a:solidFill>
              </a:rPr>
              <a:t>$</a:t>
            </a:r>
          </a:p>
        </p:txBody>
      </p:sp>
      <p:sp>
        <p:nvSpPr>
          <p:cNvPr id="5137" name="Line 21"/>
          <p:cNvSpPr>
            <a:spLocks noChangeShapeType="1"/>
          </p:cNvSpPr>
          <p:nvPr/>
        </p:nvSpPr>
        <p:spPr bwMode="auto">
          <a:xfrm>
            <a:off x="7092950" y="2852738"/>
            <a:ext cx="0" cy="1800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5138" name="Line 22"/>
          <p:cNvSpPr>
            <a:spLocks noChangeShapeType="1"/>
          </p:cNvSpPr>
          <p:nvPr/>
        </p:nvSpPr>
        <p:spPr bwMode="auto">
          <a:xfrm>
            <a:off x="6084888" y="2852738"/>
            <a:ext cx="0" cy="1800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2533650"/>
            <a:ext cx="4572000" cy="1831975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4572000" y="43211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6158" name="Rectangle 19"/>
          <p:cNvSpPr>
            <a:spLocks noChangeArrowheads="1"/>
          </p:cNvSpPr>
          <p:nvPr/>
        </p:nvSpPr>
        <p:spPr bwMode="auto">
          <a:xfrm>
            <a:off x="96838" y="2565400"/>
            <a:ext cx="42846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Em 1924 Shewardt, um estatístico americano apresentou os chamados </a:t>
            </a:r>
            <a:r>
              <a:rPr lang="pt-BR" b="1">
                <a:solidFill>
                  <a:srgbClr val="FF0000"/>
                </a:solidFill>
              </a:rPr>
              <a:t>Gráficos de Controle</a:t>
            </a:r>
            <a:r>
              <a:rPr lang="pt-BR"/>
              <a:t> ou Cartas de Controle, como um método para a análise e ajuste da variação de um</a:t>
            </a:r>
          </a:p>
          <a:p>
            <a:pPr algn="ctr"/>
            <a:r>
              <a:rPr lang="pt-BR"/>
              <a:t>processo em </a:t>
            </a:r>
            <a:r>
              <a:rPr lang="pt-BR" b="1">
                <a:solidFill>
                  <a:srgbClr val="FF0000"/>
                </a:solidFill>
              </a:rPr>
              <a:t>função do tempo.</a:t>
            </a:r>
          </a:p>
        </p:txBody>
      </p:sp>
      <p:sp>
        <p:nvSpPr>
          <p:cNvPr id="6159" name="Rectangle 20"/>
          <p:cNvSpPr>
            <a:spLocks noChangeArrowheads="1"/>
          </p:cNvSpPr>
          <p:nvPr/>
        </p:nvSpPr>
        <p:spPr bwMode="auto">
          <a:xfrm>
            <a:off x="4643438" y="17002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CENTRALIZAÇÃO</a:t>
            </a:r>
          </a:p>
        </p:txBody>
      </p:sp>
      <p:sp>
        <p:nvSpPr>
          <p:cNvPr id="6160" name="Rectangle 21"/>
          <p:cNvSpPr>
            <a:spLocks noChangeArrowheads="1"/>
          </p:cNvSpPr>
          <p:nvPr/>
        </p:nvSpPr>
        <p:spPr bwMode="auto">
          <a:xfrm>
            <a:off x="4643438" y="4424363"/>
            <a:ext cx="153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DISPERSÃO</a:t>
            </a:r>
          </a:p>
        </p:txBody>
      </p:sp>
      <p:sp>
        <p:nvSpPr>
          <p:cNvPr id="6161" name="Rectangle 22"/>
          <p:cNvSpPr>
            <a:spLocks noChangeArrowheads="1"/>
          </p:cNvSpPr>
          <p:nvPr/>
        </p:nvSpPr>
        <p:spPr bwMode="auto">
          <a:xfrm>
            <a:off x="5240338" y="2924175"/>
            <a:ext cx="2889250" cy="366713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/>
              <a:t>Determinada pela </a:t>
            </a:r>
            <a:r>
              <a:rPr lang="pt-BR" b="1">
                <a:solidFill>
                  <a:srgbClr val="FF0000"/>
                </a:solidFill>
              </a:rPr>
              <a:t>MÉDIA</a:t>
            </a:r>
          </a:p>
        </p:txBody>
      </p:sp>
      <p:sp>
        <p:nvSpPr>
          <p:cNvPr id="6162" name="Rectangle 23"/>
          <p:cNvSpPr>
            <a:spLocks noChangeArrowheads="1"/>
          </p:cNvSpPr>
          <p:nvPr/>
        </p:nvSpPr>
        <p:spPr bwMode="auto">
          <a:xfrm>
            <a:off x="4789488" y="5145088"/>
            <a:ext cx="3959225" cy="6413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/>
              <a:t>Verificada pelo </a:t>
            </a:r>
            <a:r>
              <a:rPr lang="pt-BR" b="1">
                <a:solidFill>
                  <a:srgbClr val="FF0000"/>
                </a:solidFill>
              </a:rPr>
              <a:t>DESVIO-PADRÃO</a:t>
            </a:r>
            <a:r>
              <a:rPr lang="pt-BR" b="1"/>
              <a:t> ou </a:t>
            </a:r>
            <a:r>
              <a:rPr lang="pt-BR" b="1">
                <a:solidFill>
                  <a:srgbClr val="FF0000"/>
                </a:solidFill>
              </a:rPr>
              <a:t>AMPLITUDE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2533650"/>
            <a:ext cx="4572000" cy="463550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572000" y="393382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96838" y="2565400"/>
            <a:ext cx="4284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/>
              <a:t>Dois grande grupo:</a:t>
            </a:r>
            <a:endParaRPr lang="pt-BR" b="1">
              <a:solidFill>
                <a:srgbClr val="FF0000"/>
              </a:solidFill>
            </a:endParaRP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643438" y="1700213"/>
            <a:ext cx="4362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/>
              <a:t>Gráficos de Controle para </a:t>
            </a:r>
            <a:r>
              <a:rPr lang="pt-BR" b="1">
                <a:solidFill>
                  <a:srgbClr val="FF0000"/>
                </a:solidFill>
              </a:rPr>
              <a:t>VARIÁVEIS</a:t>
            </a:r>
            <a:r>
              <a:rPr lang="pt-BR" b="1"/>
              <a:t>:</a:t>
            </a:r>
            <a:endParaRPr lang="pt-BR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4643438" y="4037013"/>
            <a:ext cx="151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FF0000"/>
                </a:solidFill>
              </a:rPr>
              <a:t>ATRIBUTOS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4787900" y="2420938"/>
            <a:ext cx="4105275" cy="147732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 dirty="0"/>
              <a:t>Dados que podem </a:t>
            </a:r>
            <a:r>
              <a:rPr lang="pt-BR" dirty="0"/>
              <a:t>ser medidos, ou </a:t>
            </a:r>
            <a:r>
              <a:rPr lang="pt-BR" b="1" dirty="0"/>
              <a:t>sofrem variação </a:t>
            </a:r>
            <a:r>
              <a:rPr lang="pt-BR" b="1" dirty="0">
                <a:solidFill>
                  <a:srgbClr val="FF0000"/>
                </a:solidFill>
              </a:rPr>
              <a:t>contínua</a:t>
            </a:r>
            <a:r>
              <a:rPr lang="pt-BR" dirty="0"/>
              <a:t>, tais</a:t>
            </a:r>
          </a:p>
          <a:p>
            <a:pPr algn="ctr"/>
            <a:r>
              <a:rPr lang="pt-BR" dirty="0"/>
              <a:t>como, resistência à </a:t>
            </a:r>
            <a:r>
              <a:rPr lang="pt-BR" dirty="0" smtClean="0"/>
              <a:t>tração, dureza de uma barra de aço, temperatura da água, cotas de uma peça</a:t>
            </a:r>
            <a:endParaRPr lang="pt-BR" dirty="0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860925" y="4686300"/>
            <a:ext cx="4032250" cy="11906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dirty="0"/>
              <a:t>Dados que </a:t>
            </a:r>
            <a:r>
              <a:rPr lang="pt-BR" b="1" dirty="0"/>
              <a:t>só </a:t>
            </a:r>
            <a:r>
              <a:rPr lang="pt-BR" dirty="0"/>
              <a:t>podem ser </a:t>
            </a:r>
            <a:r>
              <a:rPr lang="pt-BR" b="1" dirty="0">
                <a:solidFill>
                  <a:srgbClr val="FF0000"/>
                </a:solidFill>
              </a:rPr>
              <a:t>contados</a:t>
            </a:r>
            <a:r>
              <a:rPr lang="pt-BR" dirty="0"/>
              <a:t> ou </a:t>
            </a:r>
            <a:r>
              <a:rPr lang="pt-BR" b="1" dirty="0">
                <a:solidFill>
                  <a:srgbClr val="FF0000"/>
                </a:solidFill>
              </a:rPr>
              <a:t>classificados</a:t>
            </a:r>
            <a:r>
              <a:rPr lang="pt-BR" dirty="0"/>
              <a:t>, tais como, passa/não passa, claro/escuro, com trinca/sem </a:t>
            </a:r>
            <a:r>
              <a:rPr lang="pt-BR" dirty="0" smtClean="0"/>
              <a:t>trinca, bom/ruim, aceita/não aceita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af01-simao"/>
          <p:cNvPicPr>
            <a:picLocks noChangeAspect="1" noChangeArrowheads="1"/>
          </p:cNvPicPr>
          <p:nvPr/>
        </p:nvPicPr>
        <p:blipFill>
          <a:blip r:embed="rId2" cstate="print">
            <a:lum bright="36000"/>
            <a:grayscl/>
          </a:blip>
          <a:srcRect l="4160" t="4053"/>
          <a:stretch>
            <a:fillRect/>
          </a:stretch>
        </p:blipFill>
        <p:spPr bwMode="auto">
          <a:xfrm>
            <a:off x="0" y="0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2533650"/>
            <a:ext cx="4572000" cy="1471613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205" name="Rectangle 14"/>
          <p:cNvSpPr>
            <a:spLocks noChangeArrowheads="1"/>
          </p:cNvSpPr>
          <p:nvPr/>
        </p:nvSpPr>
        <p:spPr bwMode="auto">
          <a:xfrm>
            <a:off x="0" y="2492375"/>
            <a:ext cx="45005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ANÁLISE DOS GRÁFICOS DE </a:t>
            </a:r>
          </a:p>
          <a:p>
            <a:pPr algn="ctr"/>
            <a:r>
              <a:rPr lang="pt-BR" b="1">
                <a:solidFill>
                  <a:srgbClr val="FF0000"/>
                </a:solidFill>
              </a:rPr>
              <a:t>CONTROLE</a:t>
            </a:r>
          </a:p>
          <a:p>
            <a:pPr algn="ctr"/>
            <a:r>
              <a:rPr lang="pt-BR"/>
              <a:t>Existem dois tipos de causas para a variação na qualidade dos produtos resultante de um processo</a:t>
            </a:r>
          </a:p>
        </p:txBody>
      </p:sp>
      <p:sp>
        <p:nvSpPr>
          <p:cNvPr id="8206" name="Rectangle 15"/>
          <p:cNvSpPr>
            <a:spLocks noChangeArrowheads="1"/>
          </p:cNvSpPr>
          <p:nvPr/>
        </p:nvSpPr>
        <p:spPr bwMode="auto">
          <a:xfrm>
            <a:off x="4643438" y="1700213"/>
            <a:ext cx="348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>
                <a:solidFill>
                  <a:srgbClr val="0033CC"/>
                </a:solidFill>
              </a:rPr>
              <a:t>Causas Comuns ou Aleatórias</a:t>
            </a:r>
          </a:p>
        </p:txBody>
      </p:sp>
      <p:sp>
        <p:nvSpPr>
          <p:cNvPr id="8207" name="Rectangle 20"/>
          <p:cNvSpPr>
            <a:spLocks noChangeArrowheads="1"/>
          </p:cNvSpPr>
          <p:nvPr/>
        </p:nvSpPr>
        <p:spPr bwMode="auto">
          <a:xfrm>
            <a:off x="4787900" y="2420938"/>
            <a:ext cx="4105275" cy="91598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Provocadas por causas comuns, também conhecida como variabilidade </a:t>
            </a:r>
            <a:r>
              <a:rPr lang="pt-BR" b="1">
                <a:solidFill>
                  <a:srgbClr val="0033CC"/>
                </a:solidFill>
              </a:rPr>
              <a:t>NATURAL</a:t>
            </a:r>
            <a:r>
              <a:rPr lang="pt-BR"/>
              <a:t> do processo.</a:t>
            </a:r>
          </a:p>
        </p:txBody>
      </p:sp>
      <p:sp>
        <p:nvSpPr>
          <p:cNvPr id="8208" name="Rectangle 21"/>
          <p:cNvSpPr>
            <a:spLocks noChangeArrowheads="1"/>
          </p:cNvSpPr>
          <p:nvPr/>
        </p:nvSpPr>
        <p:spPr bwMode="auto">
          <a:xfrm>
            <a:off x="4860925" y="4076700"/>
            <a:ext cx="4032250" cy="6413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processo está </a:t>
            </a:r>
            <a:r>
              <a:rPr lang="pt-BR" b="1">
                <a:solidFill>
                  <a:srgbClr val="0033CC"/>
                </a:solidFill>
              </a:rPr>
              <a:t>sob controle</a:t>
            </a:r>
          </a:p>
          <a:p>
            <a:pPr algn="ctr"/>
            <a:r>
              <a:rPr lang="pt-BR" b="1">
                <a:solidFill>
                  <a:srgbClr val="0033CC"/>
                </a:solidFill>
              </a:rPr>
              <a:t>estatístico</a:t>
            </a:r>
          </a:p>
        </p:txBody>
      </p:sp>
      <p:sp>
        <p:nvSpPr>
          <p:cNvPr id="8209" name="Rectangle 23"/>
          <p:cNvSpPr>
            <a:spLocks noChangeArrowheads="1"/>
          </p:cNvSpPr>
          <p:nvPr/>
        </p:nvSpPr>
        <p:spPr bwMode="auto">
          <a:xfrm>
            <a:off x="4872038" y="5300663"/>
            <a:ext cx="4032250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33CC"/>
                </a:solidFill>
              </a:rPr>
              <a:t>ESTÁVEL E PREVISÍVEL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26" name="Rectangle 11"/>
          <p:cNvSpPr>
            <a:spLocks noChangeArrowheads="1"/>
          </p:cNvSpPr>
          <p:nvPr/>
        </p:nvSpPr>
        <p:spPr bwMode="auto">
          <a:xfrm>
            <a:off x="0" y="2533650"/>
            <a:ext cx="4572000" cy="1471613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27" name="Rectangle 12"/>
          <p:cNvSpPr>
            <a:spLocks noChangeArrowheads="1"/>
          </p:cNvSpPr>
          <p:nvPr/>
        </p:nvSpPr>
        <p:spPr bwMode="auto">
          <a:xfrm>
            <a:off x="4572000" y="1628775"/>
            <a:ext cx="4572000" cy="547688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228" name="Rectangle 13"/>
          <p:cNvSpPr>
            <a:spLocks noChangeArrowheads="1"/>
          </p:cNvSpPr>
          <p:nvPr/>
        </p:nvSpPr>
        <p:spPr bwMode="auto">
          <a:xfrm>
            <a:off x="0" y="2492375"/>
            <a:ext cx="45005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ANÁLISE DOS GRÁFICOS DE </a:t>
            </a:r>
          </a:p>
          <a:p>
            <a:pPr algn="ctr"/>
            <a:r>
              <a:rPr lang="pt-BR" b="1">
                <a:solidFill>
                  <a:srgbClr val="FF0000"/>
                </a:solidFill>
              </a:rPr>
              <a:t>CONTROLE</a:t>
            </a:r>
          </a:p>
          <a:p>
            <a:pPr algn="ctr"/>
            <a:r>
              <a:rPr lang="pt-BR"/>
              <a:t>Existem dois tipos de causas para a variação na qualidade dos produtos resultante de um processo</a:t>
            </a:r>
          </a:p>
        </p:txBody>
      </p:sp>
      <p:sp>
        <p:nvSpPr>
          <p:cNvPr id="9229" name="Rectangle 14"/>
          <p:cNvSpPr>
            <a:spLocks noChangeArrowheads="1"/>
          </p:cNvSpPr>
          <p:nvPr/>
        </p:nvSpPr>
        <p:spPr bwMode="auto">
          <a:xfrm>
            <a:off x="4572000" y="157003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33CC"/>
                </a:solidFill>
              </a:rPr>
              <a:t>Causas Especiais ou Fatores Particulares de Processo</a:t>
            </a:r>
          </a:p>
        </p:txBody>
      </p:sp>
      <p:sp>
        <p:nvSpPr>
          <p:cNvPr id="9230" name="Rectangle 15"/>
          <p:cNvSpPr>
            <a:spLocks noChangeArrowheads="1"/>
          </p:cNvSpPr>
          <p:nvPr/>
        </p:nvSpPr>
        <p:spPr bwMode="auto">
          <a:xfrm>
            <a:off x="4787900" y="2420938"/>
            <a:ext cx="4105275" cy="6413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Surgem esporadicamente,</a:t>
            </a:r>
          </a:p>
          <a:p>
            <a:pPr algn="ctr"/>
            <a:r>
              <a:rPr lang="pt-BR"/>
              <a:t>devido a uma situação particular</a:t>
            </a:r>
          </a:p>
        </p:txBody>
      </p:sp>
      <p:sp>
        <p:nvSpPr>
          <p:cNvPr id="9231" name="Rectangle 16"/>
          <p:cNvSpPr>
            <a:spLocks noChangeArrowheads="1"/>
          </p:cNvSpPr>
          <p:nvPr/>
        </p:nvSpPr>
        <p:spPr bwMode="auto">
          <a:xfrm>
            <a:off x="4860925" y="3789363"/>
            <a:ext cx="4032250" cy="64135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O processo esta </a:t>
            </a:r>
            <a:r>
              <a:rPr lang="pt-BR" b="1">
                <a:solidFill>
                  <a:srgbClr val="0033CC"/>
                </a:solidFill>
              </a:rPr>
              <a:t>fora de controle estatístico</a:t>
            </a:r>
          </a:p>
        </p:txBody>
      </p:sp>
      <p:sp>
        <p:nvSpPr>
          <p:cNvPr id="9232" name="Rectangle 17"/>
          <p:cNvSpPr>
            <a:spLocks noChangeArrowheads="1"/>
          </p:cNvSpPr>
          <p:nvPr/>
        </p:nvSpPr>
        <p:spPr bwMode="auto">
          <a:xfrm>
            <a:off x="4872038" y="5300663"/>
            <a:ext cx="4032250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33CC"/>
                </a:solidFill>
              </a:rPr>
              <a:t>REINCIDÊNCIA</a:t>
            </a:r>
          </a:p>
        </p:txBody>
      </p:sp>
      <p:sp>
        <p:nvSpPr>
          <p:cNvPr id="9233" name="Line 18"/>
          <p:cNvSpPr>
            <a:spLocks noChangeShapeType="1"/>
          </p:cNvSpPr>
          <p:nvPr/>
        </p:nvSpPr>
        <p:spPr bwMode="auto">
          <a:xfrm>
            <a:off x="5003800" y="5013325"/>
            <a:ext cx="3816350" cy="86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63500" y="123825"/>
            <a:ext cx="6753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latin typeface="Verdana" pitchFamily="34" charset="0"/>
              </a:rPr>
              <a:t>GRÁFICOS DE CONTROLE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1588" y="6237288"/>
            <a:ext cx="9144000" cy="730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6516688" y="6308725"/>
            <a:ext cx="2411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 flipH="1">
            <a:off x="4500563" y="981075"/>
            <a:ext cx="73025" cy="5256213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50" name="Rectangle 11"/>
          <p:cNvSpPr>
            <a:spLocks noChangeArrowheads="1"/>
          </p:cNvSpPr>
          <p:nvPr/>
        </p:nvSpPr>
        <p:spPr bwMode="auto">
          <a:xfrm>
            <a:off x="0" y="1238250"/>
            <a:ext cx="4572000" cy="1471613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51" name="Rectangle 12"/>
          <p:cNvSpPr>
            <a:spLocks noChangeArrowheads="1"/>
          </p:cNvSpPr>
          <p:nvPr/>
        </p:nvSpPr>
        <p:spPr bwMode="auto">
          <a:xfrm>
            <a:off x="4572000" y="1544638"/>
            <a:ext cx="4572000" cy="547687"/>
          </a:xfrm>
          <a:prstGeom prst="rect">
            <a:avLst/>
          </a:prstGeom>
          <a:solidFill>
            <a:srgbClr val="FF9900">
              <a:alpha val="6117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52" name="Rectangle 13"/>
          <p:cNvSpPr>
            <a:spLocks noChangeArrowheads="1"/>
          </p:cNvSpPr>
          <p:nvPr/>
        </p:nvSpPr>
        <p:spPr bwMode="auto">
          <a:xfrm>
            <a:off x="0" y="1196975"/>
            <a:ext cx="45005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ANÁLISE DOS GRÁFICOS DE </a:t>
            </a:r>
          </a:p>
          <a:p>
            <a:pPr algn="ctr"/>
            <a:r>
              <a:rPr lang="pt-BR" b="1">
                <a:solidFill>
                  <a:srgbClr val="FF0000"/>
                </a:solidFill>
              </a:rPr>
              <a:t>CONTROLE</a:t>
            </a:r>
          </a:p>
          <a:p>
            <a:pPr algn="ctr"/>
            <a:r>
              <a:rPr lang="pt-BR"/>
              <a:t>Instrumentos para o </a:t>
            </a:r>
            <a:r>
              <a:rPr lang="pt-BR" b="1">
                <a:solidFill>
                  <a:srgbClr val="0033CC"/>
                </a:solidFill>
              </a:rPr>
              <a:t>monitoramento</a:t>
            </a:r>
            <a:r>
              <a:rPr lang="pt-BR"/>
              <a:t> da variabilidade e para a avaliação da estabilidade de um processo</a:t>
            </a:r>
          </a:p>
        </p:txBody>
      </p:sp>
      <p:sp>
        <p:nvSpPr>
          <p:cNvPr id="10253" name="Rectangle 14"/>
          <p:cNvSpPr>
            <a:spLocks noChangeArrowheads="1"/>
          </p:cNvSpPr>
          <p:nvPr/>
        </p:nvSpPr>
        <p:spPr bwMode="auto">
          <a:xfrm>
            <a:off x="4643438" y="1484313"/>
            <a:ext cx="4500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33CC"/>
                </a:solidFill>
              </a:rPr>
              <a:t>COMPONENTES DE UM GRÁFICO DE CONTROLE</a:t>
            </a:r>
          </a:p>
        </p:txBody>
      </p:sp>
      <p:sp>
        <p:nvSpPr>
          <p:cNvPr id="10254" name="Rectangle 15"/>
          <p:cNvSpPr>
            <a:spLocks noChangeArrowheads="1"/>
          </p:cNvSpPr>
          <p:nvPr/>
        </p:nvSpPr>
        <p:spPr bwMode="auto">
          <a:xfrm>
            <a:off x="4787900" y="2420938"/>
            <a:ext cx="4105275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Uma linha média (</a:t>
            </a:r>
            <a:r>
              <a:rPr lang="pt-BR" b="1" i="1"/>
              <a:t>LM</a:t>
            </a:r>
            <a:r>
              <a:rPr lang="pt-BR"/>
              <a:t>)</a:t>
            </a:r>
          </a:p>
        </p:txBody>
      </p:sp>
      <p:sp>
        <p:nvSpPr>
          <p:cNvPr id="10255" name="Rectangle 16"/>
          <p:cNvSpPr>
            <a:spLocks noChangeArrowheads="1"/>
          </p:cNvSpPr>
          <p:nvPr/>
        </p:nvSpPr>
        <p:spPr bwMode="auto">
          <a:xfrm>
            <a:off x="4835525" y="3068638"/>
            <a:ext cx="4032250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limite inferior de controle –</a:t>
            </a:r>
            <a:r>
              <a:rPr lang="pt-BR" b="1" i="1"/>
              <a:t>LIC</a:t>
            </a:r>
          </a:p>
        </p:txBody>
      </p:sp>
      <p:sp>
        <p:nvSpPr>
          <p:cNvPr id="10256" name="Rectangle 17"/>
          <p:cNvSpPr>
            <a:spLocks noChangeArrowheads="1"/>
          </p:cNvSpPr>
          <p:nvPr/>
        </p:nvSpPr>
        <p:spPr bwMode="auto">
          <a:xfrm>
            <a:off x="4859338" y="3716338"/>
            <a:ext cx="4032250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/>
              <a:t>limite superior de controle –</a:t>
            </a:r>
            <a:r>
              <a:rPr lang="pt-BR" b="1" i="1"/>
              <a:t>LSC</a:t>
            </a:r>
          </a:p>
        </p:txBody>
      </p:sp>
      <p:sp>
        <p:nvSpPr>
          <p:cNvPr id="10257" name="Rectangle 20"/>
          <p:cNvSpPr>
            <a:spLocks noChangeArrowheads="1"/>
          </p:cNvSpPr>
          <p:nvPr/>
        </p:nvSpPr>
        <p:spPr bwMode="auto">
          <a:xfrm>
            <a:off x="611188" y="3213100"/>
            <a:ext cx="3455987" cy="366713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>
                <a:solidFill>
                  <a:srgbClr val="0033CC"/>
                </a:solidFill>
              </a:rPr>
              <a:t>CONTROLE ESTATÍSTICO.</a:t>
            </a:r>
          </a:p>
        </p:txBody>
      </p:sp>
      <p:sp>
        <p:nvSpPr>
          <p:cNvPr id="10258" name="AutoShape 21"/>
          <p:cNvSpPr>
            <a:spLocks noChangeArrowheads="1"/>
          </p:cNvSpPr>
          <p:nvPr/>
        </p:nvSpPr>
        <p:spPr bwMode="auto">
          <a:xfrm>
            <a:off x="1835150" y="3646488"/>
            <a:ext cx="863600" cy="431800"/>
          </a:xfrm>
          <a:custGeom>
            <a:avLst/>
            <a:gdLst>
              <a:gd name="T0" fmla="*/ 431800 w 21600"/>
              <a:gd name="T1" fmla="*/ 0 h 21600"/>
              <a:gd name="T2" fmla="*/ 0 w 21600"/>
              <a:gd name="T3" fmla="*/ 308437 h 21600"/>
              <a:gd name="T4" fmla="*/ 431800 w 21600"/>
              <a:gd name="T5" fmla="*/ 370109 h 21600"/>
              <a:gd name="T6" fmla="*/ 863600 w 21600"/>
              <a:gd name="T7" fmla="*/ 30843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0259" name="Rectangle 22"/>
          <p:cNvSpPr>
            <a:spLocks noChangeArrowheads="1"/>
          </p:cNvSpPr>
          <p:nvPr/>
        </p:nvSpPr>
        <p:spPr bwMode="auto">
          <a:xfrm>
            <a:off x="982663" y="3757613"/>
            <a:ext cx="649287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0033CC"/>
                </a:solidFill>
              </a:rPr>
              <a:t>SIM</a:t>
            </a:r>
          </a:p>
        </p:txBody>
      </p:sp>
      <p:sp>
        <p:nvSpPr>
          <p:cNvPr id="10260" name="Rectangle 23"/>
          <p:cNvSpPr>
            <a:spLocks noChangeArrowheads="1"/>
          </p:cNvSpPr>
          <p:nvPr/>
        </p:nvSpPr>
        <p:spPr bwMode="auto">
          <a:xfrm>
            <a:off x="2843213" y="3789363"/>
            <a:ext cx="792162" cy="36671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b="1">
                <a:solidFill>
                  <a:srgbClr val="FF0000"/>
                </a:solidFill>
              </a:rPr>
              <a:t>NÃO</a:t>
            </a:r>
          </a:p>
        </p:txBody>
      </p:sp>
      <p:pic>
        <p:nvPicPr>
          <p:cNvPr id="10261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437063"/>
            <a:ext cx="7970837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371</Words>
  <Application>Microsoft Office PowerPoint</Application>
  <PresentationFormat>Apresentação na tela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www.therebels.biz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Usuário</dc:creator>
  <cp:lastModifiedBy>Usuário</cp:lastModifiedBy>
  <cp:revision>2</cp:revision>
  <dcterms:created xsi:type="dcterms:W3CDTF">2013-03-04T10:25:11Z</dcterms:created>
  <dcterms:modified xsi:type="dcterms:W3CDTF">2013-03-04T13:34:33Z</dcterms:modified>
</cp:coreProperties>
</file>