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A8CF4-A47B-4E77-BECD-DAD0B2FDBF91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E85C3-848A-4683-8D49-BB16928713B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860B2-61B7-4AFF-B823-EFB946ED2790}" type="slidenum">
              <a:rPr lang="pt-BR"/>
              <a:pPr/>
              <a:t>2</a:t>
            </a:fld>
            <a:endParaRPr lang="pt-BR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7B1881-9538-4AA3-A4FF-14D4524D9701}" type="slidenum">
              <a:rPr lang="pt-BR"/>
              <a:pPr/>
              <a:t>3</a:t>
            </a:fld>
            <a:endParaRPr lang="pt-B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F8421-7238-466F-B8E6-AA895FA17126}" type="datetimeFigureOut">
              <a:rPr lang="pt-BR" smtClean="0"/>
              <a:pPr/>
              <a:t>4/3/2013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F9C4A-655F-460B-A25B-9429427EC5A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>
                <a:latin typeface="BankGothic Lt BT" pitchFamily="34" charset="0"/>
              </a:rPr>
              <a:t>CONTROLE ESTATÍSTICO DE PROCESSOS I </a:t>
            </a:r>
            <a:br>
              <a:rPr lang="pt-BR" b="1" dirty="0" smtClean="0">
                <a:latin typeface="BankGothic Lt BT" pitchFamily="34" charset="0"/>
              </a:rPr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BankGothic Lt BT" pitchFamily="34" charset="0"/>
              </a:rPr>
              <a:t>Prof. M. Sc. Eng. Diego Pacheco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E9C45-FE5F-4FA5-8270-2C707D0FBEA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26628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endParaRPr lang="pt-BR" smtClean="0"/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341438"/>
            <a:ext cx="3155950" cy="284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349664" y="5316448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Preciso</a:t>
            </a:r>
            <a:r>
              <a:rPr lang="en-US" sz="3200" dirty="0" smtClean="0"/>
              <a:t>? </a:t>
            </a:r>
            <a:r>
              <a:rPr lang="en-US" sz="3200" dirty="0" err="1" smtClean="0"/>
              <a:t>Exato</a:t>
            </a:r>
            <a:r>
              <a:rPr lang="en-US" sz="3200" dirty="0" smtClean="0"/>
              <a:t>?</a:t>
            </a:r>
            <a:endParaRPr lang="pt-B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5157788"/>
            <a:ext cx="856932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(c), a pior situação, isto é, nem precisos nem exatos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26628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endParaRPr lang="pt-BR" smtClean="0"/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341438"/>
            <a:ext cx="3155950" cy="284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4611231"/>
            <a:ext cx="8569325" cy="24929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/>
              <a:t>Agora comparando </a:t>
            </a:r>
            <a:r>
              <a:rPr lang="pt-BR" sz="2400" dirty="0"/>
              <a:t>(d) com a situação ideal (b</a:t>
            </a:r>
            <a:r>
              <a:rPr lang="pt-BR" sz="2400" dirty="0" smtClean="0"/>
              <a:t>) o que podemos dizer ?</a:t>
            </a:r>
          </a:p>
          <a:p>
            <a:pPr>
              <a:defRPr/>
            </a:pPr>
            <a:endParaRPr lang="pt-BR" sz="1600" dirty="0" smtClean="0"/>
          </a:p>
          <a:p>
            <a:pPr algn="ctr">
              <a:defRPr/>
            </a:pPr>
            <a:r>
              <a:rPr lang="pt-BR" sz="1600" dirty="0" smtClean="0"/>
              <a:t>-atirador é habilidoso?</a:t>
            </a:r>
          </a:p>
          <a:p>
            <a:pPr algn="ctr">
              <a:defRPr/>
            </a:pPr>
            <a:r>
              <a:rPr lang="pt-BR" sz="1600" dirty="0" smtClean="0"/>
              <a:t>-atirador não é habilidoso?</a:t>
            </a:r>
          </a:p>
          <a:p>
            <a:pPr algn="ctr">
              <a:defRPr/>
            </a:pPr>
            <a:r>
              <a:rPr lang="pt-BR" sz="1600" dirty="0" smtClean="0"/>
              <a:t>-</a:t>
            </a:r>
            <a:r>
              <a:rPr lang="pt-BR" sz="1600" dirty="0"/>
              <a:t>a mira da arma está desregulada?</a:t>
            </a:r>
          </a:p>
          <a:p>
            <a:pPr algn="ctr">
              <a:defRPr/>
            </a:pPr>
            <a:r>
              <a:rPr lang="pt-BR" sz="1600" dirty="0"/>
              <a:t>-a mira da arma está regulada?</a:t>
            </a:r>
          </a:p>
          <a:p>
            <a:pPr algn="ctr">
              <a:defRPr/>
            </a:pP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3630613" cy="3052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18100" y="1447800"/>
            <a:ext cx="4025900" cy="3240087"/>
          </a:xfrm>
          <a:noFill/>
        </p:spPr>
      </p:pic>
      <p:sp>
        <p:nvSpPr>
          <p:cNvPr id="27654" name="CaixaDeTexto 9"/>
          <p:cNvSpPr txBox="1">
            <a:spLocks noChangeArrowheads="1"/>
          </p:cNvSpPr>
          <p:nvPr/>
        </p:nvSpPr>
        <p:spPr bwMode="auto">
          <a:xfrm>
            <a:off x="1042988" y="908050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mas não Exato</a:t>
            </a:r>
            <a:endParaRPr lang="pt-BR" sz="2000">
              <a:solidFill>
                <a:srgbClr val="FF0000"/>
              </a:solidFill>
            </a:endParaRPr>
          </a:p>
        </p:txBody>
      </p:sp>
      <p:sp>
        <p:nvSpPr>
          <p:cNvPr id="27655" name="CaixaDeTexto 10"/>
          <p:cNvSpPr txBox="1">
            <a:spLocks noChangeArrowheads="1"/>
          </p:cNvSpPr>
          <p:nvPr/>
        </p:nvSpPr>
        <p:spPr bwMode="auto">
          <a:xfrm>
            <a:off x="6300788" y="1052513"/>
            <a:ext cx="251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e Exato</a:t>
            </a:r>
            <a:endParaRPr lang="pt-B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5157788"/>
            <a:ext cx="8569325" cy="1814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Comparando (d) com a situação ideal (b), é possível concluir que o atirador deve ser habilidoso, mas a mira da arma deve estar desregulada.</a:t>
            </a: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3630613" cy="3052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18100" y="1557338"/>
            <a:ext cx="4025900" cy="3240087"/>
          </a:xfrm>
          <a:noFill/>
        </p:spPr>
      </p:pic>
      <p:sp>
        <p:nvSpPr>
          <p:cNvPr id="27654" name="CaixaDeTexto 9"/>
          <p:cNvSpPr txBox="1">
            <a:spLocks noChangeArrowheads="1"/>
          </p:cNvSpPr>
          <p:nvPr/>
        </p:nvSpPr>
        <p:spPr bwMode="auto">
          <a:xfrm>
            <a:off x="1042988" y="908050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mas não Exato</a:t>
            </a:r>
            <a:endParaRPr lang="pt-BR" sz="2000">
              <a:solidFill>
                <a:srgbClr val="FF0000"/>
              </a:solidFill>
            </a:endParaRPr>
          </a:p>
        </p:txBody>
      </p:sp>
      <p:sp>
        <p:nvSpPr>
          <p:cNvPr id="27655" name="CaixaDeTexto 10"/>
          <p:cNvSpPr txBox="1">
            <a:spLocks noChangeArrowheads="1"/>
          </p:cNvSpPr>
          <p:nvPr/>
        </p:nvSpPr>
        <p:spPr bwMode="auto">
          <a:xfrm>
            <a:off x="6300788" y="1052513"/>
            <a:ext cx="251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e Exato</a:t>
            </a:r>
            <a:endParaRPr lang="pt-B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5157788"/>
            <a:ext cx="8569325" cy="15388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que podemos concluir ao comparar (a) com (d)? </a:t>
            </a:r>
          </a:p>
          <a:p>
            <a:pPr algn="ctr">
              <a:defRPr/>
            </a:pPr>
            <a:r>
              <a:rPr lang="pt-BR" sz="1400" dirty="0"/>
              <a:t>-</a:t>
            </a:r>
            <a:r>
              <a:rPr lang="pt-BR" sz="1400" dirty="0" smtClean="0"/>
              <a:t>a </a:t>
            </a:r>
            <a:r>
              <a:rPr lang="pt-BR" sz="1400" dirty="0"/>
              <a:t>mira da arma está </a:t>
            </a:r>
            <a:r>
              <a:rPr lang="pt-BR" sz="1400" dirty="0" smtClean="0"/>
              <a:t>boa? </a:t>
            </a:r>
          </a:p>
          <a:p>
            <a:pPr algn="ctr">
              <a:defRPr/>
            </a:pPr>
            <a:r>
              <a:rPr lang="pt-BR" sz="1400" dirty="0"/>
              <a:t>-a mira da arma está </a:t>
            </a:r>
            <a:r>
              <a:rPr lang="pt-BR" sz="1400" dirty="0" smtClean="0"/>
              <a:t>ruim? </a:t>
            </a:r>
            <a:endParaRPr lang="pt-BR" sz="1400" dirty="0"/>
          </a:p>
          <a:p>
            <a:pPr algn="ctr">
              <a:buFontTx/>
              <a:buChar char="-"/>
              <a:defRPr/>
            </a:pPr>
            <a:r>
              <a:rPr lang="pt-BR" sz="1400" dirty="0" smtClean="0"/>
              <a:t>o atirador </a:t>
            </a:r>
            <a:r>
              <a:rPr lang="pt-BR" sz="1400" dirty="0"/>
              <a:t>não tem a necessária habilidade</a:t>
            </a:r>
            <a:r>
              <a:rPr lang="pt-BR" sz="1400" dirty="0" smtClean="0"/>
              <a:t>.</a:t>
            </a:r>
          </a:p>
          <a:p>
            <a:pPr algn="ctr">
              <a:buFontTx/>
              <a:buChar char="-"/>
              <a:defRPr/>
            </a:pPr>
            <a:r>
              <a:rPr lang="pt-BR" sz="1400" dirty="0"/>
              <a:t>- o atirador </a:t>
            </a:r>
            <a:r>
              <a:rPr lang="pt-BR" sz="1400" dirty="0" smtClean="0"/>
              <a:t> </a:t>
            </a:r>
            <a:r>
              <a:rPr lang="pt-BR" sz="1400" dirty="0"/>
              <a:t>tem a necessária habilidade.</a:t>
            </a:r>
            <a:endParaRPr lang="pt-BR" sz="1400" dirty="0">
              <a:solidFill>
                <a:schemeClr val="tx1"/>
              </a:solidFill>
            </a:endParaRPr>
          </a:p>
          <a:p>
            <a:pPr algn="ctr">
              <a:buFontTx/>
              <a:buChar char="-"/>
              <a:defRPr/>
            </a:pPr>
            <a:endParaRPr lang="pt-BR" sz="1400" dirty="0">
              <a:solidFill>
                <a:schemeClr val="tx1"/>
              </a:solidFill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3388" y="2133600"/>
            <a:ext cx="3630612" cy="3052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77" name="CaixaDeTexto 9"/>
          <p:cNvSpPr txBox="1">
            <a:spLocks noChangeArrowheads="1"/>
          </p:cNvSpPr>
          <p:nvPr/>
        </p:nvSpPr>
        <p:spPr bwMode="auto">
          <a:xfrm>
            <a:off x="6659563" y="1268413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mas não Exato</a:t>
            </a:r>
            <a:endParaRPr lang="pt-BR" sz="2000">
              <a:solidFill>
                <a:srgbClr val="FF0000"/>
              </a:solidFill>
            </a:endParaRPr>
          </a:p>
        </p:txBody>
      </p:sp>
      <p:pic>
        <p:nvPicPr>
          <p:cNvPr id="286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73238"/>
            <a:ext cx="3448050" cy="345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80" name="CaixaDeTexto 13"/>
          <p:cNvSpPr txBox="1">
            <a:spLocks noChangeArrowheads="1"/>
          </p:cNvSpPr>
          <p:nvPr/>
        </p:nvSpPr>
        <p:spPr bwMode="auto">
          <a:xfrm>
            <a:off x="323850" y="1196975"/>
            <a:ext cx="2087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Exato mas não Preciso</a:t>
            </a:r>
            <a:endParaRPr lang="pt-B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5157788"/>
            <a:ext cx="856932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Comparando (a) com (d), deduz-se que a mira da arma está em ordem, mas o atirador não tem a necessária habilidade.</a:t>
            </a: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3388" y="2133600"/>
            <a:ext cx="3630612" cy="3052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77" name="CaixaDeTexto 9"/>
          <p:cNvSpPr txBox="1">
            <a:spLocks noChangeArrowheads="1"/>
          </p:cNvSpPr>
          <p:nvPr/>
        </p:nvSpPr>
        <p:spPr bwMode="auto">
          <a:xfrm>
            <a:off x="6659563" y="1268413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Preciso mas não Exato</a:t>
            </a:r>
            <a:endParaRPr lang="pt-BR" sz="2000">
              <a:solidFill>
                <a:srgbClr val="FF0000"/>
              </a:solidFill>
            </a:endParaRPr>
          </a:p>
        </p:txBody>
      </p:sp>
      <p:sp>
        <p:nvSpPr>
          <p:cNvPr id="12" name="Espaço Reservado para Conteúdo 11"/>
          <p:cNvSpPr>
            <a:spLocks noGrp="1"/>
          </p:cNvSpPr>
          <p:nvPr>
            <p:ph idx="1"/>
          </p:nvPr>
        </p:nvSpPr>
        <p:spPr>
          <a:xfrm>
            <a:off x="914400" y="2332038"/>
            <a:ext cx="8229600" cy="4525962"/>
          </a:xfrm>
        </p:spPr>
        <p:txBody>
          <a:bodyPr>
            <a:normAutofit/>
          </a:bodyPr>
          <a:lstStyle/>
          <a:p>
            <a:pPr lvl="4">
              <a:buFont typeface="Arial" charset="0"/>
              <a:buChar char="•"/>
            </a:pPr>
            <a:endParaRPr lang="pt-BR" dirty="0" smtClean="0"/>
          </a:p>
        </p:txBody>
      </p:sp>
      <p:pic>
        <p:nvPicPr>
          <p:cNvPr id="286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73238"/>
            <a:ext cx="3448050" cy="345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80" name="CaixaDeTexto 13"/>
          <p:cNvSpPr txBox="1">
            <a:spLocks noChangeArrowheads="1"/>
          </p:cNvSpPr>
          <p:nvPr/>
        </p:nvSpPr>
        <p:spPr bwMode="auto">
          <a:xfrm>
            <a:off x="323850" y="1196975"/>
            <a:ext cx="2087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Exato mas não Preciso</a:t>
            </a:r>
            <a:endParaRPr lang="pt-BR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pic>
        <p:nvPicPr>
          <p:cNvPr id="29699" name="Picture 2" descr="http://www.novus.com.br/Imagens/Precisao%20x%20Exatid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28725"/>
            <a:ext cx="9144000" cy="541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pic>
        <p:nvPicPr>
          <p:cNvPr id="30723" name="Picture 2" descr="http://homepages.dcc.ufmg.br/%7Edorgival/misc/ExatidaoPrecis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003300"/>
            <a:ext cx="7696200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lvl="4"/>
            <a:r>
              <a:rPr lang="en-US" sz="4400" dirty="0" err="1" smtClean="0"/>
              <a:t>Perguntas</a:t>
            </a:r>
            <a:r>
              <a:rPr lang="en-US" sz="4400" dirty="0" smtClean="0"/>
              <a:t>??</a:t>
            </a:r>
            <a:endParaRPr lang="pt-BR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3286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2800" b="1" smtClean="0">
                <a:solidFill>
                  <a:schemeClr val="hlink"/>
                </a:solidFill>
              </a:rPr>
              <a:t>OBTENÇÃO DE DADOS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49275"/>
            <a:ext cx="8642350" cy="5759450"/>
          </a:xfrm>
        </p:spPr>
        <p:txBody>
          <a:bodyPr lIns="90000" tIns="46800" rIns="90000" bIns="46800"/>
          <a:lstStyle/>
          <a:p>
            <a:r>
              <a:rPr lang="pt-BR" sz="2800" smtClean="0">
                <a:solidFill>
                  <a:schemeClr val="hlink"/>
                </a:solidFill>
              </a:rPr>
              <a:t>Tipos de Dados:</a:t>
            </a:r>
          </a:p>
          <a:p>
            <a:endParaRPr lang="pt-BR" sz="1800" smtClean="0">
              <a:solidFill>
                <a:schemeClr val="hlink"/>
              </a:solidFill>
            </a:endParaRPr>
          </a:p>
          <a:p>
            <a:pPr lvl="1" algn="just"/>
            <a:r>
              <a:rPr lang="pt-BR" smtClean="0">
                <a:solidFill>
                  <a:schemeClr val="hlink"/>
                </a:solidFill>
              </a:rPr>
              <a:t>Mensuráveis / variáveis</a:t>
            </a:r>
          </a:p>
          <a:p>
            <a:pPr lvl="2" algn="just"/>
            <a:r>
              <a:rPr lang="pt-BR" smtClean="0">
                <a:solidFill>
                  <a:schemeClr val="hlink"/>
                </a:solidFill>
              </a:rPr>
              <a:t>possíveis de serem medidos</a:t>
            </a:r>
          </a:p>
          <a:p>
            <a:pPr lvl="2" algn="just"/>
            <a:r>
              <a:rPr lang="pt-BR" smtClean="0">
                <a:solidFill>
                  <a:schemeClr val="hlink"/>
                </a:solidFill>
              </a:rPr>
              <a:t>obtidos através da leitura de uma escala</a:t>
            </a:r>
          </a:p>
          <a:p>
            <a:pPr lvl="2" algn="just"/>
            <a:r>
              <a:rPr lang="pt-BR" smtClean="0">
                <a:solidFill>
                  <a:schemeClr val="hlink"/>
                </a:solidFill>
              </a:rPr>
              <a:t>Peso; comprimento</a:t>
            </a:r>
          </a:p>
          <a:p>
            <a:pPr lvl="1" algn="just"/>
            <a:endParaRPr lang="pt-BR" sz="2000" smtClean="0">
              <a:solidFill>
                <a:schemeClr val="hlink"/>
              </a:solidFill>
            </a:endParaRPr>
          </a:p>
          <a:p>
            <a:pPr lvl="1" algn="just"/>
            <a:r>
              <a:rPr lang="pt-BR" smtClean="0">
                <a:solidFill>
                  <a:schemeClr val="hlink"/>
                </a:solidFill>
              </a:rPr>
              <a:t>Contáveis / atributos</a:t>
            </a:r>
          </a:p>
          <a:p>
            <a:pPr lvl="2" algn="just"/>
            <a:r>
              <a:rPr lang="pt-BR" smtClean="0">
                <a:solidFill>
                  <a:schemeClr val="hlink"/>
                </a:solidFill>
              </a:rPr>
              <a:t>são os enumeráveis</a:t>
            </a:r>
          </a:p>
          <a:p>
            <a:pPr lvl="2" algn="just"/>
            <a:r>
              <a:rPr lang="pt-BR" smtClean="0">
                <a:solidFill>
                  <a:schemeClr val="hlink"/>
                </a:solidFill>
              </a:rPr>
              <a:t>obtidos através da classificação de itens analisados como satisfatórios ou insatisfatórios</a:t>
            </a:r>
          </a:p>
          <a:p>
            <a:pPr lvl="2"/>
            <a:r>
              <a:rPr lang="pt-BR" smtClean="0">
                <a:solidFill>
                  <a:schemeClr val="hlink"/>
                </a:solidFill>
              </a:rPr>
              <a:t>Bom / Mau; Aceito / Rejeitado; Passa / Não Passa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754C3-4070-451A-9AF7-A19C2BF83F60}" type="slidenum">
              <a:rPr lang="pt-BR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3286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2800" b="1" smtClean="0">
                <a:solidFill>
                  <a:schemeClr val="hlink"/>
                </a:solidFill>
              </a:rPr>
              <a:t>OBTENÇÃO DE DADOS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49275"/>
            <a:ext cx="8642350" cy="5759450"/>
          </a:xfrm>
          <a:ln cap="flat">
            <a:solidFill>
              <a:schemeClr val="tx1"/>
            </a:solidFill>
          </a:ln>
        </p:spPr>
        <p:txBody>
          <a:bodyPr lIns="90000" tIns="46800" rIns="90000" bIns="46800"/>
          <a:lstStyle/>
          <a:p>
            <a:pPr algn="just"/>
            <a:r>
              <a:rPr lang="pt-BR" smtClean="0">
                <a:solidFill>
                  <a:schemeClr val="hlink"/>
                </a:solidFill>
              </a:rPr>
              <a:t>Mensuráveis / variáveis</a:t>
            </a:r>
          </a:p>
          <a:p>
            <a:pPr algn="just"/>
            <a:endParaRPr lang="pt-BR" sz="1400" smtClean="0">
              <a:solidFill>
                <a:schemeClr val="hlink"/>
              </a:solidFill>
            </a:endParaRPr>
          </a:p>
          <a:p>
            <a:pPr lvl="2" algn="just"/>
            <a:r>
              <a:rPr lang="pt-BR" sz="2800" smtClean="0">
                <a:solidFill>
                  <a:schemeClr val="hlink"/>
                </a:solidFill>
              </a:rPr>
              <a:t>Precisão / Acuidade</a:t>
            </a:r>
          </a:p>
          <a:p>
            <a:pPr lvl="3" algn="just"/>
            <a:r>
              <a:rPr lang="pt-BR" sz="2400" smtClean="0">
                <a:solidFill>
                  <a:schemeClr val="hlink"/>
                </a:solidFill>
              </a:rPr>
              <a:t>Diferença entre a </a:t>
            </a:r>
            <a:r>
              <a:rPr lang="pt-BR" sz="2400" b="1" smtClean="0">
                <a:solidFill>
                  <a:schemeClr val="hlink"/>
                </a:solidFill>
              </a:rPr>
              <a:t>média observada </a:t>
            </a:r>
            <a:r>
              <a:rPr lang="pt-BR" sz="2400" smtClean="0">
                <a:solidFill>
                  <a:schemeClr val="hlink"/>
                </a:solidFill>
              </a:rPr>
              <a:t>das medidas tomadas e a </a:t>
            </a:r>
            <a:r>
              <a:rPr lang="pt-BR" sz="2400" b="1" smtClean="0">
                <a:solidFill>
                  <a:schemeClr val="hlink"/>
                </a:solidFill>
              </a:rPr>
              <a:t>média verdadeira</a:t>
            </a:r>
          </a:p>
          <a:p>
            <a:pPr lvl="3" algn="just"/>
            <a:endParaRPr lang="pt-BR" sz="1200" smtClean="0">
              <a:solidFill>
                <a:schemeClr val="hlink"/>
              </a:solidFill>
            </a:endParaRPr>
          </a:p>
          <a:p>
            <a:pPr lvl="3" algn="just"/>
            <a:r>
              <a:rPr lang="pt-BR" sz="2400" smtClean="0">
                <a:solidFill>
                  <a:schemeClr val="hlink"/>
                </a:solidFill>
              </a:rPr>
              <a:t>Grau de concordância entre </a:t>
            </a:r>
            <a:r>
              <a:rPr lang="pt-BR" sz="2400" b="1" smtClean="0">
                <a:solidFill>
                  <a:schemeClr val="hlink"/>
                </a:solidFill>
              </a:rPr>
              <a:t>repetidas medidas da mesma propriedade</a:t>
            </a:r>
          </a:p>
          <a:p>
            <a:pPr lvl="3" algn="just"/>
            <a:endParaRPr lang="pt-BR" sz="1200" smtClean="0">
              <a:solidFill>
                <a:schemeClr val="hlink"/>
              </a:solidFill>
            </a:endParaRPr>
          </a:p>
          <a:p>
            <a:pPr lvl="3" algn="just"/>
            <a:r>
              <a:rPr lang="pt-BR" sz="2400" smtClean="0">
                <a:solidFill>
                  <a:schemeClr val="hlink"/>
                </a:solidFill>
              </a:rPr>
              <a:t>Orienta quanto à probabilidade da dispersão</a:t>
            </a:r>
          </a:p>
          <a:p>
            <a:pPr lvl="3" algn="just"/>
            <a:endParaRPr lang="pt-BR" sz="1200" smtClean="0">
              <a:solidFill>
                <a:schemeClr val="hlink"/>
              </a:solidFill>
            </a:endParaRPr>
          </a:p>
          <a:p>
            <a:pPr lvl="2" algn="just"/>
            <a:r>
              <a:rPr lang="pt-BR" sz="2800" smtClean="0">
                <a:solidFill>
                  <a:schemeClr val="hlink"/>
                </a:solidFill>
              </a:rPr>
              <a:t>Exatidão</a:t>
            </a:r>
          </a:p>
          <a:p>
            <a:pPr lvl="3" algn="just"/>
            <a:r>
              <a:rPr lang="pt-BR" sz="2400" smtClean="0">
                <a:solidFill>
                  <a:schemeClr val="hlink"/>
                </a:solidFill>
              </a:rPr>
              <a:t>Grau de concordância entre o valor médio obtido de uma série de resultados de testes e </a:t>
            </a:r>
            <a:r>
              <a:rPr lang="pt-BR" sz="2400" b="1" u="sng" smtClean="0">
                <a:solidFill>
                  <a:schemeClr val="hlink"/>
                </a:solidFill>
              </a:rPr>
              <a:t>um valor de referência aceito (ALVO)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800" y="1916832"/>
            <a:ext cx="3096369" cy="2609850"/>
          </a:xfrm>
          <a:noFill/>
        </p:spPr>
      </p:pic>
      <p:sp>
        <p:nvSpPr>
          <p:cNvPr id="5" name="CaixaDeTexto 4"/>
          <p:cNvSpPr txBox="1"/>
          <p:nvPr/>
        </p:nvSpPr>
        <p:spPr>
          <a:xfrm>
            <a:off x="1907704" y="5301208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Preciso</a:t>
            </a:r>
            <a:r>
              <a:rPr lang="en-US" sz="3200" dirty="0" smtClean="0"/>
              <a:t>? </a:t>
            </a:r>
            <a:r>
              <a:rPr lang="en-US" sz="3200" dirty="0" err="1" smtClean="0"/>
              <a:t>Exato</a:t>
            </a:r>
            <a:r>
              <a:rPr lang="en-US" sz="3200" dirty="0" smtClean="0"/>
              <a:t>?</a:t>
            </a:r>
            <a:endParaRPr lang="pt-B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1484313"/>
            <a:ext cx="3096369" cy="2609850"/>
          </a:xfrm>
          <a:noFill/>
        </p:spPr>
      </p:pic>
      <p:sp>
        <p:nvSpPr>
          <p:cNvPr id="23556" name="CaixaDeTexto 7"/>
          <p:cNvSpPr txBox="1">
            <a:spLocks noChangeArrowheads="1"/>
          </p:cNvSpPr>
          <p:nvPr/>
        </p:nvSpPr>
        <p:spPr bwMode="auto">
          <a:xfrm>
            <a:off x="611188" y="4508500"/>
            <a:ext cx="82089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Em (a) os resultados são </a:t>
            </a:r>
            <a:r>
              <a:rPr lang="pt-BR" sz="2800" dirty="0">
                <a:solidFill>
                  <a:srgbClr val="FF0000"/>
                </a:solidFill>
              </a:rPr>
              <a:t>exatos </a:t>
            </a:r>
            <a:r>
              <a:rPr lang="pt-BR" sz="2800" dirty="0">
                <a:solidFill>
                  <a:schemeClr val="tx1"/>
                </a:solidFill>
              </a:rPr>
              <a:t>porque, em média, estão próximos do valor verdadeiro, mas </a:t>
            </a:r>
            <a:r>
              <a:rPr lang="pt-BR" sz="2800" dirty="0">
                <a:solidFill>
                  <a:srgbClr val="FF0000"/>
                </a:solidFill>
              </a:rPr>
              <a:t>não são precisos </a:t>
            </a:r>
            <a:r>
              <a:rPr lang="pt-BR" sz="2800" dirty="0">
                <a:solidFill>
                  <a:schemeClr val="tx1"/>
                </a:solidFill>
              </a:rPr>
              <a:t>porque há certa dispersão.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24580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</p:txBody>
      </p:sp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628775"/>
            <a:ext cx="3630613" cy="3052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907704" y="530120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Preciso</a:t>
            </a:r>
            <a:r>
              <a:rPr lang="en-US" sz="2400" b="1" dirty="0" smtClean="0"/>
              <a:t>? </a:t>
            </a:r>
            <a:r>
              <a:rPr lang="en-US" sz="2400" b="1" dirty="0" err="1" smtClean="0"/>
              <a:t>Exato</a:t>
            </a:r>
            <a:r>
              <a:rPr lang="en-US" sz="2400" b="1" dirty="0" smtClean="0"/>
              <a:t>?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24579" name="CaixaDeTexto 7"/>
          <p:cNvSpPr txBox="1">
            <a:spLocks noChangeArrowheads="1"/>
          </p:cNvSpPr>
          <p:nvPr/>
        </p:nvSpPr>
        <p:spPr bwMode="auto">
          <a:xfrm>
            <a:off x="0" y="5157788"/>
            <a:ext cx="8569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>
                <a:solidFill>
                  <a:schemeClr val="tx1"/>
                </a:solidFill>
              </a:rPr>
              <a:t>Em (d) os resultados </a:t>
            </a:r>
            <a:r>
              <a:rPr lang="pt-BR" sz="2800">
                <a:solidFill>
                  <a:srgbClr val="FF0000"/>
                </a:solidFill>
              </a:rPr>
              <a:t>são precisos </a:t>
            </a:r>
            <a:r>
              <a:rPr lang="pt-BR" sz="2800">
                <a:solidFill>
                  <a:schemeClr val="tx1"/>
                </a:solidFill>
              </a:rPr>
              <a:t>porque estão próximos entre si, mas </a:t>
            </a:r>
            <a:r>
              <a:rPr lang="pt-BR" sz="2800">
                <a:solidFill>
                  <a:srgbClr val="FF0000"/>
                </a:solidFill>
              </a:rPr>
              <a:t>não são exatos </a:t>
            </a:r>
            <a:r>
              <a:rPr lang="pt-BR" sz="2800">
                <a:solidFill>
                  <a:schemeClr val="tx1"/>
                </a:solidFill>
              </a:rPr>
              <a:t>porque estão distantes do valor verdadeiro.</a:t>
            </a:r>
          </a:p>
        </p:txBody>
      </p:sp>
      <p:sp>
        <p:nvSpPr>
          <p:cNvPr id="24580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628775"/>
            <a:ext cx="3630613" cy="3052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25604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endParaRPr lang="pt-BR" smtClean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628775"/>
            <a:ext cx="3463925" cy="2789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349664" y="531644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Preciso</a:t>
            </a:r>
            <a:r>
              <a:rPr lang="en-US" sz="2400" dirty="0" smtClean="0"/>
              <a:t>? </a:t>
            </a:r>
            <a:r>
              <a:rPr lang="en-US" sz="2400" dirty="0" err="1" smtClean="0"/>
              <a:t>Exato</a:t>
            </a:r>
            <a:r>
              <a:rPr lang="en-US" sz="2400" dirty="0" smtClean="0"/>
              <a:t>?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/>
              <a:t>Precisão e Exatidão</a:t>
            </a:r>
            <a:endParaRPr lang="pt-BR" smtClean="0"/>
          </a:p>
        </p:txBody>
      </p:sp>
      <p:sp>
        <p:nvSpPr>
          <p:cNvPr id="8" name="CaixaDeTexto 7"/>
          <p:cNvSpPr txBox="1"/>
          <p:nvPr/>
        </p:nvSpPr>
        <p:spPr>
          <a:xfrm>
            <a:off x="0" y="5157788"/>
            <a:ext cx="85693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(b) a situação ideal (precisos e exatos)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25604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endParaRPr lang="pt-BR" smtClean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628775"/>
            <a:ext cx="3463925" cy="2789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448</Words>
  <Application>Microsoft Office PowerPoint</Application>
  <PresentationFormat>Apresentação na tela (4:3)</PresentationFormat>
  <Paragraphs>76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CONTROLE ESTATÍSTICO DE PROCESSOS I  </vt:lpstr>
      <vt:lpstr>OBTENÇÃO DE DADOS</vt:lpstr>
      <vt:lpstr>OBTENÇÃO DE DADOS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Precisão e Exatidão</vt:lpstr>
      <vt:lpstr>Slide 18</vt:lpstr>
    </vt:vector>
  </TitlesOfParts>
  <Company>www.therebels.biz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CONTROLE ESTATÍSTICO DE PROCESSOS I  </dc:title>
  <dc:creator>Usuário</dc:creator>
  <cp:lastModifiedBy>Usuário</cp:lastModifiedBy>
  <cp:revision>3</cp:revision>
  <dcterms:created xsi:type="dcterms:W3CDTF">2013-03-04T10:37:36Z</dcterms:created>
  <dcterms:modified xsi:type="dcterms:W3CDTF">2013-03-04T13:29:20Z</dcterms:modified>
</cp:coreProperties>
</file>