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0" r:id="rId4"/>
    <p:sldId id="258" r:id="rId5"/>
    <p:sldId id="259" r:id="rId6"/>
    <p:sldId id="271" r:id="rId7"/>
    <p:sldId id="276" r:id="rId8"/>
    <p:sldId id="277" r:id="rId9"/>
    <p:sldId id="260" r:id="rId10"/>
    <p:sldId id="261" r:id="rId11"/>
    <p:sldId id="269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72" r:id="rId20"/>
    <p:sldId id="273" r:id="rId21"/>
    <p:sldId id="274" r:id="rId22"/>
    <p:sldId id="275" r:id="rId23"/>
    <p:sldId id="278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6" d="100"/>
          <a:sy n="76" d="100"/>
        </p:scale>
        <p:origin x="-298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6B6-E344-4F0B-B45C-00D6D520C70A}" type="datetimeFigureOut">
              <a:rPr lang="pt-BR" smtClean="0"/>
              <a:t>25/04/2014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0EC4-2216-4250-84BF-272D763ED2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7913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6B6-E344-4F0B-B45C-00D6D520C70A}" type="datetimeFigureOut">
              <a:rPr lang="pt-BR" smtClean="0"/>
              <a:t>25/04/2014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0EC4-2216-4250-84BF-272D763ED2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092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6B6-E344-4F0B-B45C-00D6D520C70A}" type="datetimeFigureOut">
              <a:rPr lang="pt-BR" smtClean="0"/>
              <a:t>25/04/2014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0EC4-2216-4250-84BF-272D763ED2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89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6B6-E344-4F0B-B45C-00D6D520C70A}" type="datetimeFigureOut">
              <a:rPr lang="pt-BR" smtClean="0"/>
              <a:t>25/04/2014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0EC4-2216-4250-84BF-272D763ED2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343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6B6-E344-4F0B-B45C-00D6D520C70A}" type="datetimeFigureOut">
              <a:rPr lang="pt-BR" smtClean="0"/>
              <a:t>25/04/2014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0EC4-2216-4250-84BF-272D763ED2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769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6B6-E344-4F0B-B45C-00D6D520C70A}" type="datetimeFigureOut">
              <a:rPr lang="pt-BR" smtClean="0"/>
              <a:t>25/04/2014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0EC4-2216-4250-84BF-272D763ED2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3647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6B6-E344-4F0B-B45C-00D6D520C70A}" type="datetimeFigureOut">
              <a:rPr lang="pt-BR" smtClean="0"/>
              <a:t>25/04/2014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0EC4-2216-4250-84BF-272D763ED2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778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6B6-E344-4F0B-B45C-00D6D520C70A}" type="datetimeFigureOut">
              <a:rPr lang="pt-BR" smtClean="0"/>
              <a:t>25/04/2014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0EC4-2216-4250-84BF-272D763ED2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9106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6B6-E344-4F0B-B45C-00D6D520C70A}" type="datetimeFigureOut">
              <a:rPr lang="pt-BR" smtClean="0"/>
              <a:t>25/04/2014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0EC4-2216-4250-84BF-272D763ED2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906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6B6-E344-4F0B-B45C-00D6D520C70A}" type="datetimeFigureOut">
              <a:rPr lang="pt-BR" smtClean="0"/>
              <a:t>25/04/2014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0EC4-2216-4250-84BF-272D763ED2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714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B6B6-E344-4F0B-B45C-00D6D520C70A}" type="datetimeFigureOut">
              <a:rPr lang="pt-BR" smtClean="0"/>
              <a:t>25/04/2014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0EC4-2216-4250-84BF-272D763ED2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057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0B6B6-E344-4F0B-B45C-00D6D520C70A}" type="datetimeFigureOut">
              <a:rPr lang="pt-BR" smtClean="0"/>
              <a:t>25/04/2014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80EC4-2216-4250-84BF-272D763ED2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999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75515" y="478440"/>
            <a:ext cx="9144000" cy="3089007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Estratégia produtiva:</a:t>
            </a:r>
            <a:b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Definindo o </a:t>
            </a:r>
            <a:r>
              <a:rPr lang="pt-BR" dirty="0" err="1" smtClean="0">
                <a:solidFill>
                  <a:schemeClr val="accent3">
                    <a:lumMod val="50000"/>
                  </a:schemeClr>
                </a:solidFill>
              </a:rPr>
              <a:t>élo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 perdido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pt-BR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pt-BR" sz="16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pt-BR" sz="16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pt-BR" sz="2800" dirty="0" smtClean="0">
                <a:solidFill>
                  <a:schemeClr val="bg1">
                    <a:lumMod val="50000"/>
                  </a:schemeClr>
                </a:solidFill>
              </a:rPr>
              <a:t>Steven C. </a:t>
            </a:r>
            <a:r>
              <a:rPr lang="pt-BR" sz="2800" dirty="0" err="1" smtClean="0">
                <a:solidFill>
                  <a:schemeClr val="bg1">
                    <a:lumMod val="50000"/>
                  </a:schemeClr>
                </a:solidFill>
              </a:rPr>
              <a:t>Wheelwright</a:t>
            </a:r>
            <a:r>
              <a:rPr lang="pt-BR" sz="28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pt-BR" sz="28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pt-BR" sz="2800" dirty="0" smtClean="0">
                <a:solidFill>
                  <a:schemeClr val="bg1">
                    <a:lumMod val="50000"/>
                  </a:schemeClr>
                </a:solidFill>
              </a:rPr>
              <a:t>1984</a:t>
            </a:r>
            <a:endParaRPr lang="pt-BR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75515" y="3730570"/>
            <a:ext cx="9144000" cy="2261326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Lucas </a:t>
            </a:r>
            <a:r>
              <a:rPr lang="pt-BR" dirty="0" err="1" smtClean="0"/>
              <a:t>Schilling</a:t>
            </a:r>
            <a:endParaRPr lang="pt-BR" dirty="0" smtClean="0"/>
          </a:p>
          <a:p>
            <a:r>
              <a:rPr lang="pt-BR" dirty="0" smtClean="0"/>
              <a:t>Patrick</a:t>
            </a:r>
          </a:p>
          <a:p>
            <a:r>
              <a:rPr lang="pt-BR" dirty="0" smtClean="0"/>
              <a:t>Fabiano</a:t>
            </a:r>
          </a:p>
          <a:p>
            <a:r>
              <a:rPr lang="pt-BR" dirty="0" smtClean="0"/>
              <a:t>Jessica</a:t>
            </a:r>
          </a:p>
          <a:p>
            <a:r>
              <a:rPr lang="pt-BR" dirty="0" smtClean="0"/>
              <a:t>Douglas</a:t>
            </a:r>
          </a:p>
          <a:p>
            <a:r>
              <a:rPr lang="pt-BR" dirty="0" smtClean="0"/>
              <a:t>Rafael </a:t>
            </a:r>
          </a:p>
          <a:p>
            <a:r>
              <a:rPr lang="pt-BR" dirty="0" smtClean="0"/>
              <a:t>Nádia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52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08314"/>
            <a:ext cx="10515600" cy="1325563"/>
          </a:xfrm>
        </p:spPr>
        <p:txBody>
          <a:bodyPr/>
          <a:lstStyle/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Prioridades competitivas</a:t>
            </a:r>
            <a:br>
              <a:rPr lang="pt-BR" b="1" dirty="0">
                <a:solidFill>
                  <a:schemeClr val="accent1">
                    <a:lumMod val="75000"/>
                  </a:schemeClr>
                </a:solidFill>
              </a:rPr>
            </a:b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83115"/>
            <a:ext cx="10515600" cy="4079047"/>
          </a:xfrm>
        </p:spPr>
        <p:txBody>
          <a:bodyPr/>
          <a:lstStyle/>
          <a:p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Preço</a:t>
            </a:r>
          </a:p>
          <a:p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Qualidade</a:t>
            </a:r>
          </a:p>
          <a:p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Confiabilidade</a:t>
            </a:r>
          </a:p>
          <a:p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Flexibilidade</a:t>
            </a:r>
          </a:p>
          <a:p>
            <a:pPr marL="0" indent="0">
              <a:buNone/>
            </a:pPr>
            <a:endParaRPr lang="pt-BR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chemeClr val="bg2">
                    <a:lumMod val="50000"/>
                  </a:schemeClr>
                </a:solidFill>
              </a:rPr>
              <a:t>É 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a especificação e o esclarecimento destas prioridades e sua busca na produção que determinam o papel competitivo dessa função.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88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913" y="1674253"/>
            <a:ext cx="10515600" cy="1197736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O conceito da estratégia produtiva.</a:t>
            </a:r>
            <a:b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t-BR" b="1" dirty="0" smtClean="0">
                <a:solidFill>
                  <a:schemeClr val="bg2">
                    <a:lumMod val="50000"/>
                  </a:schemeClr>
                </a:solidFill>
              </a:rPr>
              <a:t>Três </a:t>
            </a:r>
            <a:r>
              <a:rPr lang="pt-BR" b="1" dirty="0">
                <a:solidFill>
                  <a:schemeClr val="bg2">
                    <a:lumMod val="50000"/>
                  </a:schemeClr>
                </a:solidFill>
              </a:rPr>
              <a:t>níveis de Estratégia numa empresa de manufatura:</a:t>
            </a:r>
            <a:br>
              <a:rPr lang="pt-BR" b="1" dirty="0">
                <a:solidFill>
                  <a:schemeClr val="bg2">
                    <a:lumMod val="50000"/>
                  </a:schemeClr>
                </a:solidFill>
              </a:rPr>
            </a:br>
            <a:endParaRPr lang="pt-BR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  <p:pic>
        <p:nvPicPr>
          <p:cNvPr id="6" name="Imagem 5" descr="C:\Users\Usuario\Desktop\Rafael\Sem título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065" y="2704564"/>
            <a:ext cx="6258932" cy="43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5242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26525"/>
            <a:ext cx="10515600" cy="4850438"/>
          </a:xfrm>
        </p:spPr>
        <p:txBody>
          <a:bodyPr/>
          <a:lstStyle/>
          <a:p>
            <a:r>
              <a:rPr lang="pt-BR" sz="3200" dirty="0">
                <a:solidFill>
                  <a:srgbClr val="0070C0"/>
                </a:solidFill>
              </a:rPr>
              <a:t>Estratégia Corporativa</a:t>
            </a:r>
            <a:r>
              <a:rPr lang="pt-BR" sz="3200" dirty="0">
                <a:solidFill>
                  <a:schemeClr val="bg2">
                    <a:lumMod val="50000"/>
                  </a:schemeClr>
                </a:solidFill>
              </a:rPr>
              <a:t>: Definição dos negócios em que a empresa estará inserida e a obtenção e aplicação de recursos dentro da empresa.</a:t>
            </a:r>
          </a:p>
          <a:p>
            <a:r>
              <a:rPr lang="pt-BR" sz="3200" dirty="0">
                <a:solidFill>
                  <a:srgbClr val="0070C0"/>
                </a:solidFill>
              </a:rPr>
              <a:t>Estratégia Comercial</a:t>
            </a:r>
            <a:r>
              <a:rPr lang="pt-BR" sz="3200" dirty="0">
                <a:solidFill>
                  <a:schemeClr val="bg2">
                    <a:lumMod val="50000"/>
                  </a:schemeClr>
                </a:solidFill>
              </a:rPr>
              <a:t>: Especifica sub segmentos de produto, mercado e serviço em que a unidade de negócios irá atuar, evita a concorrência com outras divisões da mesma empresa</a:t>
            </a:r>
            <a:r>
              <a:rPr lang="pt-BR" sz="32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r>
              <a:rPr lang="pt-BR" sz="3200" dirty="0">
                <a:solidFill>
                  <a:srgbClr val="0070C0"/>
                </a:solidFill>
              </a:rPr>
              <a:t>Estratégia Funcional</a:t>
            </a:r>
            <a:r>
              <a:rPr lang="pt-BR" sz="3200" dirty="0">
                <a:solidFill>
                  <a:schemeClr val="bg2">
                    <a:lumMod val="50000"/>
                  </a:schemeClr>
                </a:solidFill>
              </a:rPr>
              <a:t>: Define a vantagem competitiva a partir de estratégias tomadas em relação a Marketing, Produção, Pesquisa e Desenvolvimento e Contabilidade.</a:t>
            </a:r>
          </a:p>
          <a:p>
            <a:pPr marL="0" indent="0">
              <a:buNone/>
            </a:pPr>
            <a:endParaRPr lang="pt-BR" sz="3200" dirty="0">
              <a:solidFill>
                <a:schemeClr val="bg2">
                  <a:lumMod val="50000"/>
                </a:schemeClr>
              </a:solidFill>
            </a:endParaRP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02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48519"/>
            <a:ext cx="10515600" cy="1325563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chemeClr val="bg1">
                    <a:lumMod val="50000"/>
                  </a:schemeClr>
                </a:solidFill>
              </a:rPr>
              <a:t>Categorias de decisões que compõem uma estratégia produtiva (TABELA 4.2).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099256"/>
            <a:ext cx="10515600" cy="4559121"/>
          </a:xfrm>
        </p:spPr>
        <p:txBody>
          <a:bodyPr>
            <a:normAutofit fontScale="92500" lnSpcReduction="10000"/>
          </a:bodyPr>
          <a:lstStyle/>
          <a:p>
            <a:endParaRPr lang="pt-BR" dirty="0" smtClean="0">
              <a:solidFill>
                <a:srgbClr val="0070C0"/>
              </a:solidFill>
            </a:endParaRPr>
          </a:p>
          <a:p>
            <a:r>
              <a:rPr lang="pt-BR" dirty="0" smtClean="0">
                <a:solidFill>
                  <a:srgbClr val="0070C0"/>
                </a:solidFill>
              </a:rPr>
              <a:t>1.</a:t>
            </a:r>
            <a:r>
              <a:rPr lang="pt-BR" b="1" dirty="0" smtClean="0">
                <a:solidFill>
                  <a:srgbClr val="0070C0"/>
                </a:solidFill>
              </a:rPr>
              <a:t>Capacidade</a:t>
            </a:r>
            <a:r>
              <a:rPr lang="pt-BR" dirty="0" smtClean="0">
                <a:solidFill>
                  <a:srgbClr val="0070C0"/>
                </a:solidFill>
              </a:rPr>
              <a:t>-</a:t>
            </a:r>
            <a:r>
              <a:rPr lang="pt-BR" dirty="0" smtClean="0"/>
              <a:t>quantidade,momento,tipo.</a:t>
            </a:r>
            <a:endParaRPr lang="pt-BR" dirty="0"/>
          </a:p>
          <a:p>
            <a:r>
              <a:rPr lang="pt-BR" dirty="0">
                <a:solidFill>
                  <a:srgbClr val="0070C0"/>
                </a:solidFill>
              </a:rPr>
              <a:t>2.</a:t>
            </a:r>
            <a:r>
              <a:rPr lang="pt-BR" b="1" dirty="0">
                <a:solidFill>
                  <a:srgbClr val="0070C0"/>
                </a:solidFill>
              </a:rPr>
              <a:t>Instalações</a:t>
            </a:r>
            <a:r>
              <a:rPr lang="pt-BR" dirty="0">
                <a:solidFill>
                  <a:srgbClr val="0070C0"/>
                </a:solidFill>
              </a:rPr>
              <a:t>-</a:t>
            </a:r>
            <a:r>
              <a:rPr lang="pt-BR" dirty="0"/>
              <a:t> tamanho ,localização ,</a:t>
            </a:r>
            <a:r>
              <a:rPr lang="pt-BR" dirty="0" smtClean="0"/>
              <a:t>foco. </a:t>
            </a:r>
            <a:endParaRPr lang="pt-BR" dirty="0"/>
          </a:p>
          <a:p>
            <a:r>
              <a:rPr lang="pt-BR" dirty="0">
                <a:solidFill>
                  <a:srgbClr val="0070C0"/>
                </a:solidFill>
              </a:rPr>
              <a:t>3.</a:t>
            </a:r>
            <a:r>
              <a:rPr lang="pt-BR" b="1" dirty="0">
                <a:solidFill>
                  <a:srgbClr val="0070C0"/>
                </a:solidFill>
              </a:rPr>
              <a:t>Tecnologia</a:t>
            </a:r>
            <a:r>
              <a:rPr lang="pt-BR" dirty="0">
                <a:solidFill>
                  <a:srgbClr val="0070C0"/>
                </a:solidFill>
              </a:rPr>
              <a:t>-</a:t>
            </a:r>
            <a:r>
              <a:rPr lang="pt-BR" dirty="0"/>
              <a:t> equipamentos</a:t>
            </a:r>
            <a:r>
              <a:rPr lang="pt-BR" dirty="0" smtClean="0"/>
              <a:t>, automação, conectividade.</a:t>
            </a:r>
            <a:endParaRPr lang="pt-BR" dirty="0"/>
          </a:p>
          <a:p>
            <a:r>
              <a:rPr lang="pt-BR" dirty="0">
                <a:solidFill>
                  <a:srgbClr val="0070C0"/>
                </a:solidFill>
              </a:rPr>
              <a:t>4.</a:t>
            </a:r>
            <a:r>
              <a:rPr lang="pt-BR" b="1" dirty="0">
                <a:solidFill>
                  <a:srgbClr val="0070C0"/>
                </a:solidFill>
              </a:rPr>
              <a:t>Integração </a:t>
            </a:r>
            <a:r>
              <a:rPr lang="pt-BR" b="1" dirty="0" smtClean="0">
                <a:solidFill>
                  <a:srgbClr val="0070C0"/>
                </a:solidFill>
              </a:rPr>
              <a:t>vertical</a:t>
            </a:r>
            <a:r>
              <a:rPr lang="pt-BR" dirty="0" smtClean="0">
                <a:solidFill>
                  <a:srgbClr val="0070C0"/>
                </a:solidFill>
              </a:rPr>
              <a:t>- </a:t>
            </a:r>
            <a:r>
              <a:rPr lang="pt-BR" dirty="0" smtClean="0"/>
              <a:t>direção, extensão </a:t>
            </a:r>
            <a:r>
              <a:rPr lang="pt-BR" dirty="0"/>
              <a:t>,</a:t>
            </a:r>
            <a:r>
              <a:rPr lang="pt-BR" dirty="0" smtClean="0"/>
              <a:t>equilíbrio.</a:t>
            </a:r>
            <a:endParaRPr lang="pt-BR" dirty="0"/>
          </a:p>
          <a:p>
            <a:r>
              <a:rPr lang="pt-BR" dirty="0">
                <a:solidFill>
                  <a:srgbClr val="0070C0"/>
                </a:solidFill>
              </a:rPr>
              <a:t>5.</a:t>
            </a:r>
            <a:r>
              <a:rPr lang="pt-BR" b="1" dirty="0">
                <a:solidFill>
                  <a:srgbClr val="0070C0"/>
                </a:solidFill>
              </a:rPr>
              <a:t>Mão de obra- </a:t>
            </a:r>
            <a:r>
              <a:rPr lang="pt-BR" dirty="0"/>
              <a:t>níveo de habilidade</a:t>
            </a:r>
            <a:r>
              <a:rPr lang="pt-BR" dirty="0" smtClean="0"/>
              <a:t>, pagamento </a:t>
            </a:r>
            <a:r>
              <a:rPr lang="pt-BR" dirty="0"/>
              <a:t>,</a:t>
            </a:r>
            <a:r>
              <a:rPr lang="pt-BR" dirty="0" smtClean="0"/>
              <a:t>segurança.</a:t>
            </a:r>
            <a:endParaRPr lang="pt-BR" dirty="0"/>
          </a:p>
          <a:p>
            <a:r>
              <a:rPr lang="pt-BR" dirty="0">
                <a:solidFill>
                  <a:srgbClr val="0070C0"/>
                </a:solidFill>
              </a:rPr>
              <a:t>6.</a:t>
            </a:r>
            <a:r>
              <a:rPr lang="pt-BR" b="1" dirty="0">
                <a:solidFill>
                  <a:srgbClr val="0070C0"/>
                </a:solidFill>
              </a:rPr>
              <a:t>Qualidade</a:t>
            </a:r>
            <a:r>
              <a:rPr lang="pt-BR" dirty="0">
                <a:solidFill>
                  <a:srgbClr val="0070C0"/>
                </a:solidFill>
              </a:rPr>
              <a:t>-</a:t>
            </a:r>
            <a:r>
              <a:rPr lang="pt-BR" dirty="0"/>
              <a:t> prevenção de defeitos</a:t>
            </a:r>
            <a:r>
              <a:rPr lang="pt-BR" dirty="0" smtClean="0"/>
              <a:t>, monitoramento, intervenção.</a:t>
            </a:r>
            <a:endParaRPr lang="pt-BR" dirty="0"/>
          </a:p>
          <a:p>
            <a:r>
              <a:rPr lang="pt-BR" dirty="0">
                <a:solidFill>
                  <a:srgbClr val="0070C0"/>
                </a:solidFill>
              </a:rPr>
              <a:t>7.</a:t>
            </a:r>
            <a:r>
              <a:rPr lang="pt-BR" b="1" dirty="0">
                <a:solidFill>
                  <a:srgbClr val="0070C0"/>
                </a:solidFill>
              </a:rPr>
              <a:t>Controle do planejamento/materiais da produção- </a:t>
            </a:r>
            <a:r>
              <a:rPr lang="pt-BR" dirty="0" smtClean="0"/>
              <a:t>informatização, centralização, regras </a:t>
            </a:r>
            <a:r>
              <a:rPr lang="pt-BR" dirty="0"/>
              <a:t>de </a:t>
            </a:r>
            <a:r>
              <a:rPr lang="pt-BR" dirty="0" smtClean="0"/>
              <a:t>decisões.</a:t>
            </a:r>
            <a:endParaRPr lang="pt-BR" dirty="0"/>
          </a:p>
          <a:p>
            <a:r>
              <a:rPr lang="pt-BR" dirty="0">
                <a:solidFill>
                  <a:srgbClr val="0070C0"/>
                </a:solidFill>
              </a:rPr>
              <a:t>8.</a:t>
            </a:r>
            <a:r>
              <a:rPr lang="pt-BR" b="1" dirty="0">
                <a:solidFill>
                  <a:srgbClr val="0070C0"/>
                </a:solidFill>
              </a:rPr>
              <a:t>Organização</a:t>
            </a:r>
            <a:r>
              <a:rPr lang="pt-BR" dirty="0">
                <a:solidFill>
                  <a:srgbClr val="0070C0"/>
                </a:solidFill>
              </a:rPr>
              <a:t>-</a:t>
            </a:r>
            <a:r>
              <a:rPr lang="pt-BR" dirty="0"/>
              <a:t> estrutura</a:t>
            </a:r>
            <a:r>
              <a:rPr lang="pt-BR" dirty="0" smtClean="0"/>
              <a:t>, níveo </a:t>
            </a:r>
            <a:r>
              <a:rPr lang="pt-BR" dirty="0"/>
              <a:t>de subordinação</a:t>
            </a:r>
            <a:r>
              <a:rPr lang="pt-BR" dirty="0" smtClean="0"/>
              <a:t>, grupo </a:t>
            </a:r>
            <a:r>
              <a:rPr lang="pt-BR" dirty="0"/>
              <a:t>de </a:t>
            </a:r>
            <a:r>
              <a:rPr lang="pt-BR" dirty="0" smtClean="0"/>
              <a:t>apoio.</a:t>
            </a:r>
            <a:endParaRPr lang="pt-BR" dirty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11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50950"/>
            <a:ext cx="10515600" cy="132556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chemeClr val="bg1">
                    <a:lumMod val="50000"/>
                  </a:schemeClr>
                </a:solidFill>
              </a:rPr>
              <a:t>Critérios para avaliar a estratégia produtiva (TABELA 4.3)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931831"/>
            <a:ext cx="10515600" cy="42451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t-BR" sz="3900" b="1" dirty="0" smtClean="0">
                <a:solidFill>
                  <a:srgbClr val="0070C0"/>
                </a:solidFill>
              </a:rPr>
              <a:t>Consistência: </a:t>
            </a:r>
            <a:endParaRPr lang="pt-BR" sz="39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t-BR" sz="3200" dirty="0" smtClean="0">
                <a:solidFill>
                  <a:schemeClr val="bg1">
                    <a:lumMod val="50000"/>
                  </a:schemeClr>
                </a:solidFill>
              </a:rPr>
              <a:t>1- </a:t>
            </a:r>
            <a:r>
              <a:rPr lang="pt-BR" sz="3200" dirty="0">
                <a:solidFill>
                  <a:schemeClr val="bg1">
                    <a:lumMod val="50000"/>
                  </a:schemeClr>
                </a:solidFill>
              </a:rPr>
              <a:t>entre a estratégica produtiva e a estratégica comercial geral </a:t>
            </a:r>
            <a:r>
              <a:rPr lang="pt-BR" sz="32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pt-BR" sz="3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sz="3200" dirty="0">
                <a:solidFill>
                  <a:schemeClr val="bg1">
                    <a:lumMod val="50000"/>
                  </a:schemeClr>
                </a:solidFill>
              </a:rPr>
              <a:t>2- entre a estratégica produtiva e as outras estratégica funcionais dentro da </a:t>
            </a:r>
            <a:r>
              <a:rPr lang="pt-BR" sz="3200" dirty="0" smtClean="0">
                <a:solidFill>
                  <a:schemeClr val="bg1">
                    <a:lumMod val="50000"/>
                  </a:schemeClr>
                </a:solidFill>
              </a:rPr>
              <a:t>empresa.</a:t>
            </a:r>
            <a:endParaRPr lang="pt-BR" sz="3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sz="3200" dirty="0">
                <a:solidFill>
                  <a:schemeClr val="bg1">
                    <a:lumMod val="50000"/>
                  </a:schemeClr>
                </a:solidFill>
              </a:rPr>
              <a:t>3-entre categorias de decisões que compõem a estratégica produtiva </a:t>
            </a:r>
            <a:r>
              <a:rPr lang="pt-BR" sz="32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pt-BR" sz="3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sz="3200" dirty="0">
                <a:solidFill>
                  <a:schemeClr val="bg1">
                    <a:lumMod val="50000"/>
                  </a:schemeClr>
                </a:solidFill>
              </a:rPr>
              <a:t>4-entre a estratégica produtiva e o ambiente de negócios(recursos disponíveis</a:t>
            </a:r>
            <a:r>
              <a:rPr lang="pt-BR" sz="3200" dirty="0" smtClean="0">
                <a:solidFill>
                  <a:schemeClr val="bg1">
                    <a:lumMod val="50000"/>
                  </a:schemeClr>
                </a:solidFill>
              </a:rPr>
              <a:t>, comportamento </a:t>
            </a:r>
            <a:r>
              <a:rPr lang="pt-BR" sz="3200" dirty="0">
                <a:solidFill>
                  <a:schemeClr val="bg1">
                    <a:lumMod val="50000"/>
                  </a:schemeClr>
                </a:solidFill>
              </a:rPr>
              <a:t>competitivos de </a:t>
            </a:r>
            <a:r>
              <a:rPr lang="pt-BR" sz="3200" dirty="0" smtClean="0">
                <a:solidFill>
                  <a:schemeClr val="bg1">
                    <a:lumMod val="50000"/>
                  </a:schemeClr>
                </a:solidFill>
              </a:rPr>
              <a:t>sucesso.</a:t>
            </a:r>
            <a:endParaRPr lang="pt-BR" sz="3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t-BR" sz="32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89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533" y="1495688"/>
            <a:ext cx="10515600" cy="4724808"/>
          </a:xfrm>
        </p:spPr>
        <p:txBody>
          <a:bodyPr/>
          <a:lstStyle/>
          <a:p>
            <a:pPr marL="0" indent="0">
              <a:buNone/>
            </a:pPr>
            <a:r>
              <a:rPr lang="pt-BR" sz="3200" b="1" dirty="0" smtClean="0">
                <a:solidFill>
                  <a:srgbClr val="0070C0"/>
                </a:solidFill>
              </a:rPr>
              <a:t>Ênfase(foco</a:t>
            </a:r>
            <a:r>
              <a:rPr lang="pt-BR" sz="3200" b="1" dirty="0">
                <a:solidFill>
                  <a:srgbClr val="0070C0"/>
                </a:solidFill>
              </a:rPr>
              <a:t>) nos fatores competitivos e a estratégica comercial  geral.</a:t>
            </a:r>
          </a:p>
          <a:p>
            <a:pPr marL="0" indent="0">
              <a:buNone/>
            </a:pPr>
            <a:r>
              <a:rPr lang="pt-BR" sz="3200" dirty="0" smtClean="0">
                <a:solidFill>
                  <a:schemeClr val="bg1">
                    <a:lumMod val="50000"/>
                  </a:schemeClr>
                </a:solidFill>
              </a:rPr>
              <a:t>1-tornar </a:t>
            </a:r>
            <a:r>
              <a:rPr lang="pt-BR" sz="3200" dirty="0">
                <a:solidFill>
                  <a:schemeClr val="bg1">
                    <a:lumMod val="50000"/>
                  </a:schemeClr>
                </a:solidFill>
              </a:rPr>
              <a:t>as trocas explicitas</a:t>
            </a:r>
            <a:r>
              <a:rPr lang="pt-BR" sz="3200" dirty="0" smtClean="0">
                <a:solidFill>
                  <a:schemeClr val="bg1">
                    <a:lumMod val="50000"/>
                  </a:schemeClr>
                </a:solidFill>
              </a:rPr>
              <a:t>, permitindo </a:t>
            </a:r>
            <a:r>
              <a:rPr lang="pt-BR" sz="3200" dirty="0">
                <a:solidFill>
                  <a:schemeClr val="bg1">
                    <a:lumMod val="50000"/>
                  </a:schemeClr>
                </a:solidFill>
              </a:rPr>
              <a:t>que a produção priorize </a:t>
            </a:r>
            <a:r>
              <a:rPr lang="pt-BR" sz="3200" dirty="0" smtClean="0">
                <a:solidFill>
                  <a:schemeClr val="bg1">
                    <a:lumMod val="50000"/>
                  </a:schemeClr>
                </a:solidFill>
              </a:rPr>
              <a:t>atividades.</a:t>
            </a:r>
            <a:endParaRPr lang="pt-BR" sz="3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sz="3200" dirty="0">
                <a:solidFill>
                  <a:schemeClr val="bg1">
                    <a:lumMod val="50000"/>
                  </a:schemeClr>
                </a:solidFill>
              </a:rPr>
              <a:t>2-voltar a atenção para oportunidades adequadas á estratégia </a:t>
            </a:r>
            <a:r>
              <a:rPr lang="pt-BR" sz="3200" dirty="0" smtClean="0">
                <a:solidFill>
                  <a:schemeClr val="bg1">
                    <a:lumMod val="50000"/>
                  </a:schemeClr>
                </a:solidFill>
              </a:rPr>
              <a:t>comercial.</a:t>
            </a:r>
            <a:endParaRPr lang="pt-BR" sz="3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sz="3200" dirty="0">
                <a:solidFill>
                  <a:schemeClr val="bg1">
                    <a:lumMod val="50000"/>
                  </a:schemeClr>
                </a:solidFill>
              </a:rPr>
              <a:t>3-promover clareza no que diz respeito á estratégica produtiva em toda a unidade de negocio </a:t>
            </a:r>
            <a:r>
              <a:rPr lang="pt-BR" sz="32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pt-BR" sz="3200" dirty="0">
              <a:solidFill>
                <a:schemeClr val="bg1">
                  <a:lumMod val="50000"/>
                </a:schemeClr>
              </a:solidFill>
            </a:endParaRP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92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2594" y="197344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chemeClr val="bg1">
                    <a:lumMod val="50000"/>
                  </a:schemeClr>
                </a:solidFill>
              </a:rPr>
              <a:t>O conceito de uma estratégia corporativa de produção</a:t>
            </a:r>
            <a:br>
              <a:rPr lang="pt-BR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pt-BR" b="1" dirty="0">
                <a:solidFill>
                  <a:schemeClr val="bg1">
                    <a:lumMod val="50000"/>
                  </a:schemeClr>
                </a:solidFill>
              </a:rPr>
              <a:t>(TABELA 4.4)</a:t>
            </a:r>
            <a:br>
              <a:rPr lang="pt-BR" b="1" dirty="0">
                <a:solidFill>
                  <a:schemeClr val="bg1">
                    <a:lumMod val="50000"/>
                  </a:schemeClr>
                </a:solidFill>
              </a:rPr>
            </a:br>
            <a:endParaRPr lang="pt-BR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0020" y="3461241"/>
            <a:ext cx="10515600" cy="28751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6000" dirty="0">
                <a:solidFill>
                  <a:srgbClr val="0070C0"/>
                </a:solidFill>
              </a:rPr>
              <a:t>Estratégicas comerciais individuais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67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  <p:graphicFrame>
        <p:nvGraphicFramePr>
          <p:cNvPr id="6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839406"/>
              </p:ext>
            </p:extLst>
          </p:nvPr>
        </p:nvGraphicFramePr>
        <p:xfrm>
          <a:off x="334851" y="315317"/>
          <a:ext cx="11526590" cy="637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5318"/>
                <a:gridCol w="2305318"/>
                <a:gridCol w="2305318"/>
                <a:gridCol w="2305318"/>
                <a:gridCol w="2305318"/>
              </a:tblGrid>
              <a:tr h="1275008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Dimensões de estratégicas produtiva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Empresa A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Empresa B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Empresa C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Exemplo de diretrizes genéricas para toda a corporação 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</a:tr>
              <a:tr h="12750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capacidade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r>
                        <a:rPr lang="pt-BR" sz="1200" dirty="0" smtClean="0"/>
                        <a:t>0 0 0 0 0 0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0 0 0 0 0 0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0 0 0 0 0 0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r>
                        <a:rPr lang="pt-BR" sz="1200" dirty="0" smtClean="0"/>
                        <a:t>/ / / / / / 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/ / / / / / 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/ / / / / / /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r>
                        <a:rPr lang="pt-BR" sz="1200" dirty="0" smtClean="0"/>
                        <a:t>+ + + + + +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+ + + + + +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+ + + + + +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Justificativa exigida investimento</a:t>
                      </a:r>
                    </a:p>
                    <a:p>
                      <a:r>
                        <a:rPr lang="pt-BR" sz="1200" dirty="0" smtClean="0"/>
                        <a:t>Mantimentos</a:t>
                      </a:r>
                      <a:r>
                        <a:rPr lang="pt-BR" sz="1200" baseline="0" dirty="0" smtClean="0"/>
                        <a:t> das adições em relação ao ciclo comercial</a:t>
                      </a:r>
                      <a:endParaRPr lang="pt-BR" sz="1200" dirty="0"/>
                    </a:p>
                  </a:txBody>
                  <a:tcPr/>
                </a:tc>
              </a:tr>
              <a:tr h="12750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instalações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0 0 0 0 0 0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0 0 0 0 0 0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/ / / / / / 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/ / / / / / /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+ + + + + +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+ + + + + 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Tamanho e localização de novas instalações</a:t>
                      </a:r>
                    </a:p>
                    <a:p>
                      <a:r>
                        <a:rPr lang="pt-BR" sz="1200" dirty="0" smtClean="0"/>
                        <a:t>Tratamento de estações antigas</a:t>
                      </a:r>
                      <a:endParaRPr lang="pt-BR" sz="1200" dirty="0"/>
                    </a:p>
                  </a:txBody>
                  <a:tcPr/>
                </a:tc>
              </a:tr>
              <a:tr h="12750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tecnologia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r>
                        <a:rPr lang="pt-BR" sz="1200" dirty="0" smtClean="0"/>
                        <a:t>0 0 0 0 0 0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0 0 0 0 0 0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0 0 0 0 0 0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0 0 0 0 0 0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r>
                        <a:rPr lang="pt-BR" sz="1200" dirty="0" smtClean="0"/>
                        <a:t>/ / / / / / 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/ / / / / / 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/ / / / / / 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/ / / / / / /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r>
                        <a:rPr lang="pt-BR" sz="1200" dirty="0" smtClean="0"/>
                        <a:t>+ + + + + +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+ + + + + +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+ + + + + +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+ + + + + +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Tipo de processo de produção organização preferida(por exemplo linha de montagem)</a:t>
                      </a:r>
                    </a:p>
                    <a:p>
                      <a:r>
                        <a:rPr lang="pt-BR" sz="1200" dirty="0" smtClean="0"/>
                        <a:t>Níveo relativo de avanço de tecnologia</a:t>
                      </a:r>
                    </a:p>
                  </a:txBody>
                  <a:tcPr/>
                </a:tc>
              </a:tr>
              <a:tr h="12750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Integração vertical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0 0 0 0 0 0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0 0 0 0 0 0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/ / / / / / 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/ / / / / / 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+ + + + + +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+ + + + + 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Motivação(por exemplo,custo)</a:t>
                      </a:r>
                    </a:p>
                    <a:p>
                      <a:r>
                        <a:rPr lang="pt-BR" sz="1200" dirty="0" smtClean="0"/>
                        <a:t>Formação de preço de transferência</a:t>
                      </a:r>
                      <a:r>
                        <a:rPr lang="pt-BR" sz="1200" baseline="0" dirty="0" smtClean="0"/>
                        <a:t> internas</a:t>
                      </a:r>
                      <a:endParaRPr lang="pt-BR" sz="1200" dirty="0" smtClean="0"/>
                    </a:p>
                    <a:p>
                      <a:endParaRPr lang="pt-BR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90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  <p:graphicFrame>
        <p:nvGraphicFramePr>
          <p:cNvPr id="5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190018"/>
              </p:ext>
            </p:extLst>
          </p:nvPr>
        </p:nvGraphicFramePr>
        <p:xfrm>
          <a:off x="334851" y="315317"/>
          <a:ext cx="11455760" cy="6317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1152"/>
                <a:gridCol w="2291152"/>
                <a:gridCol w="2291152"/>
                <a:gridCol w="2291152"/>
                <a:gridCol w="2291152"/>
              </a:tblGrid>
              <a:tr h="1579326">
                <a:tc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Mao de obra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0 0 0 0 0 0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/ / / / / / 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+ + + + + 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Escalas relativas de pagamento relativo</a:t>
                      </a:r>
                    </a:p>
                    <a:p>
                      <a:r>
                        <a:rPr lang="pt-BR" sz="1200" dirty="0" smtClean="0"/>
                        <a:t>Políticas de contração,</a:t>
                      </a:r>
                      <a:r>
                        <a:rPr lang="pt-BR" sz="1200" dirty="0" err="1" smtClean="0"/>
                        <a:t>promoçao</a:t>
                      </a:r>
                      <a:r>
                        <a:rPr lang="pt-BR" sz="1200" dirty="0" smtClean="0"/>
                        <a:t> e dispensas</a:t>
                      </a:r>
                      <a:endParaRPr lang="pt-BR" sz="1200" dirty="0"/>
                    </a:p>
                  </a:txBody>
                  <a:tcPr/>
                </a:tc>
              </a:tr>
              <a:tr h="1579326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qualidade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0 0 0 0 0 0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0 0 0 0 0 0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/ / / / / / 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/ / / / / / /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+ + + + + +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+ + + + + +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Relatório de relacionamentos</a:t>
                      </a:r>
                    </a:p>
                    <a:p>
                      <a:r>
                        <a:rPr lang="pt-BR" sz="1200" dirty="0" smtClean="0"/>
                        <a:t>Filosofia sobre a garantia</a:t>
                      </a:r>
                      <a:endParaRPr lang="pt-BR" sz="1200" dirty="0"/>
                    </a:p>
                  </a:txBody>
                  <a:tcPr/>
                </a:tc>
              </a:tr>
              <a:tr h="1579326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Controle de produção sobre planejamento  e materiais 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0 0 0 0 0 0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0 0 0 0 0 0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/ / / / / / 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/ / / / / / /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+ + + + + +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+ + + + + +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Suporte ao computador</a:t>
                      </a:r>
                    </a:p>
                    <a:p>
                      <a:r>
                        <a:rPr lang="pt-BR" sz="1200" dirty="0" smtClean="0"/>
                        <a:t>Cobranças por inventários</a:t>
                      </a:r>
                      <a:endParaRPr lang="pt-BR" sz="1200" dirty="0"/>
                    </a:p>
                  </a:txBody>
                  <a:tcPr/>
                </a:tc>
              </a:tr>
              <a:tr h="1579326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organização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0 0 0 0 0 0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0 0 0 0 0 0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/ / / / / / 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/ / / / / / /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x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r>
                        <a:rPr lang="pt-BR" sz="1200" dirty="0" smtClean="0"/>
                        <a:t> </a:t>
                      </a:r>
                      <a:r>
                        <a:rPr lang="pt-BR" sz="1200" dirty="0" err="1" smtClean="0"/>
                        <a:t>x</a:t>
                      </a:r>
                      <a:endParaRPr lang="pt-BR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+ + + + + +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+ + + + + +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Classificações de empregos</a:t>
                      </a:r>
                    </a:p>
                    <a:p>
                      <a:r>
                        <a:rPr lang="pt-BR" sz="1200" dirty="0" smtClean="0"/>
                        <a:t>Relacionamentos dos funcionários e de linha</a:t>
                      </a:r>
                      <a:endParaRPr lang="pt-BR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449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2746" y="130528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pt-BR" sz="3600" b="1" dirty="0" smtClean="0">
                <a:solidFill>
                  <a:schemeClr val="accent3">
                    <a:lumMod val="75000"/>
                  </a:schemeClr>
                </a:solidFill>
              </a:rPr>
              <a:t> papel da produção na definição da vantagem competitiva desejada.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pt-BR" dirty="0">
                <a:solidFill>
                  <a:schemeClr val="accent3">
                    <a:lumMod val="75000"/>
                  </a:schemeClr>
                </a:solidFill>
              </a:rPr>
            </a:br>
            <a:endParaRPr lang="pt-B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137892"/>
            <a:ext cx="10515600" cy="4584879"/>
          </a:xfrm>
        </p:spPr>
        <p:txBody>
          <a:bodyPr>
            <a:normAutofit lnSpcReduction="10000"/>
          </a:bodyPr>
          <a:lstStyle/>
          <a:p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O desempenho competitivo recente sugere que a produção pode, e deve ter um papel mais proativo na definição da vantagem competitiva</a:t>
            </a:r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;</a:t>
            </a:r>
          </a:p>
          <a:p>
            <a:pPr lvl="0"/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Status e credibilidade de gerentes de produção precisam ser elevados em relação ao que frequentemente tem sido considerado um status de segunda classe para os outros gerentes;</a:t>
            </a:r>
          </a:p>
          <a:p>
            <a:pPr lvl="0"/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Comunicação de metas, planos e diretrizes a todos os empregados, reforçando  estas diretrizes com o comportamento subconsciente de todos os envolvidos</a:t>
            </a:r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;</a:t>
            </a:r>
            <a:endParaRPr lang="pt-BR" dirty="0">
              <a:solidFill>
                <a:schemeClr val="bg1">
                  <a:lumMod val="50000"/>
                </a:schemeClr>
              </a:solidFill>
            </a:endParaRPr>
          </a:p>
          <a:p>
            <a:pPr lvl="0"/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Observações de ponto de vista acadêmico e de profissional da indústria – empresas de sucesso contínuo ao longo de décadas.</a:t>
            </a:r>
          </a:p>
          <a:p>
            <a:endParaRPr lang="pt-BR" dirty="0">
              <a:solidFill>
                <a:schemeClr val="bg1">
                  <a:lumMod val="50000"/>
                </a:schemeClr>
              </a:solidFill>
            </a:endParaRPr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24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733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O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principal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objetivo da estratégia  é desenvolver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e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sustentar uma vantagem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competitiva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duradoura.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007" y="2575775"/>
            <a:ext cx="6293476" cy="3966693"/>
          </a:xfr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37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12442" y="1239848"/>
            <a:ext cx="10515600" cy="4983929"/>
          </a:xfrm>
        </p:spPr>
        <p:txBody>
          <a:bodyPr/>
          <a:lstStyle/>
          <a:p>
            <a:pPr marL="0" indent="0">
              <a:buNone/>
            </a:pPr>
            <a:r>
              <a:rPr lang="pt-BR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Conclusões finais</a:t>
            </a:r>
          </a:p>
          <a:p>
            <a:endParaRPr lang="pt-BR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Talvez </a:t>
            </a:r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o teste básico para verificar se uma empresa tem ou não uma </a:t>
            </a:r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estratégia </a:t>
            </a:r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no nível de cada ramo individual e de suas funções, não seja, se ela sabe com clareza o que ela quer fazer, mas se ela tem clareza sobre o que ela não quer fazer e se reforça estes desejos de maneira consistente através do padrão de decisões que toma ao longo do tempo. </a:t>
            </a:r>
            <a:endParaRPr lang="pt-BR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pt-BR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Uma vez definida as atitudes e prioridades competitivas, os gestores de cada área devem ter em mente sempre, suas estratégias: </a:t>
            </a:r>
          </a:p>
          <a:p>
            <a:endParaRPr lang="pt-BR" dirty="0">
              <a:solidFill>
                <a:schemeClr val="bg1">
                  <a:lumMod val="50000"/>
                </a:schemeClr>
              </a:solidFill>
            </a:endParaRP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05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5321" y="1695310"/>
            <a:ext cx="10515600" cy="4983929"/>
          </a:xfrm>
        </p:spPr>
        <p:txBody>
          <a:bodyPr/>
          <a:lstStyle/>
          <a:p>
            <a:r>
              <a:rPr lang="pt-B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pt-BR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Marketing: </a:t>
            </a:r>
            <a:r>
              <a:rPr lang="pt-BR" sz="3200" dirty="0">
                <a:solidFill>
                  <a:schemeClr val="bg1">
                    <a:lumMod val="50000"/>
                  </a:schemeClr>
                </a:solidFill>
              </a:rPr>
              <a:t>segmenta os mercados e se concentra no design, na promoção e na formação dos preços dos produtos.</a:t>
            </a:r>
          </a:p>
          <a:p>
            <a:endParaRPr lang="pt-BR" sz="32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pt-BR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pt-BR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Comercial: </a:t>
            </a:r>
            <a:r>
              <a:rPr lang="pt-BR" sz="3200" dirty="0">
                <a:solidFill>
                  <a:schemeClr val="bg1">
                    <a:lumMod val="50000"/>
                  </a:schemeClr>
                </a:solidFill>
              </a:rPr>
              <a:t>decidir onde e como a empresa vai concentrar sua atenção e seus recursos.</a:t>
            </a:r>
          </a:p>
          <a:p>
            <a:pPr marL="0" indent="0">
              <a:buNone/>
            </a:pPr>
            <a:endParaRPr lang="pt-BR" sz="32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pt-BR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Produção: </a:t>
            </a:r>
            <a:r>
              <a:rPr lang="pt-BR" sz="3200" dirty="0" smtClean="0">
                <a:solidFill>
                  <a:schemeClr val="bg1">
                    <a:lumMod val="50000"/>
                  </a:schemeClr>
                </a:solidFill>
              </a:rPr>
              <a:t>com </a:t>
            </a:r>
            <a:r>
              <a:rPr lang="pt-BR" sz="3200" dirty="0">
                <a:solidFill>
                  <a:schemeClr val="bg1">
                    <a:lumMod val="50000"/>
                  </a:schemeClr>
                </a:solidFill>
              </a:rPr>
              <a:t>base na estratégia estabelecida a tarefa da produção é se estruturar e administrar a si própria de tal forma a combinar com essa estratégia e reforçá-la.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5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Por fim, o que é necessário é uma afirmação de estratégia produtiva que reflita as verdadeiras prioridades da estratégia comercial e que permita que a organização produtiva seja um dos principais contribuintes para essa vantagem competitiva.  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54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dirty="0" smtClean="0">
                <a:solidFill>
                  <a:schemeClr val="accent1">
                    <a:lumMod val="75000"/>
                  </a:schemeClr>
                </a:solidFill>
              </a:rPr>
              <a:t>Perguntas??</a:t>
            </a:r>
            <a:endParaRPr lang="pt-BR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202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9563" y="1506828"/>
            <a:ext cx="10515600" cy="5056501"/>
          </a:xfrm>
        </p:spPr>
        <p:txBody>
          <a:bodyPr/>
          <a:lstStyle/>
          <a:p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Os primeiros passos para fornecer essas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definições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foram afirmados por Skinner (1969): 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t-BR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pt-BR" sz="3200" dirty="0" smtClean="0">
                <a:solidFill>
                  <a:schemeClr val="bg2">
                    <a:lumMod val="25000"/>
                  </a:schemeClr>
                </a:solidFill>
              </a:rPr>
              <a:t>“Na estratégia </a:t>
            </a:r>
            <a:r>
              <a:rPr lang="pt-BR" sz="3200" dirty="0">
                <a:solidFill>
                  <a:schemeClr val="bg2">
                    <a:lumMod val="25000"/>
                  </a:schemeClr>
                </a:solidFill>
              </a:rPr>
              <a:t>competitiva de uma empresa num </a:t>
            </a:r>
            <a:r>
              <a:rPr lang="pt-BR" sz="3200" dirty="0" smtClean="0">
                <a:solidFill>
                  <a:schemeClr val="bg2">
                    <a:lumMod val="25000"/>
                  </a:schemeClr>
                </a:solidFill>
              </a:rPr>
              <a:t>determi­nado </a:t>
            </a:r>
            <a:r>
              <a:rPr lang="pt-BR" sz="3200" dirty="0">
                <a:solidFill>
                  <a:schemeClr val="bg2">
                    <a:lumMod val="25000"/>
                  </a:schemeClr>
                </a:solidFill>
              </a:rPr>
              <a:t>momento </a:t>
            </a:r>
            <a:r>
              <a:rPr lang="pt-BR" sz="3200" dirty="0" smtClean="0">
                <a:solidFill>
                  <a:schemeClr val="bg2">
                    <a:lumMod val="25000"/>
                  </a:schemeClr>
                </a:solidFill>
              </a:rPr>
              <a:t>estabelece </a:t>
            </a:r>
            <a:r>
              <a:rPr lang="pt-BR" sz="3200" dirty="0">
                <a:solidFill>
                  <a:schemeClr val="bg2">
                    <a:lumMod val="25000"/>
                  </a:schemeClr>
                </a:solidFill>
              </a:rPr>
              <a:t>demandas </a:t>
            </a:r>
            <a:r>
              <a:rPr lang="pt-BR" sz="3200" dirty="0" smtClean="0">
                <a:solidFill>
                  <a:schemeClr val="bg2">
                    <a:lumMod val="25000"/>
                  </a:schemeClr>
                </a:solidFill>
              </a:rPr>
              <a:t>específicas </a:t>
            </a:r>
            <a:r>
              <a:rPr lang="pt-BR" sz="3200" dirty="0">
                <a:solidFill>
                  <a:schemeClr val="bg2">
                    <a:lumMod val="25000"/>
                  </a:schemeClr>
                </a:solidFill>
              </a:rPr>
              <a:t>sobre sua </a:t>
            </a:r>
            <a:r>
              <a:rPr lang="pt-BR" sz="3200" dirty="0" smtClean="0">
                <a:solidFill>
                  <a:schemeClr val="bg2">
                    <a:lumMod val="25000"/>
                  </a:schemeClr>
                </a:solidFill>
              </a:rPr>
              <a:t>função produtiva e inversamente, </a:t>
            </a:r>
            <a:r>
              <a:rPr lang="pt-BR" sz="3200" dirty="0">
                <a:solidFill>
                  <a:schemeClr val="bg2">
                    <a:lumMod val="25000"/>
                  </a:schemeClr>
                </a:solidFill>
              </a:rPr>
              <a:t>que a postura e </a:t>
            </a:r>
            <a:r>
              <a:rPr lang="pt-BR" sz="3200" dirty="0" smtClean="0">
                <a:solidFill>
                  <a:schemeClr val="bg2">
                    <a:lumMod val="25000"/>
                  </a:schemeClr>
                </a:solidFill>
              </a:rPr>
              <a:t>operações </a:t>
            </a:r>
            <a:r>
              <a:rPr lang="pt-BR" sz="3200" dirty="0">
                <a:solidFill>
                  <a:schemeClr val="bg2">
                    <a:lumMod val="25000"/>
                  </a:schemeClr>
                </a:solidFill>
              </a:rPr>
              <a:t>produtivas da empresa </a:t>
            </a:r>
            <a:r>
              <a:rPr lang="pt-BR" sz="3200" dirty="0" smtClean="0">
                <a:solidFill>
                  <a:schemeClr val="bg2">
                    <a:lumMod val="25000"/>
                  </a:schemeClr>
                </a:solidFill>
              </a:rPr>
              <a:t>devem ser projetadas </a:t>
            </a:r>
            <a:r>
              <a:rPr lang="pt-BR" sz="3200" dirty="0">
                <a:solidFill>
                  <a:schemeClr val="bg2">
                    <a:lumMod val="25000"/>
                  </a:schemeClr>
                </a:solidFill>
              </a:rPr>
              <a:t>especificamente para realizar as tarefas exigidas por </a:t>
            </a:r>
            <a:r>
              <a:rPr lang="pt-BR" sz="3200" dirty="0" smtClean="0">
                <a:solidFill>
                  <a:schemeClr val="bg2">
                    <a:lumMod val="25000"/>
                  </a:schemeClr>
                </a:solidFill>
              </a:rPr>
              <a:t>planos estratégicos.”</a:t>
            </a:r>
            <a:endParaRPr lang="pt-BR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95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5169" y="1193034"/>
            <a:ext cx="10515600" cy="1102961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Filosofia de gestão ou “Cultura da empresa”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6380" y="2070751"/>
            <a:ext cx="10515600" cy="3473740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filosofia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costuma ser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definida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como sendo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conjunto de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princípios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orientadores,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 seja, atitudes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impregnadas que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ajudam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comunicar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metas.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008" y="3173713"/>
            <a:ext cx="6387922" cy="3510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04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76836" y="1429555"/>
            <a:ext cx="10515600" cy="4747408"/>
          </a:xfrm>
        </p:spPr>
        <p:txBody>
          <a:bodyPr/>
          <a:lstStyle/>
          <a:p>
            <a:pPr marL="0" indent="0">
              <a:buNone/>
            </a:pPr>
            <a:r>
              <a:rPr lang="pt-BR" sz="3200" dirty="0" smtClean="0">
                <a:solidFill>
                  <a:schemeClr val="tx2">
                    <a:lumMod val="75000"/>
                  </a:schemeClr>
                </a:solidFill>
              </a:rPr>
              <a:t>As forças motrizes complementam e colocam em prática a cultura da empresa costuma incluir visões sobre pelo menos três elementos fundamentais da estratégia.</a:t>
            </a:r>
          </a:p>
          <a:p>
            <a:endParaRPr lang="pt-BR" dirty="0" smtClean="0"/>
          </a:p>
          <a:p>
            <a:r>
              <a:rPr lang="pt-BR" sz="3200" dirty="0" smtClean="0">
                <a:solidFill>
                  <a:schemeClr val="accent4">
                    <a:lumMod val="75000"/>
                  </a:schemeClr>
                </a:solidFill>
              </a:rPr>
              <a:t>orientação Dominante</a:t>
            </a:r>
          </a:p>
          <a:p>
            <a:r>
              <a:rPr lang="pt-BR" sz="3200" dirty="0" smtClean="0">
                <a:solidFill>
                  <a:schemeClr val="accent4">
                    <a:lumMod val="75000"/>
                  </a:schemeClr>
                </a:solidFill>
              </a:rPr>
              <a:t>Um padrão de  diversificação</a:t>
            </a:r>
          </a:p>
          <a:p>
            <a:r>
              <a:rPr lang="pt-BR" sz="3200" dirty="0" smtClean="0">
                <a:solidFill>
                  <a:schemeClr val="accent4">
                    <a:lumMod val="75000"/>
                  </a:schemeClr>
                </a:solidFill>
              </a:rPr>
              <a:t>Uma perspectiva sobre crescimento</a:t>
            </a:r>
            <a:endParaRPr lang="pt-BR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24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5713" y="1213113"/>
            <a:ext cx="10515600" cy="1325563"/>
          </a:xfrm>
        </p:spPr>
        <p:txBody>
          <a:bodyPr/>
          <a:lstStyle/>
          <a:p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Orientação dominante</a:t>
            </a:r>
            <a:r>
              <a:rPr lang="pt-B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pt-BR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pt-B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9804" y="2331075"/>
            <a:ext cx="10515600" cy="3123127"/>
          </a:xfrm>
        </p:spPr>
        <p:txBody>
          <a:bodyPr/>
          <a:lstStyle/>
          <a:p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Algumas empresas são claramente voltadas para o mercado, elas consideram que sua especialidade seja a capacidade de compreender e reagir de maneira eficaz a determinado mercado ou grupo de consumo.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32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8352" y="1305283"/>
            <a:ext cx="10515600" cy="1325563"/>
          </a:xfrm>
        </p:spPr>
        <p:txBody>
          <a:bodyPr/>
          <a:lstStyle/>
          <a:p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Padrões de diversificações</a:t>
            </a:r>
            <a:r>
              <a:rPr lang="pt-BR" dirty="0"/>
              <a:t>		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369713"/>
            <a:ext cx="10515600" cy="380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A diversificação de uma empresa pode ocorrer de diversas formas, não só do produto em si, podendo ser:</a:t>
            </a:r>
          </a:p>
          <a:p>
            <a:pPr lvl="0"/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Diversificação de produto dentro de determinado </a:t>
            </a:r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mercado.</a:t>
            </a:r>
            <a:endParaRPr lang="pt-BR" dirty="0">
              <a:solidFill>
                <a:schemeClr val="bg1">
                  <a:lumMod val="50000"/>
                </a:schemeClr>
              </a:solidFill>
            </a:endParaRPr>
          </a:p>
          <a:p>
            <a:pPr lvl="0"/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Diversificação de mercado (geográficos ou por grupo de consumos) utilizando determinada linha de </a:t>
            </a:r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produto.</a:t>
            </a:r>
            <a:endParaRPr lang="pt-BR" dirty="0">
              <a:solidFill>
                <a:schemeClr val="bg1">
                  <a:lumMod val="50000"/>
                </a:schemeClr>
              </a:solidFill>
            </a:endParaRPr>
          </a:p>
          <a:p>
            <a:pPr lvl="0"/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Diversificação de processos ou vertical (aumento do alcance do processo para ganhar mais controle sobre fornecedores e/ou clientes)</a:t>
            </a:r>
          </a:p>
          <a:p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Diversificação  não relacionada (horizontal), conforme exemplificado pelos </a:t>
            </a:r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aglomerados.</a:t>
            </a:r>
            <a:endParaRPr lang="pt-BR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0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31041"/>
            <a:ext cx="10515600" cy="1325563"/>
          </a:xfrm>
        </p:spPr>
        <p:txBody>
          <a:bodyPr/>
          <a:lstStyle/>
          <a:p>
            <a:r>
              <a:rPr lang="pt-B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Variedades nas estratégias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009104"/>
            <a:ext cx="10515600" cy="4167859"/>
          </a:xfrm>
        </p:spPr>
        <p:txBody>
          <a:bodyPr/>
          <a:lstStyle/>
          <a:p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A variedade e a diversidade de negócios e, portanto, de estratégias de negócios resultantes, tem implicações importantes para a variedade de estratégia de produção necessária. Em geral, quanto maior for a variedade nas empresas, mais provável será de que haja variedade nas estratégias de negócios perseguida e, portanto, nas estratégias de produção correspondentes.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54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90105"/>
            <a:ext cx="10515600" cy="1325563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chemeClr val="accent1">
                    <a:lumMod val="75000"/>
                  </a:schemeClr>
                </a:solidFill>
              </a:rPr>
              <a:t>Como a empresa encara as oportunidades de crescimento?</a:t>
            </a:r>
            <a:br>
              <a:rPr lang="pt-BR" sz="36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pt-BR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533" y="2524259"/>
            <a:ext cx="10515600" cy="3296992"/>
          </a:xfrm>
        </p:spPr>
        <p:txBody>
          <a:bodyPr>
            <a:normAutofit lnSpcReduction="10000"/>
          </a:bodyPr>
          <a:lstStyle/>
          <a:p>
            <a:r>
              <a:rPr lang="pt-BR" sz="3200" dirty="0">
                <a:solidFill>
                  <a:schemeClr val="bg2">
                    <a:lumMod val="50000"/>
                  </a:schemeClr>
                </a:solidFill>
              </a:rPr>
              <a:t>Uma empresa com baixa taxa de crescimento, reflete a decisão de reter um conjunto de prioridades em que determinada orientação e padrão de diversificação são mais valorizadas do que o crescimento.</a:t>
            </a:r>
          </a:p>
          <a:p>
            <a:endParaRPr lang="pt-BR" sz="32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pt-BR" sz="3200" dirty="0" smtClean="0">
                <a:solidFill>
                  <a:schemeClr val="bg2">
                    <a:lumMod val="50000"/>
                  </a:schemeClr>
                </a:solidFill>
              </a:rPr>
              <a:t>Outras </a:t>
            </a:r>
            <a:r>
              <a:rPr lang="pt-BR" sz="3200" dirty="0">
                <a:solidFill>
                  <a:schemeClr val="bg2">
                    <a:lumMod val="50000"/>
                  </a:schemeClr>
                </a:solidFill>
              </a:rPr>
              <a:t>empresas determinam que a taxa de crescimento é necessária para que elas funcionem adequadamente.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315317"/>
            <a:ext cx="1704304" cy="8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78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273</TotalTime>
  <Words>1698</Words>
  <Application>Microsoft Office PowerPoint</Application>
  <PresentationFormat>Personalizar</PresentationFormat>
  <Paragraphs>213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Office Theme</vt:lpstr>
      <vt:lpstr>Estratégia produtiva: Definindo o élo perdido   Steven C. Wheelwright 1984</vt:lpstr>
      <vt:lpstr>O principal objetivo da estratégia  é desenvolver e sustentar uma vantagem competitiva duradoura.</vt:lpstr>
      <vt:lpstr>Apresentação do PowerPoint</vt:lpstr>
      <vt:lpstr>Filosofia de gestão ou “Cultura da empresa”</vt:lpstr>
      <vt:lpstr>Apresentação do PowerPoint</vt:lpstr>
      <vt:lpstr>Orientação dominante  </vt:lpstr>
      <vt:lpstr>Padrões de diversificações  </vt:lpstr>
      <vt:lpstr>Variedades nas estratégias </vt:lpstr>
      <vt:lpstr>Como a empresa encara as oportunidades de crescimento? </vt:lpstr>
      <vt:lpstr>Prioridades competitivas </vt:lpstr>
      <vt:lpstr>O conceito da estratégia produtiva. Três níveis de Estratégia numa empresa de manufatura: </vt:lpstr>
      <vt:lpstr>Apresentação do PowerPoint</vt:lpstr>
      <vt:lpstr>Categorias de decisões que compõem uma estratégia produtiva (TABELA 4.2).</vt:lpstr>
      <vt:lpstr>Critérios para avaliar a estratégia produtiva (TABELA 4.3)</vt:lpstr>
      <vt:lpstr>Apresentação do PowerPoint</vt:lpstr>
      <vt:lpstr>O conceito de uma estratégia corporativa de produção (TABELA 4.4) </vt:lpstr>
      <vt:lpstr>Apresentação do PowerPoint</vt:lpstr>
      <vt:lpstr>Apresentação do PowerPoint</vt:lpstr>
      <vt:lpstr>O papel da produção na definição da vantagem competitiva desejada. 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Estratégia produtiva: Definindo o elo perdido   Steven C. Wheelwright</dc:title>
  <dc:creator>Lucas</dc:creator>
  <cp:lastModifiedBy>Rosnaldo - Calçados Bibi Ltda</cp:lastModifiedBy>
  <cp:revision>26</cp:revision>
  <dcterms:created xsi:type="dcterms:W3CDTF">2014-03-24T22:51:37Z</dcterms:created>
  <dcterms:modified xsi:type="dcterms:W3CDTF">2014-04-25T19:45:34Z</dcterms:modified>
</cp:coreProperties>
</file>