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1818" r:id="rId2"/>
    <p:sldId id="4185" r:id="rId3"/>
    <p:sldId id="4193" r:id="rId4"/>
    <p:sldId id="4195" r:id="rId5"/>
    <p:sldId id="4196" r:id="rId6"/>
    <p:sldId id="4197" r:id="rId7"/>
  </p:sldIdLst>
  <p:sldSz cx="9144000" cy="6858000" type="letter"/>
  <p:notesSz cx="9926638" cy="6797675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3558B"/>
    <a:srgbClr val="FF9966"/>
    <a:srgbClr val="00CC00"/>
    <a:srgbClr val="9999FF"/>
    <a:srgbClr val="FF9900"/>
    <a:srgbClr val="A6A6A6"/>
    <a:srgbClr val="FF832F"/>
    <a:srgbClr val="FFFF99"/>
    <a:srgbClr val="FFC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02" autoAdjust="0"/>
    <p:restoredTop sz="90199" autoAdjust="0"/>
  </p:normalViewPr>
  <p:slideViewPr>
    <p:cSldViewPr>
      <p:cViewPr>
        <p:scale>
          <a:sx n="75" d="100"/>
          <a:sy n="75" d="100"/>
        </p:scale>
        <p:origin x="-1128" y="54"/>
      </p:cViewPr>
      <p:guideLst>
        <p:guide orient="horz" pos="504"/>
        <p:guide orient="horz" pos="935"/>
        <p:guide orient="horz" pos="4133"/>
        <p:guide orient="horz" pos="4020"/>
        <p:guide orient="horz" pos="2500"/>
        <p:guide pos="5556"/>
        <p:guide pos="18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500" y="-84"/>
      </p:cViewPr>
      <p:guideLst>
        <p:guide orient="horz" pos="2141"/>
        <p:guide pos="312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641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7" tIns="45569" rIns="91137" bIns="45569" numCol="1" anchor="t" anchorCtr="0" compatLnSpc="1">
            <a:prstTxWarp prst="textNoShape">
              <a:avLst/>
            </a:prstTxWarp>
          </a:bodyPr>
          <a:lstStyle>
            <a:lvl1pPr algn="l" defTabSz="910270" eaLnBrk="0" hangingPunct="0">
              <a:lnSpc>
                <a:spcPct val="100000"/>
              </a:lnSpc>
              <a:spcBef>
                <a:spcPct val="0"/>
              </a:spcBef>
              <a:defRPr sz="12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0225" y="0"/>
            <a:ext cx="431641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7" tIns="45569" rIns="91137" bIns="45569" numCol="1" anchor="t" anchorCtr="0" compatLnSpc="1">
            <a:prstTxWarp prst="textNoShape">
              <a:avLst/>
            </a:prstTxWarp>
          </a:bodyPr>
          <a:lstStyle>
            <a:lvl1pPr algn="r" defTabSz="910270" eaLnBrk="0" hangingPunct="0">
              <a:lnSpc>
                <a:spcPct val="100000"/>
              </a:lnSpc>
              <a:spcBef>
                <a:spcPct val="0"/>
              </a:spcBef>
              <a:defRPr sz="12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2713"/>
            <a:ext cx="431641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7" tIns="45569" rIns="91137" bIns="45569" numCol="1" anchor="b" anchorCtr="0" compatLnSpc="1">
            <a:prstTxWarp prst="textNoShape">
              <a:avLst/>
            </a:prstTxWarp>
          </a:bodyPr>
          <a:lstStyle>
            <a:lvl1pPr algn="l" defTabSz="910270" eaLnBrk="0" hangingPunct="0">
              <a:lnSpc>
                <a:spcPct val="100000"/>
              </a:lnSpc>
              <a:spcBef>
                <a:spcPct val="0"/>
              </a:spcBef>
              <a:defRPr sz="1200" b="1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2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0225" y="6462713"/>
            <a:ext cx="4316413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7" tIns="45569" rIns="91137" bIns="45569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 b="1"/>
            </a:lvl1pPr>
          </a:lstStyle>
          <a:p>
            <a:pPr>
              <a:defRPr/>
            </a:pPr>
            <a:fld id="{D39786C2-0A7E-4BEB-8E7E-532781765FEB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8585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8" tIns="46175" rIns="92348" bIns="46175" numCol="1" anchor="t" anchorCtr="0" compatLnSpc="1">
            <a:prstTxWarp prst="textNoShape">
              <a:avLst/>
            </a:prstTxWarp>
          </a:bodyPr>
          <a:lstStyle>
            <a:lvl1pPr algn="l" defTabSz="924642" eaLnBrk="0" hangingPunct="0">
              <a:lnSpc>
                <a:spcPct val="100000"/>
              </a:lnSpc>
              <a:spcBef>
                <a:spcPct val="0"/>
              </a:spcBef>
              <a:defRPr sz="1200" b="1" u="sng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6100" y="0"/>
            <a:ext cx="430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8" tIns="46175" rIns="92348" bIns="46175" numCol="1" anchor="t" anchorCtr="0" compatLnSpc="1">
            <a:prstTxWarp prst="textNoShape">
              <a:avLst/>
            </a:prstTxWarp>
          </a:bodyPr>
          <a:lstStyle>
            <a:lvl1pPr algn="r" defTabSz="924642" eaLnBrk="0" hangingPunct="0">
              <a:lnSpc>
                <a:spcPct val="100000"/>
              </a:lnSpc>
              <a:spcBef>
                <a:spcPct val="0"/>
              </a:spcBef>
              <a:defRPr sz="1200" b="1" u="sng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6438" y="504825"/>
            <a:ext cx="3436937" cy="2578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52788"/>
            <a:ext cx="7278688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8" tIns="46175" rIns="92348" bIns="461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0013"/>
            <a:ext cx="430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8" tIns="46175" rIns="92348" bIns="46175" numCol="1" anchor="b" anchorCtr="0" compatLnSpc="1">
            <a:prstTxWarp prst="textNoShape">
              <a:avLst/>
            </a:prstTxWarp>
          </a:bodyPr>
          <a:lstStyle>
            <a:lvl1pPr algn="l" defTabSz="924642" eaLnBrk="0" hangingPunct="0">
              <a:lnSpc>
                <a:spcPct val="100000"/>
              </a:lnSpc>
              <a:spcBef>
                <a:spcPct val="0"/>
              </a:spcBef>
              <a:defRPr sz="1200" b="1" u="sng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100" y="6450013"/>
            <a:ext cx="430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48" tIns="46175" rIns="92348" bIns="4617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1" u="sng"/>
            </a:lvl1pPr>
          </a:lstStyle>
          <a:p>
            <a:pPr>
              <a:defRPr/>
            </a:pPr>
            <a:fld id="{967AAD6B-6493-42A2-96C9-23242041721E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49898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  <p:sp>
        <p:nvSpPr>
          <p:cNvPr id="1434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23925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23925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23925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3925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F025D9B-C8E4-415A-90F9-C133541C6BDF}" type="slidenum">
              <a:rPr lang="en-US" altLang="pt-BR" sz="1200" smtClean="0"/>
              <a:pPr/>
              <a:t>1</a:t>
            </a:fld>
            <a:endParaRPr lang="en-US" altLang="pt-BR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35" tIns="45017" rIns="90035" bIns="45017"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35" tIns="45017" rIns="90035" bIns="45017"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35" tIns="45017" rIns="90035" bIns="45017"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35" tIns="45017" rIns="90035" bIns="45017"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35" tIns="45017" rIns="90035" bIns="45017"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6096000" y="357188"/>
            <a:ext cx="0" cy="61436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71775" y="6242050"/>
            <a:ext cx="3248025" cy="27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 anchor="b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t-BR" altLang="pt-BR" sz="800" dirty="0">
                <a:solidFill>
                  <a:srgbClr val="808080"/>
                </a:solidFill>
                <a:latin typeface="Times New Roman" pitchFamily="18" charset="0"/>
                <a:ea typeface="ＭＳ Ｐゴシック" pitchFamily="34" charset="-128"/>
              </a:rPr>
              <a:t>Este material é para uso somente </a:t>
            </a:r>
            <a:r>
              <a:rPr lang="pt-BR" altLang="pt-BR" sz="800" dirty="0" smtClean="0">
                <a:solidFill>
                  <a:srgbClr val="808080"/>
                </a:solidFill>
                <a:latin typeface="Times New Roman" pitchFamily="18" charset="0"/>
                <a:ea typeface="ＭＳ Ｐゴシック" pitchFamily="34" charset="-128"/>
              </a:rPr>
              <a:t>em sala de aula </a:t>
            </a:r>
            <a:r>
              <a:rPr lang="pt-BR" altLang="pt-BR" sz="800" dirty="0">
                <a:solidFill>
                  <a:srgbClr val="808080"/>
                </a:solidFill>
                <a:latin typeface="Times New Roman" pitchFamily="18" charset="0"/>
                <a:ea typeface="ＭＳ Ｐゴシック" pitchFamily="34" charset="-128"/>
              </a:rPr>
              <a:t>. Nenhuma parte deste documento deve ser distribuída, citada ou </a:t>
            </a:r>
            <a:r>
              <a:rPr lang="pt-BR" altLang="pt-BR" sz="800" dirty="0" smtClean="0">
                <a:solidFill>
                  <a:srgbClr val="808080"/>
                </a:solidFill>
                <a:latin typeface="Times New Roman" pitchFamily="18" charset="0"/>
                <a:ea typeface="ＭＳ Ｐゴシック" pitchFamily="34" charset="-128"/>
              </a:rPr>
              <a:t>copiada..</a:t>
            </a:r>
            <a:endParaRPr lang="pt-BR" altLang="pt-BR" sz="800" dirty="0">
              <a:solidFill>
                <a:srgbClr val="80808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3383868" y="404664"/>
            <a:ext cx="2880320" cy="35824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6000"/>
              </a:lnSpc>
              <a:spcBef>
                <a:spcPct val="50000"/>
              </a:spcBef>
              <a:defRPr/>
            </a:pPr>
            <a:r>
              <a:rPr lang="pt-BR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+mn-cs"/>
              </a:rPr>
              <a:t>Gestão da Qualidade</a:t>
            </a:r>
            <a:endParaRPr lang="pt-BR" sz="1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72200" y="1270003"/>
            <a:ext cx="2819400" cy="2159000"/>
          </a:xfrm>
        </p:spPr>
        <p:txBody>
          <a:bodyPr lIns="72000" anchor="b"/>
          <a:lstStyle>
            <a:lvl1pPr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Rectangle 3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6172200" y="3495675"/>
            <a:ext cx="2819400" cy="611188"/>
          </a:xfrm>
        </p:spPr>
        <p:txBody>
          <a:bodyPr lIns="72000" tIns="45720" rIns="91440" bIns="45720" anchor="b"/>
          <a:lstStyle>
            <a:lvl1pPr marL="0" indent="0">
              <a:buFont typeface="Marlett" pitchFamily="2" charset="2"/>
              <a:buNone/>
              <a:defRPr sz="1200" b="0">
                <a:latin typeface="Tahoma" pitchFamily="34" charset="0"/>
              </a:defRPr>
            </a:lvl1pPr>
          </a:lstStyle>
          <a:p>
            <a:r>
              <a:rPr lang="pt-BR" dirty="0" err="1"/>
              <a:t>Click</a:t>
            </a:r>
            <a:r>
              <a:rPr lang="pt-BR" dirty="0"/>
              <a:t> to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subtitle</a:t>
            </a:r>
            <a:r>
              <a:rPr lang="pt-BR" dirty="0"/>
              <a:t> style</a:t>
            </a:r>
          </a:p>
        </p:txBody>
      </p:sp>
      <p:sp>
        <p:nvSpPr>
          <p:cNvPr id="14" name="Espaço Reservado para Texto 9"/>
          <p:cNvSpPr>
            <a:spLocks noGrp="1"/>
          </p:cNvSpPr>
          <p:nvPr>
            <p:ph type="body" sz="quarter" idx="10"/>
          </p:nvPr>
        </p:nvSpPr>
        <p:spPr>
          <a:xfrm>
            <a:off x="6172205" y="5713413"/>
            <a:ext cx="2828925" cy="2484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72000" tIns="46800" rIns="90000" bIns="46800">
            <a:sp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1000" kern="1200" baseline="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10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10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10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pt-BR" sz="1000" kern="1200" dirty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531089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>
          <a:xfrm>
            <a:off x="4572000" y="1557341"/>
            <a:ext cx="4248150" cy="482441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lIns="54000" rIns="54000"/>
          <a:lstStyle>
            <a:lvl1pPr marL="266700" indent="-266700" algn="l" rtl="0" fontAlgn="base">
              <a:spcBef>
                <a:spcPct val="20000"/>
              </a:spcBef>
              <a:spcAft>
                <a:spcPct val="0"/>
              </a:spcAft>
              <a:defRPr lang="pt-BR" sz="16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1688" indent="-266700" algn="l" rtl="0" fontAlgn="base">
              <a:spcBef>
                <a:spcPct val="20000"/>
              </a:spcBef>
              <a:spcAft>
                <a:spcPct val="0"/>
              </a:spcAft>
              <a:defRPr lang="pt-BR" sz="14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5550" indent="-242888" algn="l" rtl="0" fontAlgn="base">
              <a:spcBef>
                <a:spcPct val="20000"/>
              </a:spcBef>
              <a:spcAft>
                <a:spcPct val="0"/>
              </a:spcAft>
              <a:defRPr lang="pt-BR" sz="14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defRPr lang="pt-BR" sz="1200" b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defRPr lang="pt-BR" sz="1600" b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</p:txBody>
      </p:sp>
    </p:spTree>
    <p:extLst>
      <p:ext uri="{BB962C8B-B14F-4D97-AF65-F5344CB8AC3E}">
        <p14:creationId xmlns:p14="http://schemas.microsoft.com/office/powerpoint/2010/main" val="283958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0"/>
          </p:nvPr>
        </p:nvSpPr>
        <p:spPr>
          <a:xfrm>
            <a:off x="323850" y="6381750"/>
            <a:ext cx="8496300" cy="179388"/>
          </a:xfrm>
        </p:spPr>
        <p:txBody>
          <a:bodyPr anchor="b"/>
          <a:lstStyle>
            <a:lvl1pPr>
              <a:buNone/>
              <a:defRPr sz="8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49912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850" y="366501"/>
            <a:ext cx="7344494" cy="571500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2"/>
          </p:nvPr>
        </p:nvSpPr>
        <p:spPr>
          <a:xfrm>
            <a:off x="323850" y="6381750"/>
            <a:ext cx="8496300" cy="179388"/>
          </a:xfrm>
        </p:spPr>
        <p:txBody>
          <a:bodyPr anchor="b"/>
          <a:lstStyle>
            <a:lvl1pPr>
              <a:buNone/>
              <a:defRPr sz="800"/>
            </a:lvl1pPr>
            <a:lvl2pPr>
              <a:buNone/>
              <a:defRPr sz="800"/>
            </a:lvl2pPr>
            <a:lvl3pPr>
              <a:buNone/>
              <a:defRPr sz="8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3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323850" y="1557341"/>
            <a:ext cx="8496300" cy="228577"/>
          </a:xfrm>
        </p:spPr>
        <p:txBody>
          <a:bodyPr/>
          <a:lstStyle>
            <a:lvl1pPr>
              <a:buNone/>
              <a:defRPr sz="1200" b="1"/>
            </a:lvl1pPr>
            <a:lvl2pPr marL="0" indent="0">
              <a:buNone/>
              <a:defRPr sz="1000"/>
            </a:lvl2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323855" y="1749402"/>
            <a:ext cx="8496301" cy="182565"/>
          </a:xfrm>
        </p:spPr>
        <p:txBody>
          <a:bodyPr/>
          <a:lstStyle>
            <a:lvl1pPr>
              <a:buNone/>
              <a:defRPr sz="1000" b="0"/>
            </a:lvl1pPr>
            <a:lvl2pPr marL="0" indent="0">
              <a:buNone/>
              <a:defRPr sz="1000"/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126364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4"/>
          <p:cNvSpPr>
            <a:spLocks noGrp="1"/>
          </p:cNvSpPr>
          <p:nvPr>
            <p:ph sz="quarter" idx="10"/>
          </p:nvPr>
        </p:nvSpPr>
        <p:spPr>
          <a:xfrm>
            <a:off x="323850" y="6381750"/>
            <a:ext cx="8496300" cy="179388"/>
          </a:xfrm>
        </p:spPr>
        <p:txBody>
          <a:bodyPr anchor="b"/>
          <a:lstStyle>
            <a:lvl1pPr>
              <a:buNone/>
              <a:defRPr sz="8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323850" y="1557341"/>
            <a:ext cx="4248150" cy="228577"/>
          </a:xfrm>
        </p:spPr>
        <p:txBody>
          <a:bodyPr/>
          <a:lstStyle>
            <a:lvl1pPr>
              <a:buNone/>
              <a:defRPr sz="1200" b="1"/>
            </a:lvl1pPr>
            <a:lvl2pPr marL="0" indent="0">
              <a:buNone/>
              <a:defRPr sz="1000"/>
            </a:lvl2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323850" y="1749402"/>
            <a:ext cx="4248150" cy="182565"/>
          </a:xfrm>
        </p:spPr>
        <p:txBody>
          <a:bodyPr/>
          <a:lstStyle>
            <a:lvl1pPr>
              <a:buNone/>
              <a:defRPr sz="1000" b="0"/>
            </a:lvl1pPr>
            <a:lvl2pPr marL="0" indent="0">
              <a:buNone/>
              <a:defRPr sz="1000"/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9" name="Espaço Reservado para Texto 6"/>
          <p:cNvSpPr>
            <a:spLocks noGrp="1"/>
          </p:cNvSpPr>
          <p:nvPr>
            <p:ph type="body" sz="quarter" idx="14"/>
          </p:nvPr>
        </p:nvSpPr>
        <p:spPr>
          <a:xfrm>
            <a:off x="4572000" y="1557341"/>
            <a:ext cx="4248150" cy="228577"/>
          </a:xfrm>
        </p:spPr>
        <p:txBody>
          <a:bodyPr/>
          <a:lstStyle>
            <a:lvl1pPr>
              <a:buNone/>
              <a:defRPr sz="1200" b="1"/>
            </a:lvl1pPr>
            <a:lvl2pPr marL="0" indent="0">
              <a:buNone/>
              <a:defRPr sz="1000"/>
            </a:lvl2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0" name="Espaço Reservado para Texto 6"/>
          <p:cNvSpPr>
            <a:spLocks noGrp="1"/>
          </p:cNvSpPr>
          <p:nvPr>
            <p:ph type="body" sz="quarter" idx="15"/>
          </p:nvPr>
        </p:nvSpPr>
        <p:spPr>
          <a:xfrm>
            <a:off x="4572000" y="1749402"/>
            <a:ext cx="4248150" cy="182565"/>
          </a:xfrm>
        </p:spPr>
        <p:txBody>
          <a:bodyPr/>
          <a:lstStyle>
            <a:lvl1pPr>
              <a:buNone/>
              <a:defRPr sz="1000" b="0"/>
            </a:lvl1pPr>
            <a:lvl2pPr marL="0" indent="0">
              <a:buNone/>
              <a:defRPr sz="1000"/>
            </a:lvl2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9728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4"/>
          <p:cNvSpPr>
            <a:spLocks noChangeShapeType="1"/>
          </p:cNvSpPr>
          <p:nvPr userDrawn="1"/>
        </p:nvSpPr>
        <p:spPr bwMode="auto">
          <a:xfrm>
            <a:off x="304800" y="785813"/>
            <a:ext cx="85344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8388350" y="6561138"/>
            <a:ext cx="431800" cy="195262"/>
          </a:xfrm>
          <a:prstGeom prst="rect">
            <a:avLst/>
          </a:prstGeom>
          <a:noFill/>
          <a:ln>
            <a:noFill/>
          </a:ln>
          <a:extLst/>
        </p:spPr>
        <p:txBody>
          <a:bodyPr lIns="36000" tIns="36000" rIns="36000" b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fld id="{C12E2CA7-01FD-4F53-8055-CB10966C8652}" type="slidenum">
              <a:rPr lang="en-US" altLang="pt-BR" sz="800" smtClean="0">
                <a:solidFill>
                  <a:srgbClr val="000000"/>
                </a:solidFill>
              </a:rPr>
              <a:pPr algn="r">
                <a:spcBef>
                  <a:spcPct val="50000"/>
                </a:spcBef>
                <a:defRPr/>
              </a:pPr>
              <a:t>‹nº›</a:t>
            </a:fld>
            <a:endParaRPr lang="en-US" altLang="pt-BR" sz="800" smtClean="0">
              <a:solidFill>
                <a:srgbClr val="00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0"/>
          </p:nvPr>
        </p:nvSpPr>
        <p:spPr>
          <a:xfrm>
            <a:off x="323850" y="6381750"/>
            <a:ext cx="8496300" cy="179388"/>
          </a:xfrm>
        </p:spPr>
        <p:txBody>
          <a:bodyPr anchor="b"/>
          <a:lstStyle>
            <a:lvl1pPr>
              <a:buNone/>
              <a:defRPr sz="8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noProof="0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14253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ra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"/>
          <p:cNvSpPr>
            <a:spLocks noChangeShapeType="1"/>
          </p:cNvSpPr>
          <p:nvPr userDrawn="1"/>
        </p:nvSpPr>
        <p:spPr bwMode="auto">
          <a:xfrm>
            <a:off x="304800" y="785813"/>
            <a:ext cx="85344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Text Box 6"/>
          <p:cNvSpPr txBox="1">
            <a:spLocks noChangeArrowheads="1"/>
          </p:cNvSpPr>
          <p:nvPr userDrawn="1"/>
        </p:nvSpPr>
        <p:spPr bwMode="auto">
          <a:xfrm>
            <a:off x="3433763" y="6656388"/>
            <a:ext cx="2276475" cy="138112"/>
          </a:xfrm>
          <a:prstGeom prst="rect">
            <a:avLst/>
          </a:prstGeom>
          <a:noFill/>
          <a:ln>
            <a:noFill/>
          </a:ln>
          <a:extLst/>
        </p:spPr>
        <p:txBody>
          <a:bodyPr wrap="none" tIns="0" bIns="0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900" smtClean="0">
                <a:solidFill>
                  <a:srgbClr val="000000"/>
                </a:solidFill>
                <a:latin typeface="Calibri" pitchFamily="34" charset="0"/>
              </a:rPr>
              <a:t>® 2012 Dextron Management Consulting</a:t>
            </a:r>
          </a:p>
        </p:txBody>
      </p:sp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304800" y="6572250"/>
            <a:ext cx="853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6" name="Picture 2" descr="http://www.ortope.com.br/site/img/common/img/logoPaquet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260350"/>
            <a:ext cx="82708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323850" y="500063"/>
            <a:ext cx="8496300" cy="571500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627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63"/>
            <a:ext cx="84963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557338"/>
            <a:ext cx="8496300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text styles</a:t>
            </a:r>
          </a:p>
          <a:p>
            <a:pPr lvl="1"/>
            <a:r>
              <a:rPr lang="pt-BR" altLang="pt-BR" smtClean="0"/>
              <a:t>Second level</a:t>
            </a:r>
          </a:p>
          <a:p>
            <a:pPr lvl="2"/>
            <a:r>
              <a:rPr lang="pt-BR" altLang="pt-BR" smtClean="0"/>
              <a:t>Third level</a:t>
            </a:r>
          </a:p>
          <a:p>
            <a:pPr lvl="3"/>
            <a:r>
              <a:rPr lang="pt-BR" altLang="pt-BR" smtClean="0"/>
              <a:t>Fourth level</a:t>
            </a:r>
          </a:p>
          <a:p>
            <a:pPr lvl="4"/>
            <a:r>
              <a:rPr lang="pt-BR" altLang="pt-BR" smtClean="0"/>
              <a:t>Fifth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04800" y="836613"/>
            <a:ext cx="85344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388350" y="6561138"/>
            <a:ext cx="431800" cy="195262"/>
          </a:xfrm>
          <a:prstGeom prst="rect">
            <a:avLst/>
          </a:prstGeom>
          <a:noFill/>
          <a:ln>
            <a:noFill/>
          </a:ln>
          <a:extLst/>
        </p:spPr>
        <p:txBody>
          <a:bodyPr lIns="36000" tIns="36000" rIns="36000" bIns="36000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fld id="{A72793F6-D906-477A-A0A0-4F0C54E1CCEB}" type="slidenum">
              <a:rPr lang="pt-BR" altLang="pt-BR" sz="800" smtClean="0">
                <a:solidFill>
                  <a:srgbClr val="000000"/>
                </a:solidFill>
                <a:ea typeface="ＭＳ Ｐゴシック" pitchFamily="34" charset="-128"/>
              </a:rPr>
              <a:pPr algn="r">
                <a:spcBef>
                  <a:spcPct val="50000"/>
                </a:spcBef>
                <a:defRPr/>
              </a:pPr>
              <a:t>‹nº›</a:t>
            </a:fld>
            <a:endParaRPr lang="pt-BR" altLang="pt-BR" sz="800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304800" y="6572250"/>
            <a:ext cx="853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61905" y="6656388"/>
            <a:ext cx="2191626" cy="1384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tIns="0" bIns="0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pt-BR" sz="900" dirty="0" smtClean="0">
                <a:solidFill>
                  <a:srgbClr val="000000"/>
                </a:solidFill>
              </a:rPr>
              <a:t>Certificação e Premiação da Qualidade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51539"/>
            <a:ext cx="612068" cy="612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92" r:id="rId1"/>
    <p:sldLayoutId id="2147484688" r:id="rId2"/>
    <p:sldLayoutId id="2147484689" r:id="rId3"/>
    <p:sldLayoutId id="2147484690" r:id="rId4"/>
    <p:sldLayoutId id="2147484691" r:id="rId5"/>
    <p:sldLayoutId id="2147484693" r:id="rId6"/>
    <p:sldLayoutId id="2147484694" r:id="rId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Tahoma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Tahoma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Tahoma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1"/>
          </a:solidFill>
          <a:latin typeface="Tahoma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ahoma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ahoma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ahoma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Tahoma" charset="0"/>
        </a:defRPr>
      </a:lvl9pPr>
    </p:titleStyle>
    <p:bodyStyle>
      <a:lvl1pPr marL="185738" indent="-185738" algn="l" rtl="0" eaLnBrk="0" fontAlgn="base" hangingPunct="0">
        <a:spcBef>
          <a:spcPct val="20000"/>
        </a:spcBef>
        <a:spcAft>
          <a:spcPct val="0"/>
        </a:spcAft>
        <a:buFont typeface="Marlett" pitchFamily="2" charset="2"/>
        <a:buChar char="8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1778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2pPr>
      <a:lvl3pPr marL="901700" indent="-179388" algn="l" rtl="0" eaLnBrk="0" fontAlgn="base" hangingPunct="0">
        <a:spcBef>
          <a:spcPct val="20000"/>
        </a:spcBef>
        <a:spcAft>
          <a:spcPct val="0"/>
        </a:spcAft>
        <a:buChar char="­"/>
        <a:defRPr sz="1200">
          <a:solidFill>
            <a:schemeClr val="tx1"/>
          </a:solidFill>
          <a:latin typeface="+mn-lt"/>
        </a:defRPr>
      </a:lvl3pPr>
      <a:lvl4pPr marL="1258888" indent="-177800" algn="l" rtl="0" eaLnBrk="0" fontAlgn="base" hangingPunct="0"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</a:defRPr>
      </a:lvl4pPr>
      <a:lvl5pPr marL="1616075" indent="-1778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1000">
          <a:solidFill>
            <a:schemeClr val="tx1"/>
          </a:solidFill>
          <a:latin typeface="+mn-lt"/>
        </a:defRPr>
      </a:lvl5pPr>
      <a:lvl6pPr marL="2073275" indent="-1778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1000">
          <a:solidFill>
            <a:schemeClr val="tx1"/>
          </a:solidFill>
          <a:latin typeface="+mn-lt"/>
        </a:defRPr>
      </a:lvl6pPr>
      <a:lvl7pPr marL="2530475" indent="-1778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1000">
          <a:solidFill>
            <a:schemeClr val="tx1"/>
          </a:solidFill>
          <a:latin typeface="+mn-lt"/>
        </a:defRPr>
      </a:lvl7pPr>
      <a:lvl8pPr marL="2987675" indent="-1778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1000">
          <a:solidFill>
            <a:schemeClr val="tx1"/>
          </a:solidFill>
          <a:latin typeface="+mn-lt"/>
        </a:defRPr>
      </a:lvl8pPr>
      <a:lvl9pPr marL="3444875" indent="-177800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sz="quarter" idx="10"/>
          </p:nvPr>
        </p:nvSpPr>
        <p:spPr>
          <a:xfrm>
            <a:off x="6516688" y="5745163"/>
            <a:ext cx="2301875" cy="248402"/>
          </a:xfrm>
        </p:spPr>
        <p:txBody>
          <a:bodyPr/>
          <a:lstStyle/>
          <a:p>
            <a:pPr>
              <a:defRPr/>
            </a:pPr>
            <a:r>
              <a:rPr dirty="0"/>
              <a:t>Taquara, </a:t>
            </a:r>
            <a:r>
              <a:rPr dirty="0" smtClean="0"/>
              <a:t>14 </a:t>
            </a:r>
            <a:r>
              <a:rPr dirty="0"/>
              <a:t>de </a:t>
            </a:r>
            <a:r>
              <a:rPr dirty="0" smtClean="0"/>
              <a:t>outubro de </a:t>
            </a:r>
            <a:r>
              <a:rPr dirty="0"/>
              <a:t>2015.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-1" y="1066800"/>
            <a:ext cx="604837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2000" tIns="36000" rIns="36000" bIns="36000" anchor="ctr"/>
          <a:lstStyle/>
          <a:p>
            <a:pPr algn="ctr"/>
            <a:endParaRPr lang="pt-BR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pt-B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"</a:t>
            </a:r>
            <a:r>
              <a:rPr lang="pt-B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International</a:t>
            </a:r>
            <a:r>
              <a:rPr lang="pt-B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B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Organization</a:t>
            </a:r>
            <a:r>
              <a:rPr lang="pt-B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for </a:t>
            </a:r>
            <a:r>
              <a:rPr lang="pt-B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Standardization</a:t>
            </a:r>
            <a:r>
              <a:rPr lang="pt-B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 </a:t>
            </a:r>
            <a:r>
              <a:rPr lang="pt-B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ISO 9001</a:t>
            </a:r>
            <a:endParaRPr lang="pt-BR" sz="2400" u="sng" kern="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00762" y="2024844"/>
            <a:ext cx="3043237" cy="1224136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pt-BR" altLang="pt-BR" sz="2000" dirty="0" smtClean="0"/>
              <a:t>Disciplina: Certificação e Premiação da Qualidade</a:t>
            </a:r>
          </a:p>
        </p:txBody>
      </p:sp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5373688"/>
            <a:ext cx="32861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49319" y="4537075"/>
            <a:ext cx="193976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r>
              <a:rPr lang="pt-B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Elaboradores</a:t>
            </a:r>
            <a:r>
              <a:rPr lang="pt-B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algn="just" eaLnBrk="1" hangingPunct="1">
              <a:defRPr/>
            </a:pPr>
            <a:endParaRPr lang="pt-BR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just" eaLnBrk="1" hangingPunct="1">
              <a:buFont typeface="Arial" panose="020B0604020202020204" pitchFamily="34" charset="0"/>
              <a:buChar char="•"/>
              <a:defRPr/>
            </a:pP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Cassius </a:t>
            </a:r>
            <a:r>
              <a:rPr lang="pt-B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Vallada </a:t>
            </a:r>
            <a:r>
              <a:rPr lang="pt-B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Flesch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430035"/>
            <a:ext cx="1933793" cy="193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1500" y="1057518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50000"/>
              </a:lnSpc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	Desde 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os seus primórdios, a industrialização levantou questões relativas à padronização, ao gerenciamento de processos e à qualidade dos produtos. </a:t>
            </a:r>
            <a:endParaRPr lang="pt-BR" altLang="pt-BR" sz="1200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	</a:t>
            </a: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No 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início do século XX, destacaram-se os estudos de </a:t>
            </a:r>
            <a:r>
              <a:rPr lang="pt-BR" altLang="pt-BR" sz="12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Frederick Taylor 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visando racionalizar as etapas de produção, aproveitados com sucesso por </a:t>
            </a:r>
            <a:r>
              <a:rPr lang="pt-BR" altLang="pt-BR" sz="12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Henry Ford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, que implantou a linha de montagem.</a:t>
            </a:r>
          </a:p>
          <a:p>
            <a:pPr lvl="1" algn="just">
              <a:lnSpc>
                <a:spcPct val="150000"/>
              </a:lnSpc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	</a:t>
            </a:r>
          </a:p>
          <a:p>
            <a:pPr lvl="1" algn="just">
              <a:lnSpc>
                <a:spcPct val="150000"/>
              </a:lnSpc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	</a:t>
            </a: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 </a:t>
            </a: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PADRONIZAÇÃO</a:t>
            </a: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internacional 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começou pela área eletrotécnica, com a constituição, em 1922, da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International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Electrotechnical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Commission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(IEC</a:t>
            </a: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 e em 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1926, com o estabelecimento da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International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Federation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of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the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National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Standardizing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Associations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(ISA), com ênfase na engenharia mecânica. </a:t>
            </a:r>
            <a:endParaRPr lang="pt-BR" altLang="pt-BR" sz="1200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	</a:t>
            </a: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As 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atividades da ISA cessaram em 1942, durante a Segunda Guerra Mundial.</a:t>
            </a:r>
          </a:p>
          <a:p>
            <a:pPr lvl="1" algn="just">
              <a:lnSpc>
                <a:spcPct val="150000"/>
              </a:lnSpc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	</a:t>
            </a:r>
          </a:p>
          <a:p>
            <a:pPr lvl="1" algn="just">
              <a:lnSpc>
                <a:spcPct val="150000"/>
              </a:lnSpc>
            </a:pPr>
            <a:r>
              <a:rPr lang="pt-BR" altLang="pt-BR" sz="12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	</a:t>
            </a: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Com </a:t>
            </a:r>
            <a:r>
              <a:rPr lang="pt-BR" altLang="pt-BR" sz="12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o final do conflito, em 1946 representantes de 25 países reuniram-se em Londres e decidiram criar uma nova organização internacional, com o objetivo de "facilitar a coordenação internacional e unificação dos padrões industriais". A nova organização, a Organização Internacional para Padronização, iniciou oficialmente as suas operações em 23 de fevereiro de 1947 com sede em Genebra, na Suíça.</a:t>
            </a:r>
          </a:p>
          <a:p>
            <a:pPr lvl="1" algn="just">
              <a:lnSpc>
                <a:spcPct val="150000"/>
              </a:lnSpc>
            </a:pPr>
            <a:endParaRPr lang="pt-BR" altLang="pt-BR" sz="1200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	Com 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 acentuação da globalização na década de 1980, aumentou a necessidade de normas internacionais, nomeadamente a partir da criação da União </a:t>
            </a: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Europeia. Segundo </a:t>
            </a:r>
            <a:r>
              <a:rPr lang="pt-BR" altLang="pt-BR" sz="12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Seddon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, "Em 1987, o governo britânico persuadiu a Organização Internacional para Padronização (ISO) a adotar a BS 5750 como uma norma padrão internacional. A BS 5750 tornou-se a ISO 9000</a:t>
            </a: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."</a:t>
            </a:r>
            <a:endParaRPr lang="pt-BR" altLang="pt-BR" sz="12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323850" y="554038"/>
            <a:ext cx="84963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Tahoma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Tahoma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Tahoma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 altLang="pt-BR" kern="0" dirty="0" smtClean="0">
                <a:latin typeface="Calibri" pitchFamily="34" charset="0"/>
              </a:rPr>
              <a:t>Histórico</a:t>
            </a:r>
            <a:endParaRPr lang="pt-BR" altLang="pt-BR" kern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ângulo de cantos arredondados 31"/>
          <p:cNvSpPr/>
          <p:nvPr/>
        </p:nvSpPr>
        <p:spPr bwMode="auto">
          <a:xfrm>
            <a:off x="5382046" y="1421284"/>
            <a:ext cx="2163294" cy="124953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ABNT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Garantia nos fornecedores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Treinamento dos fornecedores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Auditorias nos fornecedores</a:t>
            </a:r>
          </a:p>
          <a:p>
            <a:pPr indent="180000" algn="just"/>
            <a:endParaRPr lang="pt-BR" altLang="pt-BR" sz="12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etângulo de cantos arredondados 30"/>
          <p:cNvSpPr/>
          <p:nvPr/>
        </p:nvSpPr>
        <p:spPr bwMode="auto">
          <a:xfrm>
            <a:off x="2430871" y="1390077"/>
            <a:ext cx="1745085" cy="128074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indent="180000" algn="just"/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Norma 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com garantia da qualidade como base da certificação com a implantação dos requisitos definidos.</a:t>
            </a:r>
          </a:p>
          <a:p>
            <a:pPr indent="180000" algn="just"/>
            <a:endParaRPr lang="pt-BR" altLang="pt-BR" sz="12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30" name="Retângulo de cantos arredondados 29"/>
          <p:cNvSpPr/>
          <p:nvPr/>
        </p:nvSpPr>
        <p:spPr bwMode="auto">
          <a:xfrm>
            <a:off x="6485034" y="2942772"/>
            <a:ext cx="2605835" cy="74979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indent="180000" algn="just"/>
            <a:endParaRPr lang="pt-BR" sz="1200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indent="180000" algn="just"/>
            <a:r>
              <a:rPr 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Compatibilidade </a:t>
            </a:r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com a família da ISO 14000</a:t>
            </a:r>
            <a:endParaRPr lang="pt-BR" sz="12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29" name="Retângulo de cantos arredondados 28"/>
          <p:cNvSpPr/>
          <p:nvPr/>
        </p:nvSpPr>
        <p:spPr bwMode="auto">
          <a:xfrm>
            <a:off x="3726799" y="2942772"/>
            <a:ext cx="2605835" cy="147616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indent="180000" algn="just"/>
            <a:endParaRPr lang="pt-BR" altLang="pt-BR" sz="1200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indent="180000" algn="just"/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Combinava as 9001, 9002 e 9003 em uma única com acréscimo: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Intervenção da alta interlocução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Acompanhamento através de indicadores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FOCO no CLIENTE</a:t>
            </a:r>
          </a:p>
          <a:p>
            <a:pPr indent="180000" algn="just"/>
            <a:endParaRPr lang="pt-BR" altLang="pt-BR" sz="12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Retângulo de cantos arredondados 10"/>
          <p:cNvSpPr/>
          <p:nvPr/>
        </p:nvSpPr>
        <p:spPr bwMode="auto">
          <a:xfrm>
            <a:off x="107504" y="2942772"/>
            <a:ext cx="2808312" cy="174636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indent="180000" algn="just"/>
            <a:endParaRPr lang="pt-BR" altLang="pt-BR" sz="1200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indent="180000" algn="just"/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Estrutura </a:t>
            </a: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idêntica à norma britânica BS 5750, mas era também influenciada por outras normas existentes nos Estados Unidos e por normas de defesa militar</a:t>
            </a: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.</a:t>
            </a:r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endParaRPr lang="pt-BR" sz="1200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indent="180000" algn="just"/>
            <a:r>
              <a:rPr 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Subdividia-se </a:t>
            </a:r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em três modelos de gerenciamento da qualidade:</a:t>
            </a:r>
          </a:p>
          <a:p>
            <a:pPr indent="180000" algn="just"/>
            <a:endParaRPr lang="pt-BR" altLang="pt-BR" sz="12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20067" y="2932805"/>
            <a:ext cx="1047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ISO 9000:1987</a:t>
            </a:r>
          </a:p>
        </p:txBody>
      </p:sp>
      <p:sp>
        <p:nvSpPr>
          <p:cNvPr id="9" name="Retângulo 8"/>
          <p:cNvSpPr/>
          <p:nvPr/>
        </p:nvSpPr>
        <p:spPr>
          <a:xfrm>
            <a:off x="2430624" y="2420888"/>
            <a:ext cx="1047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ISO 9001:1994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956966" y="2932805"/>
            <a:ext cx="1047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ISO 9001:2000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416611" y="2420888"/>
            <a:ext cx="1047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ISO 9000:2005</a:t>
            </a:r>
          </a:p>
        </p:txBody>
      </p:sp>
      <p:cxnSp>
        <p:nvCxnSpPr>
          <p:cNvPr id="16" name="Conector reto 15"/>
          <p:cNvCxnSpPr/>
          <p:nvPr/>
        </p:nvCxnSpPr>
        <p:spPr bwMode="auto">
          <a:xfrm>
            <a:off x="182611" y="2816932"/>
            <a:ext cx="8673865" cy="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Retângulo 16"/>
          <p:cNvSpPr/>
          <p:nvPr/>
        </p:nvSpPr>
        <p:spPr>
          <a:xfrm>
            <a:off x="6565177" y="2932805"/>
            <a:ext cx="1047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ISO 9001:2008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323850" y="554038"/>
            <a:ext cx="8496300" cy="571500"/>
          </a:xfrm>
        </p:spPr>
        <p:txBody>
          <a:bodyPr/>
          <a:lstStyle/>
          <a:p>
            <a:pPr eaLnBrk="1" hangingPunct="1"/>
            <a:r>
              <a:rPr lang="pt-BR" altLang="pt-BR" dirty="0" smtClean="0">
                <a:latin typeface="Calibri" pitchFamily="34" charset="0"/>
              </a:rPr>
              <a:t>Histórico</a:t>
            </a:r>
            <a:endParaRPr lang="pt-BR" altLang="pt-BR" dirty="0" smtClean="0"/>
          </a:p>
        </p:txBody>
      </p:sp>
      <p:sp>
        <p:nvSpPr>
          <p:cNvPr id="20" name="Elipse 19"/>
          <p:cNvSpPr/>
          <p:nvPr/>
        </p:nvSpPr>
        <p:spPr bwMode="auto">
          <a:xfrm>
            <a:off x="935596" y="2698316"/>
            <a:ext cx="216024" cy="21602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2667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2771800" y="2698316"/>
            <a:ext cx="216024" cy="21602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2667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Elipse 23"/>
          <p:cNvSpPr/>
          <p:nvPr/>
        </p:nvSpPr>
        <p:spPr bwMode="auto">
          <a:xfrm>
            <a:off x="4372495" y="2698316"/>
            <a:ext cx="216024" cy="21602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2667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Elipse 24"/>
          <p:cNvSpPr/>
          <p:nvPr/>
        </p:nvSpPr>
        <p:spPr bwMode="auto">
          <a:xfrm>
            <a:off x="5832140" y="2698316"/>
            <a:ext cx="216024" cy="21602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2667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6980706" y="2698316"/>
            <a:ext cx="216024" cy="21602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2667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7574007" y="2564904"/>
            <a:ext cx="11384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Linha do tempo</a:t>
            </a:r>
            <a:endParaRPr lang="pt-BR" b="1" dirty="0"/>
          </a:p>
        </p:txBody>
      </p:sp>
      <p:sp>
        <p:nvSpPr>
          <p:cNvPr id="27" name="Retângulo de cantos arredondados 26"/>
          <p:cNvSpPr/>
          <p:nvPr/>
        </p:nvSpPr>
        <p:spPr bwMode="auto">
          <a:xfrm>
            <a:off x="205916" y="4545124"/>
            <a:ext cx="5086163" cy="108012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050" i="1" dirty="0">
                <a:latin typeface="Calibri" panose="020F0502020204030204" pitchFamily="34" charset="0"/>
              </a:rPr>
              <a:t>ISO 9001:1987 : </a:t>
            </a:r>
            <a:r>
              <a:rPr lang="pt-BR" sz="1050" dirty="0">
                <a:latin typeface="Calibri" panose="020F0502020204030204" pitchFamily="34" charset="0"/>
              </a:rPr>
              <a:t>organizações cujas atividades eram voltadas à criação de novos </a:t>
            </a:r>
            <a:r>
              <a:rPr lang="pt-BR" sz="1050" dirty="0" smtClean="0">
                <a:latin typeface="Calibri" panose="020F0502020204030204" pitchFamily="34" charset="0"/>
              </a:rPr>
              <a:t>produtos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050" i="1" dirty="0">
                <a:latin typeface="Calibri" panose="020F0502020204030204" pitchFamily="34" charset="0"/>
              </a:rPr>
              <a:t>ISO 9002:1987: garantia da qualidade para produção, montagem e prestação de serviço</a:t>
            </a:r>
            <a:r>
              <a:rPr lang="pt-BR" sz="1050" dirty="0">
                <a:latin typeface="Calibri" panose="020F0502020204030204" pitchFamily="34" charset="0"/>
              </a:rPr>
              <a:t> - mas sem abranger a criação de novos produtos</a:t>
            </a:r>
            <a:r>
              <a:rPr lang="pt-BR" sz="1050" dirty="0" smtClean="0">
                <a:latin typeface="Calibri" panose="020F0502020204030204" pitchFamily="34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sz="1050" i="1" dirty="0">
                <a:latin typeface="Calibri" panose="020F0502020204030204" pitchFamily="34" charset="0"/>
              </a:rPr>
              <a:t>ISO 9003:1987:</a:t>
            </a:r>
            <a:r>
              <a:rPr lang="pt-BR" sz="1050" dirty="0">
                <a:latin typeface="Calibri" panose="020F0502020204030204" pitchFamily="34" charset="0"/>
              </a:rPr>
              <a:t>abrangia apenas a inspeção final do produto e não se preocupava como o produto era </a:t>
            </a:r>
            <a:r>
              <a:rPr lang="pt-BR" sz="1050" dirty="0" smtClean="0">
                <a:latin typeface="Calibri" panose="020F0502020204030204" pitchFamily="34" charset="0"/>
              </a:rPr>
              <a:t>feito</a:t>
            </a:r>
            <a:endParaRPr lang="pt-BR" sz="105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4003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23850" y="554038"/>
            <a:ext cx="8496300" cy="571500"/>
          </a:xfrm>
        </p:spPr>
        <p:txBody>
          <a:bodyPr/>
          <a:lstStyle/>
          <a:p>
            <a:pPr eaLnBrk="1" hangingPunct="1"/>
            <a:r>
              <a:rPr lang="pt-BR" altLang="pt-BR" dirty="0" smtClean="0">
                <a:latin typeface="Calibri" pitchFamily="34" charset="0"/>
              </a:rPr>
              <a:t>Requisitos da norma</a:t>
            </a:r>
            <a:endParaRPr lang="pt-BR" altLang="pt-BR" dirty="0" smtClean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35550"/>
              </p:ext>
            </p:extLst>
          </p:nvPr>
        </p:nvGraphicFramePr>
        <p:xfrm>
          <a:off x="287524" y="1508744"/>
          <a:ext cx="3924436" cy="3368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907"/>
                <a:gridCol w="3318529"/>
              </a:tblGrid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Escopo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Referência Normativa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Termos e definições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Sistema de gestão da qualidade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Responsabilidade da direção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Gestão de recursos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Realização do produto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Medição, análise e melhoria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079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362189"/>
              </p:ext>
            </p:extLst>
          </p:nvPr>
        </p:nvGraphicFramePr>
        <p:xfrm>
          <a:off x="323528" y="1664804"/>
          <a:ext cx="3924436" cy="3368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907"/>
                <a:gridCol w="3318529"/>
              </a:tblGrid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Escopo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Referência Normativa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Termos e definições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Sistema de gestão da qualidade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Responsabilidade da direção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Gestão de recursos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Realização do produto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9536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8</a:t>
                      </a:r>
                      <a:endParaRPr lang="pt-BR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50000"/>
                        </a:lnSpc>
                      </a:pPr>
                      <a:r>
                        <a:rPr lang="pt-BR" sz="14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Medição, análise e melhoria</a:t>
                      </a:r>
                      <a:endParaRPr lang="pt-BR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4801084" y="2656657"/>
            <a:ext cx="3744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Manual da Qualidade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Escopo de atuação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Procedimentos documentados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Descrição interação entre os processos</a:t>
            </a:r>
            <a:endParaRPr lang="pt-BR" altLang="pt-BR" sz="12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801084" y="1602088"/>
            <a:ext cx="3744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Generalidades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Política da qualidade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Documentação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endParaRPr lang="pt-BR" altLang="pt-BR" sz="12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801084" y="3711226"/>
            <a:ext cx="41994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Controle de documentos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Aprovador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Atualização do documento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Atualização não somente do documento no SGI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Cuidado com documentos obsoletos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4801084" y="4950460"/>
            <a:ext cx="5639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Controle de registros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Deve haver um procedimento de controle de registros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Registros devem ser legíveis</a:t>
            </a:r>
          </a:p>
        </p:txBody>
      </p:sp>
      <p:sp>
        <p:nvSpPr>
          <p:cNvPr id="2" name="Retângulo 1"/>
          <p:cNvSpPr/>
          <p:nvPr/>
        </p:nvSpPr>
        <p:spPr>
          <a:xfrm>
            <a:off x="4595452" y="944724"/>
            <a:ext cx="224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endParaRPr lang="pt-BR" altLang="pt-BR" sz="2000" b="1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algn="just"/>
            <a:r>
              <a:rPr lang="pt-BR" altLang="pt-BR" sz="20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Documentação:</a:t>
            </a:r>
          </a:p>
          <a:p>
            <a:pPr algn="just"/>
            <a:endParaRPr lang="pt-BR" altLang="pt-BR" sz="20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323850" y="554038"/>
            <a:ext cx="84963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Tahoma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Tahoma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Tahoma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Tahoma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2"/>
                </a:solidFill>
                <a:latin typeface="Tahoma" charset="0"/>
              </a:defRPr>
            </a:lvl9pPr>
          </a:lstStyle>
          <a:p>
            <a:pPr eaLnBrk="1" hangingPunct="1"/>
            <a:r>
              <a:rPr lang="pt-BR" altLang="pt-BR" kern="0" smtClean="0">
                <a:latin typeface="Calibri" pitchFamily="34" charset="0"/>
              </a:rPr>
              <a:t>Requisitos da norma</a:t>
            </a:r>
            <a:endParaRPr lang="pt-BR" altLang="pt-BR" kern="0" dirty="0" smtClean="0"/>
          </a:p>
        </p:txBody>
      </p:sp>
      <p:sp>
        <p:nvSpPr>
          <p:cNvPr id="4" name="Chave esquerda 3"/>
          <p:cNvSpPr/>
          <p:nvPr/>
        </p:nvSpPr>
        <p:spPr bwMode="auto">
          <a:xfrm>
            <a:off x="4283968" y="1268759"/>
            <a:ext cx="360040" cy="4466237"/>
          </a:xfrm>
          <a:prstGeom prst="leftBrace">
            <a:avLst>
              <a:gd name="adj1" fmla="val 8333"/>
              <a:gd name="adj2" fmla="val 35782"/>
            </a:avLst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489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23850" y="554038"/>
            <a:ext cx="8496300" cy="571500"/>
          </a:xfrm>
        </p:spPr>
        <p:txBody>
          <a:bodyPr/>
          <a:lstStyle/>
          <a:p>
            <a:pPr eaLnBrk="1" hangingPunct="1"/>
            <a:r>
              <a:rPr lang="pt-BR" altLang="pt-BR" dirty="0" smtClean="0">
                <a:latin typeface="Calibri" pitchFamily="34" charset="0"/>
              </a:rPr>
              <a:t>Auditoria/ Auditor</a:t>
            </a:r>
            <a:endParaRPr lang="pt-BR" alt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143508" y="872716"/>
            <a:ext cx="885698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6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O que é?</a:t>
            </a:r>
          </a:p>
          <a:p>
            <a:pPr lvl="1" algn="just"/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	Processo sistemático, independente e documentado utilizado para se obter evidências e avaliá-las objetivamente para determinar a extensão da qual os critérios </a:t>
            </a:r>
            <a:r>
              <a:rPr lang="pt-BR" altLang="pt-BR" sz="12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acordados</a:t>
            </a: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foram atendidos.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BR" altLang="pt-BR" sz="12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6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Para que Serve?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Informar a situação e adequação do sistema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Buscar evidências no atendimento aos critérios avaliados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altLang="pt-BR" sz="12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Prover confiança e respeito de produtos e serviços às </a:t>
            </a:r>
            <a:r>
              <a:rPr lang="pt-BR" altLang="pt-BR" sz="12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partes interessadas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BR" altLang="pt-BR" sz="12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6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Fases da auditoria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Análise crítica da documentação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Auditoria “in loco”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BR" altLang="pt-BR" sz="12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6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Benefícios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Dar confiança à alta direção e ao cliente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Observar oportunidades de melhoria e problemas operacionais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Dar retorno de ações corretivas e preventivas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endParaRPr lang="pt-BR" altLang="pt-BR" sz="12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6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Elaboração da auditoria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Planejar o escopo da auditoria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Elaborar um </a:t>
            </a:r>
            <a:r>
              <a:rPr lang="pt-BR" altLang="pt-BR" sz="1200" dirty="0" err="1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check-list</a:t>
            </a:r>
            <a:endParaRPr lang="pt-BR" altLang="pt-BR" sz="1200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BR" altLang="pt-BR" sz="12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6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Papel/ perfil do auditor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Manter a confidencialidade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Verificar a eficácia das ações anteriores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pt-BR" altLang="pt-BR" sz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Registrar as observações da auditoria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BR" altLang="pt-BR" sz="12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pt-BR" altLang="pt-BR" sz="1400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Diferença entre não conformidade maior, não conformidade, observação e oportunidade de melhoria</a:t>
            </a:r>
          </a:p>
        </p:txBody>
      </p:sp>
    </p:spTree>
    <p:extLst>
      <p:ext uri="{BB962C8B-B14F-4D97-AF65-F5344CB8AC3E}">
        <p14:creationId xmlns:p14="http://schemas.microsoft.com/office/powerpoint/2010/main" val="644185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6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&gt;&lt;key val=&quot;0&quot;/&gt;&lt;elem&gt;&lt;m_nPartnerID val=&quot;530&quot;/&gt;&lt;m_nIndex val=&quot;1&quot;/&gt;&lt;/elem&gt;&lt;/m_mapectfillschemeMRU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MinusSymbol&gt;-&lt;/m_chMinus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218"/>
</p:tagLst>
</file>

<file path=ppt/theme/theme1.xml><?xml version="1.0" encoding="utf-8"?>
<a:theme xmlns:a="http://schemas.openxmlformats.org/drawingml/2006/main" name="4_Default Design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2_Default Design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2667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chemeClr val="bg1">
              <a:lumMod val="50000"/>
            </a:schemeClr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82792</TotalTime>
  <Words>268</Words>
  <Application>Microsoft Office PowerPoint</Application>
  <PresentationFormat>Papel Carta (216 x 279 mm)</PresentationFormat>
  <Paragraphs>122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4_Default Design</vt:lpstr>
      <vt:lpstr>Disciplina: Certificação e Premiação da Qualidade</vt:lpstr>
      <vt:lpstr>Apresentação do PowerPoint</vt:lpstr>
      <vt:lpstr>Histórico</vt:lpstr>
      <vt:lpstr>Requisitos da norma</vt:lpstr>
      <vt:lpstr>Apresentação do PowerPoint</vt:lpstr>
      <vt:lpstr>Auditoria/ Auditor</vt:lpstr>
    </vt:vector>
  </TitlesOfParts>
  <Company>Dextron Management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Projeto igual ao Título da Proposta</dc:title>
  <dc:creator>Equipe Dextron</dc:creator>
  <cp:lastModifiedBy>Cassius Vallada Flesch</cp:lastModifiedBy>
  <cp:revision>6911</cp:revision>
  <cp:lastPrinted>2012-03-19T14:51:33Z</cp:lastPrinted>
  <dcterms:created xsi:type="dcterms:W3CDTF">1998-01-15T01:27:56Z</dcterms:created>
  <dcterms:modified xsi:type="dcterms:W3CDTF">2015-11-02T21:39:46Z</dcterms:modified>
</cp:coreProperties>
</file>