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60" r:id="rId5"/>
    <p:sldId id="259" r:id="rId6"/>
    <p:sldId id="261" r:id="rId7"/>
    <p:sldId id="262" r:id="rId8"/>
    <p:sldId id="263" r:id="rId9"/>
    <p:sldId id="264" r:id="rId10"/>
    <p:sldId id="265" r:id="rId11"/>
    <p:sldId id="280" r:id="rId12"/>
    <p:sldId id="266" r:id="rId13"/>
    <p:sldId id="267" r:id="rId14"/>
    <p:sldId id="268" r:id="rId15"/>
    <p:sldId id="269" r:id="rId16"/>
    <p:sldId id="270" r:id="rId17"/>
    <p:sldId id="271" r:id="rId18"/>
    <p:sldId id="272" r:id="rId19"/>
    <p:sldId id="281" r:id="rId20"/>
    <p:sldId id="273" r:id="rId21"/>
    <p:sldId id="274" r:id="rId22"/>
    <p:sldId id="275" r:id="rId23"/>
    <p:sldId id="276" r:id="rId24"/>
    <p:sldId id="277" r:id="rId25"/>
    <p:sldId id="278" r:id="rId26"/>
    <p:sldId id="279" r:id="rId27"/>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00"/>
    <a:srgbClr val="FF33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7" d="100"/>
          <a:sy n="77" d="100"/>
        </p:scale>
        <p:origin x="-1092"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7" name="Triângulo isósceles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ítulo 7"/>
          <p:cNvSpPr>
            <a:spLocks noGrp="1"/>
          </p:cNvSpPr>
          <p:nvPr>
            <p:ph type="ctrTitle"/>
          </p:nvPr>
        </p:nvSpPr>
        <p:spPr>
          <a:xfrm>
            <a:off x="540544" y="776288"/>
            <a:ext cx="8062912" cy="1470025"/>
          </a:xfrm>
        </p:spPr>
        <p:txBody>
          <a:bodyPr anchor="b">
            <a:normAutofit/>
          </a:bodyPr>
          <a:lstStyle>
            <a:lvl1pPr algn="r">
              <a:defRPr sz="4400"/>
            </a:lvl1pPr>
          </a:lstStyle>
          <a:p>
            <a:r>
              <a:rPr kumimoji="0" lang="pt-BR" smtClean="0"/>
              <a:t>Clique para editar o estilo do título mestre</a:t>
            </a:r>
            <a:endParaRPr kumimoji="0" lang="en-US"/>
          </a:p>
        </p:txBody>
      </p:sp>
      <p:sp>
        <p:nvSpPr>
          <p:cNvPr id="9" name="Subtítulo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pt-BR" smtClean="0"/>
              <a:t>Clique para editar o estilo do subtítulo mestre</a:t>
            </a:r>
            <a:endParaRPr kumimoji="0" lang="en-US"/>
          </a:p>
        </p:txBody>
      </p:sp>
      <p:sp>
        <p:nvSpPr>
          <p:cNvPr id="28" name="Espaço Reservado para Data 27"/>
          <p:cNvSpPr>
            <a:spLocks noGrp="1"/>
          </p:cNvSpPr>
          <p:nvPr>
            <p:ph type="dt" sz="half" idx="10"/>
          </p:nvPr>
        </p:nvSpPr>
        <p:spPr>
          <a:xfrm>
            <a:off x="1371600" y="6012656"/>
            <a:ext cx="5791200" cy="365125"/>
          </a:xfrm>
        </p:spPr>
        <p:txBody>
          <a:bodyPr tIns="0" bIns="0" anchor="t"/>
          <a:lstStyle>
            <a:lvl1pPr algn="r">
              <a:defRPr sz="1000"/>
            </a:lvl1pPr>
          </a:lstStyle>
          <a:p>
            <a:fld id="{322DE173-7D73-48FE-ADD2-25A2E72F9542}" type="datetimeFigureOut">
              <a:rPr lang="pt-BR" smtClean="0"/>
              <a:pPr/>
              <a:t>09/11/2014</a:t>
            </a:fld>
            <a:endParaRPr lang="pt-BR"/>
          </a:p>
        </p:txBody>
      </p:sp>
      <p:sp>
        <p:nvSpPr>
          <p:cNvPr id="17" name="Espaço Reservado para Rodapé 16"/>
          <p:cNvSpPr>
            <a:spLocks noGrp="1"/>
          </p:cNvSpPr>
          <p:nvPr>
            <p:ph type="ftr" sz="quarter" idx="11"/>
          </p:nvPr>
        </p:nvSpPr>
        <p:spPr>
          <a:xfrm>
            <a:off x="1371600" y="5650704"/>
            <a:ext cx="5791200" cy="365125"/>
          </a:xfrm>
        </p:spPr>
        <p:txBody>
          <a:bodyPr tIns="0" bIns="0" anchor="b"/>
          <a:lstStyle>
            <a:lvl1pPr algn="r">
              <a:defRPr sz="1100"/>
            </a:lvl1pPr>
          </a:lstStyle>
          <a:p>
            <a:endParaRPr lang="pt-BR"/>
          </a:p>
        </p:txBody>
      </p:sp>
      <p:sp>
        <p:nvSpPr>
          <p:cNvPr id="29" name="Espaço Reservado para Número de Slide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C84F15E0-7937-41BF-B8DB-96F762E3575D}" type="slidenum">
              <a:rPr lang="pt-BR" smtClean="0"/>
              <a:pPr/>
              <a:t>‹nº›</a:t>
            </a:fld>
            <a:endParaRPr lang="pt-B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smtClean="0"/>
              <a:t>Clique para editar o estilo do título mestre</a:t>
            </a:r>
            <a:endParaRPr kumimoji="0" lang="en-US"/>
          </a:p>
        </p:txBody>
      </p:sp>
      <p:sp>
        <p:nvSpPr>
          <p:cNvPr id="3" name="Espaço Reservado para Texto Vertical 2"/>
          <p:cNvSpPr>
            <a:spLocks noGrp="1"/>
          </p:cNvSpPr>
          <p:nvPr>
            <p:ph type="body" orient="vert" idx="1"/>
          </p:nvPr>
        </p:nvSpPr>
        <p:spPr/>
        <p:txBody>
          <a:bodyPr vert="eaVer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p>
            <a:fld id="{322DE173-7D73-48FE-ADD2-25A2E72F9542}" type="datetimeFigureOut">
              <a:rPr lang="pt-BR" smtClean="0"/>
              <a:pPr/>
              <a:t>09/11/2014</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C84F15E0-7937-41BF-B8DB-96F762E3575D}" type="slidenum">
              <a:rPr lang="pt-BR" smtClean="0"/>
              <a:pPr/>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781800" y="381000"/>
            <a:ext cx="1905000" cy="5486400"/>
          </a:xfrm>
        </p:spPr>
        <p:txBody>
          <a:bodyPr vert="eaVert"/>
          <a:lstStyle/>
          <a:p>
            <a:r>
              <a:rPr kumimoji="0" lang="pt-BR" smtClean="0"/>
              <a:t>Clique para editar o estilo do título mestre</a:t>
            </a:r>
            <a:endParaRPr kumimoji="0" lang="en-US"/>
          </a:p>
        </p:txBody>
      </p:sp>
      <p:sp>
        <p:nvSpPr>
          <p:cNvPr id="3" name="Espaço Reservado para Texto Vertical 2"/>
          <p:cNvSpPr>
            <a:spLocks noGrp="1"/>
          </p:cNvSpPr>
          <p:nvPr>
            <p:ph type="body" orient="vert" idx="1"/>
          </p:nvPr>
        </p:nvSpPr>
        <p:spPr>
          <a:xfrm>
            <a:off x="457200" y="381000"/>
            <a:ext cx="6248400" cy="5486400"/>
          </a:xfrm>
        </p:spPr>
        <p:txBody>
          <a:bodyPr vert="eaVer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p>
            <a:fld id="{322DE173-7D73-48FE-ADD2-25A2E72F9542}" type="datetimeFigureOut">
              <a:rPr lang="pt-BR" smtClean="0"/>
              <a:pPr/>
              <a:t>09/11/2014</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C84F15E0-7937-41BF-B8DB-96F762E3575D}" type="slidenum">
              <a:rPr lang="pt-BR" smtClean="0"/>
              <a:pPr/>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67494"/>
            <a:ext cx="8229600" cy="1399032"/>
          </a:xfrm>
        </p:spPr>
        <p:txBody>
          <a:bodyPr/>
          <a:lstStyle/>
          <a:p>
            <a:r>
              <a:rPr kumimoji="0" lang="pt-BR" smtClean="0"/>
              <a:t>Clique para editar o estilo do título mestre</a:t>
            </a:r>
            <a:endParaRPr kumimoji="0" lang="en-US"/>
          </a:p>
        </p:txBody>
      </p:sp>
      <p:sp>
        <p:nvSpPr>
          <p:cNvPr id="3" name="Espaço Reservado para Conteúdo 2"/>
          <p:cNvSpPr>
            <a:spLocks noGrp="1"/>
          </p:cNvSpPr>
          <p:nvPr>
            <p:ph idx="1"/>
          </p:nvPr>
        </p:nvSpPr>
        <p:spPr>
          <a:xfrm>
            <a:off x="457200" y="1882808"/>
            <a:ext cx="8229600" cy="4572000"/>
          </a:xfrm>
        </p:spPr>
        <p:txBody>
          <a:body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a:xfrm>
            <a:off x="4791456" y="6480048"/>
            <a:ext cx="2133600" cy="301752"/>
          </a:xfrm>
        </p:spPr>
        <p:txBody>
          <a:bodyPr/>
          <a:lstStyle/>
          <a:p>
            <a:fld id="{322DE173-7D73-48FE-ADD2-25A2E72F9542}" type="datetimeFigureOut">
              <a:rPr lang="pt-BR" smtClean="0"/>
              <a:pPr/>
              <a:t>09/11/2014</a:t>
            </a:fld>
            <a:endParaRPr lang="pt-BR"/>
          </a:p>
        </p:txBody>
      </p:sp>
      <p:sp>
        <p:nvSpPr>
          <p:cNvPr id="5" name="Espaço Reservado para Rodapé 4"/>
          <p:cNvSpPr>
            <a:spLocks noGrp="1"/>
          </p:cNvSpPr>
          <p:nvPr>
            <p:ph type="ftr" sz="quarter" idx="11"/>
          </p:nvPr>
        </p:nvSpPr>
        <p:spPr>
          <a:xfrm>
            <a:off x="457200" y="6480969"/>
            <a:ext cx="4260056" cy="300831"/>
          </a:xfrm>
        </p:spPr>
        <p:txBody>
          <a:bodyPr/>
          <a:lstStyle/>
          <a:p>
            <a:endParaRPr lang="pt-BR"/>
          </a:p>
        </p:txBody>
      </p:sp>
      <p:sp>
        <p:nvSpPr>
          <p:cNvPr id="6" name="Espaço Reservado para Número de Slide 5"/>
          <p:cNvSpPr>
            <a:spLocks noGrp="1"/>
          </p:cNvSpPr>
          <p:nvPr>
            <p:ph type="sldNum" sz="quarter" idx="12"/>
          </p:nvPr>
        </p:nvSpPr>
        <p:spPr/>
        <p:txBody>
          <a:bodyPr/>
          <a:lstStyle/>
          <a:p>
            <a:fld id="{C84F15E0-7937-41BF-B8DB-96F762E3575D}" type="slidenum">
              <a:rPr lang="pt-BR" smtClean="0"/>
              <a:pPr/>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Cabeçalho da Seção">
    <p:bg>
      <p:bgRef idx="1002">
        <a:schemeClr val="bg1"/>
      </p:bgRef>
    </p:bg>
    <p:spTree>
      <p:nvGrpSpPr>
        <p:cNvPr id="1" name=""/>
        <p:cNvGrpSpPr/>
        <p:nvPr/>
      </p:nvGrpSpPr>
      <p:grpSpPr>
        <a:xfrm>
          <a:off x="0" y="0"/>
          <a:ext cx="0" cy="0"/>
          <a:chOff x="0" y="0"/>
          <a:chExt cx="0" cy="0"/>
        </a:xfrm>
      </p:grpSpPr>
      <p:sp>
        <p:nvSpPr>
          <p:cNvPr id="9" name="Triângulo retângulo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Triângulo isósceles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Espaço Reservado para Data 3"/>
          <p:cNvSpPr>
            <a:spLocks noGrp="1"/>
          </p:cNvSpPr>
          <p:nvPr>
            <p:ph type="dt" sz="half" idx="10"/>
          </p:nvPr>
        </p:nvSpPr>
        <p:spPr>
          <a:xfrm>
            <a:off x="6955632" y="6477000"/>
            <a:ext cx="2133600" cy="304800"/>
          </a:xfrm>
        </p:spPr>
        <p:txBody>
          <a:bodyPr/>
          <a:lstStyle/>
          <a:p>
            <a:fld id="{322DE173-7D73-48FE-ADD2-25A2E72F9542}" type="datetimeFigureOut">
              <a:rPr lang="pt-BR" smtClean="0"/>
              <a:pPr/>
              <a:t>09/11/2014</a:t>
            </a:fld>
            <a:endParaRPr lang="pt-BR"/>
          </a:p>
        </p:txBody>
      </p:sp>
      <p:sp>
        <p:nvSpPr>
          <p:cNvPr id="5" name="Espaço Reservado para Rodapé 4"/>
          <p:cNvSpPr>
            <a:spLocks noGrp="1"/>
          </p:cNvSpPr>
          <p:nvPr>
            <p:ph type="ftr" sz="quarter" idx="11"/>
          </p:nvPr>
        </p:nvSpPr>
        <p:spPr>
          <a:xfrm>
            <a:off x="2619376" y="6480969"/>
            <a:ext cx="4260056" cy="300831"/>
          </a:xfrm>
        </p:spPr>
        <p:txBody>
          <a:bodyPr/>
          <a:lstStyle/>
          <a:p>
            <a:endParaRPr lang="pt-BR"/>
          </a:p>
        </p:txBody>
      </p:sp>
      <p:sp>
        <p:nvSpPr>
          <p:cNvPr id="6" name="Espaço Reservado para Número de Slide 5"/>
          <p:cNvSpPr>
            <a:spLocks noGrp="1"/>
          </p:cNvSpPr>
          <p:nvPr>
            <p:ph type="sldNum" sz="quarter" idx="12"/>
          </p:nvPr>
        </p:nvSpPr>
        <p:spPr>
          <a:xfrm>
            <a:off x="8451056" y="809624"/>
            <a:ext cx="502920" cy="300831"/>
          </a:xfrm>
        </p:spPr>
        <p:txBody>
          <a:bodyPr/>
          <a:lstStyle/>
          <a:p>
            <a:fld id="{C84F15E0-7937-41BF-B8DB-96F762E3575D}" type="slidenum">
              <a:rPr lang="pt-BR" smtClean="0"/>
              <a:pPr/>
              <a:t>‹nº›</a:t>
            </a:fld>
            <a:endParaRPr lang="pt-BR"/>
          </a:p>
        </p:txBody>
      </p:sp>
      <p:cxnSp>
        <p:nvCxnSpPr>
          <p:cNvPr id="11" name="Conector reto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Conector reto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ítulo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pt-BR" smtClean="0"/>
              <a:t>Clique para editar o estilo do título mestre</a:t>
            </a:r>
            <a:endParaRPr kumimoji="0" lang="en-US"/>
          </a:p>
        </p:txBody>
      </p:sp>
      <p:sp>
        <p:nvSpPr>
          <p:cNvPr id="3" name="Espaço Reservado para Texto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pt-BR" smtClean="0"/>
              <a:t>Clique para editar os estilos do texto mestre</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marL="0" algn="l">
              <a:defRPr/>
            </a:lvl1pPr>
          </a:lstStyle>
          <a:p>
            <a:r>
              <a:rPr kumimoji="0" lang="pt-BR" smtClean="0"/>
              <a:t>Clique para editar o estilo do título mestre</a:t>
            </a:r>
            <a:endParaRPr kumimoji="0" lang="en-US"/>
          </a:p>
        </p:txBody>
      </p:sp>
      <p:sp>
        <p:nvSpPr>
          <p:cNvPr id="3" name="Espaço Reservado para Conteúdo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Conteúdo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5" name="Espaço Reservado para Data 4"/>
          <p:cNvSpPr>
            <a:spLocks noGrp="1"/>
          </p:cNvSpPr>
          <p:nvPr>
            <p:ph type="dt" sz="half" idx="10"/>
          </p:nvPr>
        </p:nvSpPr>
        <p:spPr>
          <a:xfrm>
            <a:off x="4791456" y="6480969"/>
            <a:ext cx="2133600" cy="301752"/>
          </a:xfrm>
        </p:spPr>
        <p:txBody>
          <a:bodyPr/>
          <a:lstStyle/>
          <a:p>
            <a:fld id="{322DE173-7D73-48FE-ADD2-25A2E72F9542}" type="datetimeFigureOut">
              <a:rPr lang="pt-BR" smtClean="0"/>
              <a:pPr/>
              <a:t>09/11/2014</a:t>
            </a:fld>
            <a:endParaRPr lang="pt-BR"/>
          </a:p>
        </p:txBody>
      </p:sp>
      <p:sp>
        <p:nvSpPr>
          <p:cNvPr id="6" name="Espaço Reservado para Rodapé 5"/>
          <p:cNvSpPr>
            <a:spLocks noGrp="1"/>
          </p:cNvSpPr>
          <p:nvPr>
            <p:ph type="ftr" sz="quarter" idx="11"/>
          </p:nvPr>
        </p:nvSpPr>
        <p:spPr>
          <a:xfrm>
            <a:off x="457200" y="6480969"/>
            <a:ext cx="4260056" cy="301752"/>
          </a:xfrm>
        </p:spPr>
        <p:txBody>
          <a:bodyPr/>
          <a:lstStyle/>
          <a:p>
            <a:endParaRPr lang="pt-BR"/>
          </a:p>
        </p:txBody>
      </p:sp>
      <p:sp>
        <p:nvSpPr>
          <p:cNvPr id="7" name="Espaço Reservado para Número de Slide 6"/>
          <p:cNvSpPr>
            <a:spLocks noGrp="1"/>
          </p:cNvSpPr>
          <p:nvPr>
            <p:ph type="sldNum" sz="quarter" idx="12"/>
          </p:nvPr>
        </p:nvSpPr>
        <p:spPr>
          <a:xfrm>
            <a:off x="7589520" y="6480969"/>
            <a:ext cx="502920" cy="301752"/>
          </a:xfrm>
        </p:spPr>
        <p:txBody>
          <a:bodyPr/>
          <a:lstStyle/>
          <a:p>
            <a:fld id="{C84F15E0-7937-41BF-B8DB-96F762E3575D}" type="slidenum">
              <a:rPr lang="pt-BR" smtClean="0"/>
              <a:pPr/>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ção">
    <p:bg>
      <p:bgRef idx="1002">
        <a:schemeClr val="bg2"/>
      </p:bgRef>
    </p:bg>
    <p:spTree>
      <p:nvGrpSpPr>
        <p:cNvPr id="1" name=""/>
        <p:cNvGrpSpPr/>
        <p:nvPr/>
      </p:nvGrpSpPr>
      <p:grpSpPr>
        <a:xfrm>
          <a:off x="0" y="0"/>
          <a:ext cx="0" cy="0"/>
          <a:chOff x="0" y="0"/>
          <a:chExt cx="0" cy="0"/>
        </a:xfrm>
      </p:grpSpPr>
      <p:sp>
        <p:nvSpPr>
          <p:cNvPr id="2" name="Título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pt-BR" smtClean="0"/>
              <a:t>Clique para editar o estilo do título mestre</a:t>
            </a:r>
            <a:endParaRPr kumimoji="0" lang="en-US"/>
          </a:p>
        </p:txBody>
      </p:sp>
      <p:sp>
        <p:nvSpPr>
          <p:cNvPr id="3" name="Espaço Reservado para Texto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pt-BR" smtClean="0"/>
              <a:t>Clique para editar os estilos do texto mestre</a:t>
            </a:r>
          </a:p>
        </p:txBody>
      </p:sp>
      <p:sp>
        <p:nvSpPr>
          <p:cNvPr id="4" name="Espaço Reservado para Texto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pt-BR" smtClean="0"/>
              <a:t>Clique para editar os estilos do texto mestre</a:t>
            </a:r>
          </a:p>
        </p:txBody>
      </p:sp>
      <p:sp>
        <p:nvSpPr>
          <p:cNvPr id="5" name="Espaço Reservado para Conteúdo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6" name="Espaço Reservado para Conteúdo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7" name="Espaço Reservado para Data 6"/>
          <p:cNvSpPr>
            <a:spLocks noGrp="1"/>
          </p:cNvSpPr>
          <p:nvPr>
            <p:ph type="dt" sz="half" idx="10"/>
          </p:nvPr>
        </p:nvSpPr>
        <p:spPr>
          <a:xfrm>
            <a:off x="4791456" y="6480969"/>
            <a:ext cx="2130552" cy="301752"/>
          </a:xfrm>
        </p:spPr>
        <p:txBody>
          <a:bodyPr/>
          <a:lstStyle/>
          <a:p>
            <a:fld id="{322DE173-7D73-48FE-ADD2-25A2E72F9542}" type="datetimeFigureOut">
              <a:rPr lang="pt-BR" smtClean="0"/>
              <a:pPr/>
              <a:t>09/11/2014</a:t>
            </a:fld>
            <a:endParaRPr lang="pt-BR"/>
          </a:p>
        </p:txBody>
      </p:sp>
      <p:sp>
        <p:nvSpPr>
          <p:cNvPr id="8" name="Espaço Reservado para Rodapé 7"/>
          <p:cNvSpPr>
            <a:spLocks noGrp="1"/>
          </p:cNvSpPr>
          <p:nvPr>
            <p:ph type="ftr" sz="quarter" idx="11"/>
          </p:nvPr>
        </p:nvSpPr>
        <p:spPr>
          <a:xfrm>
            <a:off x="457200" y="6480969"/>
            <a:ext cx="4261104" cy="301752"/>
          </a:xfrm>
        </p:spPr>
        <p:txBody>
          <a:bodyPr/>
          <a:lstStyle/>
          <a:p>
            <a:endParaRPr lang="pt-BR"/>
          </a:p>
        </p:txBody>
      </p:sp>
      <p:sp>
        <p:nvSpPr>
          <p:cNvPr id="9" name="Espaço Reservado para Número de Slide 8"/>
          <p:cNvSpPr>
            <a:spLocks noGrp="1"/>
          </p:cNvSpPr>
          <p:nvPr>
            <p:ph type="sldNum" sz="quarter" idx="12"/>
          </p:nvPr>
        </p:nvSpPr>
        <p:spPr>
          <a:xfrm>
            <a:off x="7589520" y="6483096"/>
            <a:ext cx="502920" cy="301752"/>
          </a:xfrm>
        </p:spPr>
        <p:txBody>
          <a:bodyPr/>
          <a:lstStyle>
            <a:lvl1pPr algn="ctr">
              <a:defRPr/>
            </a:lvl1pPr>
          </a:lstStyle>
          <a:p>
            <a:fld id="{C84F15E0-7937-41BF-B8DB-96F762E3575D}" type="slidenum">
              <a:rPr lang="pt-BR" smtClean="0"/>
              <a:pPr/>
              <a:t>‹nº›</a:t>
            </a:fld>
            <a:endParaRPr lang="pt-BR"/>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b="0"/>
            </a:lvl1pPr>
          </a:lstStyle>
          <a:p>
            <a:r>
              <a:rPr kumimoji="0" lang="pt-BR" smtClean="0"/>
              <a:t>Clique para editar o estilo do título mestre</a:t>
            </a:r>
            <a:endParaRPr kumimoji="0" lang="en-US"/>
          </a:p>
        </p:txBody>
      </p:sp>
      <p:sp>
        <p:nvSpPr>
          <p:cNvPr id="3" name="Espaço Reservado para Data 2"/>
          <p:cNvSpPr>
            <a:spLocks noGrp="1"/>
          </p:cNvSpPr>
          <p:nvPr>
            <p:ph type="dt" sz="half" idx="10"/>
          </p:nvPr>
        </p:nvSpPr>
        <p:spPr/>
        <p:txBody>
          <a:bodyPr/>
          <a:lstStyle/>
          <a:p>
            <a:fld id="{322DE173-7D73-48FE-ADD2-25A2E72F9542}" type="datetimeFigureOut">
              <a:rPr lang="pt-BR" smtClean="0"/>
              <a:pPr/>
              <a:t>09/11/2014</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C84F15E0-7937-41BF-B8DB-96F762E3575D}" type="slidenum">
              <a:rPr lang="pt-BR" smtClean="0"/>
              <a:pPr/>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a:xfrm>
            <a:off x="4791456" y="6480969"/>
            <a:ext cx="2133600" cy="301752"/>
          </a:xfrm>
        </p:spPr>
        <p:txBody>
          <a:bodyPr/>
          <a:lstStyle/>
          <a:p>
            <a:fld id="{322DE173-7D73-48FE-ADD2-25A2E72F9542}" type="datetimeFigureOut">
              <a:rPr lang="pt-BR" smtClean="0"/>
              <a:pPr/>
              <a:t>09/11/2014</a:t>
            </a:fld>
            <a:endParaRPr lang="pt-BR"/>
          </a:p>
        </p:txBody>
      </p:sp>
      <p:sp>
        <p:nvSpPr>
          <p:cNvPr id="3" name="Espaço Reservado para Rodapé 2"/>
          <p:cNvSpPr>
            <a:spLocks noGrp="1"/>
          </p:cNvSpPr>
          <p:nvPr>
            <p:ph type="ftr" sz="quarter" idx="11"/>
          </p:nvPr>
        </p:nvSpPr>
        <p:spPr>
          <a:xfrm>
            <a:off x="457200" y="6481890"/>
            <a:ext cx="4260056" cy="300831"/>
          </a:xfrm>
        </p:spPr>
        <p:txBody>
          <a:bodyPr/>
          <a:lstStyle/>
          <a:p>
            <a:endParaRPr lang="pt-BR"/>
          </a:p>
        </p:txBody>
      </p:sp>
      <p:sp>
        <p:nvSpPr>
          <p:cNvPr id="4" name="Espaço Reservado para Número de Slide 3"/>
          <p:cNvSpPr>
            <a:spLocks noGrp="1"/>
          </p:cNvSpPr>
          <p:nvPr>
            <p:ph type="sldNum" sz="quarter" idx="12"/>
          </p:nvPr>
        </p:nvSpPr>
        <p:spPr>
          <a:xfrm>
            <a:off x="7589520" y="6480969"/>
            <a:ext cx="502920" cy="301752"/>
          </a:xfrm>
        </p:spPr>
        <p:txBody>
          <a:bodyPr/>
          <a:lstStyle/>
          <a:p>
            <a:fld id="{C84F15E0-7937-41BF-B8DB-96F762E3575D}" type="slidenum">
              <a:rPr lang="pt-BR" smtClean="0"/>
              <a:pPr/>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údo com Legenda">
    <p:bg>
      <p:bgRef idx="1002">
        <a:schemeClr val="bg2"/>
      </p:bgRef>
    </p:bg>
    <p:spTree>
      <p:nvGrpSpPr>
        <p:cNvPr id="1" name=""/>
        <p:cNvGrpSpPr/>
        <p:nvPr/>
      </p:nvGrpSpPr>
      <p:grpSpPr>
        <a:xfrm>
          <a:off x="0" y="0"/>
          <a:ext cx="0" cy="0"/>
          <a:chOff x="0" y="0"/>
          <a:chExt cx="0" cy="0"/>
        </a:xfrm>
      </p:grpSpPr>
      <p:sp>
        <p:nvSpPr>
          <p:cNvPr id="2" name="Título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pt-BR" smtClean="0"/>
              <a:t>Clique para editar o estilo do título mestre</a:t>
            </a:r>
            <a:endParaRPr kumimoji="0" lang="en-US"/>
          </a:p>
        </p:txBody>
      </p:sp>
      <p:sp>
        <p:nvSpPr>
          <p:cNvPr id="3" name="Espaço Reservado para Texto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pt-BR" smtClean="0"/>
              <a:t>Clique para editar os estilos do texto mestre</a:t>
            </a:r>
          </a:p>
        </p:txBody>
      </p:sp>
      <p:sp>
        <p:nvSpPr>
          <p:cNvPr id="4" name="Espaço Reservado para Conteúdo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5" name="Espaço Reservado para Data 4"/>
          <p:cNvSpPr>
            <a:spLocks noGrp="1"/>
          </p:cNvSpPr>
          <p:nvPr>
            <p:ph type="dt" sz="half" idx="10"/>
          </p:nvPr>
        </p:nvSpPr>
        <p:spPr>
          <a:xfrm>
            <a:off x="6278976" y="6556248"/>
            <a:ext cx="2133600" cy="301752"/>
          </a:xfrm>
        </p:spPr>
        <p:txBody>
          <a:bodyPr/>
          <a:lstStyle>
            <a:lvl1pPr>
              <a:defRPr sz="900"/>
            </a:lvl1pPr>
          </a:lstStyle>
          <a:p>
            <a:fld id="{322DE173-7D73-48FE-ADD2-25A2E72F9542}" type="datetimeFigureOut">
              <a:rPr lang="pt-BR" smtClean="0"/>
              <a:pPr/>
              <a:t>09/11/2014</a:t>
            </a:fld>
            <a:endParaRPr lang="pt-BR"/>
          </a:p>
        </p:txBody>
      </p:sp>
      <p:sp>
        <p:nvSpPr>
          <p:cNvPr id="6" name="Espaço Reservado para Rodapé 5"/>
          <p:cNvSpPr>
            <a:spLocks noGrp="1"/>
          </p:cNvSpPr>
          <p:nvPr>
            <p:ph type="ftr" sz="quarter" idx="11"/>
          </p:nvPr>
        </p:nvSpPr>
        <p:spPr>
          <a:xfrm>
            <a:off x="1135856" y="6556248"/>
            <a:ext cx="5143120" cy="301752"/>
          </a:xfrm>
        </p:spPr>
        <p:txBody>
          <a:bodyPr/>
          <a:lstStyle>
            <a:lvl1pPr>
              <a:defRPr sz="900"/>
            </a:lvl1pPr>
          </a:lstStyle>
          <a:p>
            <a:endParaRPr lang="pt-BR"/>
          </a:p>
        </p:txBody>
      </p:sp>
      <p:sp>
        <p:nvSpPr>
          <p:cNvPr id="7" name="Espaço Reservado para Número de Slide 6"/>
          <p:cNvSpPr>
            <a:spLocks noGrp="1"/>
          </p:cNvSpPr>
          <p:nvPr>
            <p:ph type="sldNum" sz="quarter" idx="12"/>
          </p:nvPr>
        </p:nvSpPr>
        <p:spPr>
          <a:xfrm>
            <a:off x="8410576" y="6556248"/>
            <a:ext cx="502920" cy="301752"/>
          </a:xfrm>
        </p:spPr>
        <p:txBody>
          <a:bodyPr/>
          <a:lstStyle>
            <a:lvl1pPr>
              <a:defRPr sz="900"/>
            </a:lvl1pPr>
          </a:lstStyle>
          <a:p>
            <a:fld id="{C84F15E0-7937-41BF-B8DB-96F762E3575D}" type="slidenum">
              <a:rPr lang="pt-BR" smtClean="0"/>
              <a:pPr/>
              <a:t>‹nº›</a:t>
            </a:fld>
            <a:endParaRPr lang="pt-BR"/>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bg>
      <p:bgRef idx="1002">
        <a:schemeClr val="bg1"/>
      </p:bgRef>
    </p:bg>
    <p:spTree>
      <p:nvGrpSpPr>
        <p:cNvPr id="1" name=""/>
        <p:cNvGrpSpPr/>
        <p:nvPr/>
      </p:nvGrpSpPr>
      <p:grpSpPr>
        <a:xfrm>
          <a:off x="0" y="0"/>
          <a:ext cx="0" cy="0"/>
          <a:chOff x="0" y="0"/>
          <a:chExt cx="0" cy="0"/>
        </a:xfrm>
      </p:grpSpPr>
      <p:sp>
        <p:nvSpPr>
          <p:cNvPr id="2" name="Título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pt-BR" smtClean="0"/>
              <a:t>Clique para editar o estilo do título mestre</a:t>
            </a:r>
            <a:endParaRPr kumimoji="0" lang="en-US"/>
          </a:p>
        </p:txBody>
      </p:sp>
      <p:sp>
        <p:nvSpPr>
          <p:cNvPr id="3" name="Espaço Reservado para Imagem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pt-BR" smtClean="0"/>
              <a:t>Clique no ícone para adicionar uma imagem</a:t>
            </a:r>
            <a:endParaRPr kumimoji="0" lang="en-US" dirty="0"/>
          </a:p>
        </p:txBody>
      </p:sp>
      <p:sp>
        <p:nvSpPr>
          <p:cNvPr id="4" name="Espaço Reservado para Texto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pt-BR" smtClean="0"/>
              <a:t>Clique para editar os estilos do texto mestre</a:t>
            </a:r>
          </a:p>
        </p:txBody>
      </p:sp>
      <p:sp>
        <p:nvSpPr>
          <p:cNvPr id="5" name="Espaço Reservado para Data 4"/>
          <p:cNvSpPr>
            <a:spLocks noGrp="1"/>
          </p:cNvSpPr>
          <p:nvPr>
            <p:ph type="dt" sz="half" idx="10"/>
          </p:nvPr>
        </p:nvSpPr>
        <p:spPr>
          <a:xfrm>
            <a:off x="6108192" y="6556248"/>
            <a:ext cx="2103120" cy="301752"/>
          </a:xfrm>
        </p:spPr>
        <p:txBody>
          <a:bodyPr/>
          <a:lstStyle>
            <a:lvl1pPr>
              <a:defRPr sz="900"/>
            </a:lvl1pPr>
          </a:lstStyle>
          <a:p>
            <a:fld id="{322DE173-7D73-48FE-ADD2-25A2E72F9542}" type="datetimeFigureOut">
              <a:rPr lang="pt-BR" smtClean="0"/>
              <a:pPr/>
              <a:t>09/11/2014</a:t>
            </a:fld>
            <a:endParaRPr lang="pt-BR"/>
          </a:p>
        </p:txBody>
      </p:sp>
      <p:sp>
        <p:nvSpPr>
          <p:cNvPr id="6" name="Espaço Reservado para Rodapé 5"/>
          <p:cNvSpPr>
            <a:spLocks noGrp="1"/>
          </p:cNvSpPr>
          <p:nvPr>
            <p:ph type="ftr" sz="quarter" idx="11"/>
          </p:nvPr>
        </p:nvSpPr>
        <p:spPr>
          <a:xfrm>
            <a:off x="1170432" y="6557169"/>
            <a:ext cx="4948072" cy="301752"/>
          </a:xfrm>
        </p:spPr>
        <p:txBody>
          <a:bodyPr/>
          <a:lstStyle>
            <a:lvl1pPr>
              <a:defRPr sz="900"/>
            </a:lvl1pPr>
          </a:lstStyle>
          <a:p>
            <a:endParaRPr lang="pt-BR"/>
          </a:p>
        </p:txBody>
      </p:sp>
      <p:sp>
        <p:nvSpPr>
          <p:cNvPr id="7" name="Espaço Reservado para Número de Slide 6"/>
          <p:cNvSpPr>
            <a:spLocks noGrp="1"/>
          </p:cNvSpPr>
          <p:nvPr>
            <p:ph type="sldNum" sz="quarter" idx="12"/>
          </p:nvPr>
        </p:nvSpPr>
        <p:spPr>
          <a:xfrm>
            <a:off x="8217192" y="6556248"/>
            <a:ext cx="365760" cy="301752"/>
          </a:xfrm>
        </p:spPr>
        <p:txBody>
          <a:bodyPr/>
          <a:lstStyle>
            <a:lvl1pPr algn="ctr">
              <a:defRPr sz="900"/>
            </a:lvl1pPr>
          </a:lstStyle>
          <a:p>
            <a:fld id="{C84F15E0-7937-41BF-B8DB-96F762E3575D}" type="slidenum">
              <a:rPr lang="pt-BR" smtClean="0"/>
              <a:pPr/>
              <a:t>‹nº›</a:t>
            </a:fld>
            <a:endParaRPr lang="pt-BR"/>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Triângulo retângulo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Conector reto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Conector reto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Espaço Reservado para Título 21"/>
          <p:cNvSpPr>
            <a:spLocks noGrp="1"/>
          </p:cNvSpPr>
          <p:nvPr>
            <p:ph type="title"/>
          </p:nvPr>
        </p:nvSpPr>
        <p:spPr>
          <a:xfrm>
            <a:off x="457200" y="267494"/>
            <a:ext cx="8229600" cy="1399032"/>
          </a:xfrm>
          <a:prstGeom prst="rect">
            <a:avLst/>
          </a:prstGeom>
        </p:spPr>
        <p:txBody>
          <a:bodyPr vert="horz" anchor="ctr">
            <a:normAutofit/>
          </a:bodyPr>
          <a:lstStyle/>
          <a:p>
            <a:r>
              <a:rPr kumimoji="0" lang="pt-BR" smtClean="0"/>
              <a:t>Clique para editar o estilo do título mestre</a:t>
            </a:r>
            <a:endParaRPr kumimoji="0" lang="en-US"/>
          </a:p>
        </p:txBody>
      </p:sp>
      <p:sp>
        <p:nvSpPr>
          <p:cNvPr id="13" name="Espaço Reservado para Texto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pt-BR" smtClean="0"/>
              <a:t>Clique para editar os estilos do texto mestre</a:t>
            </a:r>
          </a:p>
          <a:p>
            <a:pPr lvl="1" eaLnBrk="1" latinLnBrk="0" hangingPunct="1"/>
            <a:r>
              <a:rPr kumimoji="0" lang="pt-BR" smtClean="0"/>
              <a:t>Segundo nível</a:t>
            </a:r>
          </a:p>
          <a:p>
            <a:pPr lvl="2" eaLnBrk="1" latinLnBrk="0" hangingPunct="1"/>
            <a:r>
              <a:rPr kumimoji="0" lang="pt-BR" smtClean="0"/>
              <a:t>Terceiro nível</a:t>
            </a:r>
          </a:p>
          <a:p>
            <a:pPr lvl="3" eaLnBrk="1" latinLnBrk="0" hangingPunct="1"/>
            <a:r>
              <a:rPr kumimoji="0" lang="pt-BR" smtClean="0"/>
              <a:t>Quarto nível</a:t>
            </a:r>
          </a:p>
          <a:p>
            <a:pPr lvl="4" eaLnBrk="1" latinLnBrk="0" hangingPunct="1"/>
            <a:r>
              <a:rPr kumimoji="0" lang="pt-BR" smtClean="0"/>
              <a:t>Quinto nível</a:t>
            </a:r>
            <a:endParaRPr kumimoji="0" lang="en-US"/>
          </a:p>
        </p:txBody>
      </p:sp>
      <p:sp>
        <p:nvSpPr>
          <p:cNvPr id="14" name="Espaço Reservado para Data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322DE173-7D73-48FE-ADD2-25A2E72F9542}" type="datetimeFigureOut">
              <a:rPr lang="pt-BR" smtClean="0"/>
              <a:pPr/>
              <a:t>09/11/2014</a:t>
            </a:fld>
            <a:endParaRPr lang="pt-BR"/>
          </a:p>
        </p:txBody>
      </p:sp>
      <p:sp>
        <p:nvSpPr>
          <p:cNvPr id="3" name="Espaço Reservado para Rodapé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pt-BR"/>
          </a:p>
        </p:txBody>
      </p:sp>
      <p:sp>
        <p:nvSpPr>
          <p:cNvPr id="23" name="Espaço Reservado para Número de Slide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C84F15E0-7937-41BF-B8DB-96F762E3575D}" type="slidenum">
              <a:rPr lang="pt-BR" smtClean="0"/>
              <a:pPr/>
              <a:t>‹nº›</a:t>
            </a:fld>
            <a:endParaRPr lang="pt-BR"/>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539552" y="692696"/>
            <a:ext cx="8062912" cy="1470025"/>
          </a:xfrm>
        </p:spPr>
        <p:txBody>
          <a:bodyPr>
            <a:normAutofit fontScale="90000"/>
          </a:bodyPr>
          <a:lstStyle/>
          <a:p>
            <a:pPr algn="ctr"/>
            <a:r>
              <a:rPr lang="pt-BR" sz="4000" b="1" cap="all" dirty="0" smtClean="0"/>
              <a:t>Percepção e processamento de informações </a:t>
            </a:r>
            <a:endParaRPr lang="pt-BR" sz="4000" b="1" cap="all" dirty="0"/>
          </a:p>
        </p:txBody>
      </p:sp>
      <p:sp>
        <p:nvSpPr>
          <p:cNvPr id="3" name="CaixaDeTexto 2"/>
          <p:cNvSpPr txBox="1"/>
          <p:nvPr/>
        </p:nvSpPr>
        <p:spPr>
          <a:xfrm>
            <a:off x="2627784" y="3717032"/>
            <a:ext cx="5688632" cy="954107"/>
          </a:xfrm>
          <a:prstGeom prst="rect">
            <a:avLst/>
          </a:prstGeom>
          <a:noFill/>
        </p:spPr>
        <p:txBody>
          <a:bodyPr wrap="square" rtlCol="0">
            <a:spAutoFit/>
          </a:bodyPr>
          <a:lstStyle/>
          <a:p>
            <a:pPr algn="r"/>
            <a:r>
              <a:rPr lang="pt-BR" sz="2800" b="1" dirty="0" smtClean="0"/>
              <a:t>Ergonomia: projeto e produção</a:t>
            </a:r>
          </a:p>
          <a:p>
            <a:pPr algn="r"/>
            <a:r>
              <a:rPr lang="pt-BR" sz="2800" b="1" dirty="0" err="1" smtClean="0"/>
              <a:t>Itiro</a:t>
            </a:r>
            <a:r>
              <a:rPr lang="pt-BR" sz="2800" b="1" dirty="0" smtClean="0"/>
              <a:t> </a:t>
            </a:r>
            <a:r>
              <a:rPr lang="pt-BR" sz="2800" b="1" dirty="0" err="1" smtClean="0"/>
              <a:t>Iida</a:t>
            </a:r>
            <a:endParaRPr lang="pt-BR" sz="2800"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dirty="0" smtClean="0"/>
              <a:t>Diferenças entre as memórias de curta e de longa duração</a:t>
            </a:r>
            <a:endParaRPr lang="pt-BR" dirty="0"/>
          </a:p>
        </p:txBody>
      </p:sp>
      <p:sp>
        <p:nvSpPr>
          <p:cNvPr id="3" name="Espaço Reservado para Conteúdo 2"/>
          <p:cNvSpPr>
            <a:spLocks noGrp="1"/>
          </p:cNvSpPr>
          <p:nvPr>
            <p:ph idx="1"/>
          </p:nvPr>
        </p:nvSpPr>
        <p:spPr>
          <a:xfrm>
            <a:off x="0" y="1700808"/>
            <a:ext cx="9144000" cy="5157192"/>
          </a:xfrm>
        </p:spPr>
        <p:txBody>
          <a:bodyPr/>
          <a:lstStyle/>
          <a:p>
            <a:pPr algn="just">
              <a:buNone/>
            </a:pPr>
            <a:r>
              <a:rPr lang="pt-BR" dirty="0" smtClean="0"/>
              <a:t>	</a:t>
            </a:r>
            <a:r>
              <a:rPr lang="pt-BR" sz="2700" dirty="0" smtClean="0">
                <a:latin typeface="Times New Roman" pitchFamily="18" charset="0"/>
                <a:cs typeface="Times New Roman" pitchFamily="18" charset="0"/>
              </a:rPr>
              <a:t>A memória MCD é de natureza fonética (forma), enquanto MLD codifica-se pelos aspectos semânticos (conteúdo</a:t>
            </a:r>
            <a:r>
              <a:rPr lang="pt-BR" sz="2700" dirty="0" smtClean="0">
                <a:latin typeface="Times New Roman" pitchFamily="18" charset="0"/>
                <a:cs typeface="Times New Roman" pitchFamily="18" charset="0"/>
              </a:rPr>
              <a:t>).</a:t>
            </a:r>
            <a:endParaRPr lang="pt-BR" sz="2700" dirty="0" smtClean="0">
              <a:latin typeface="Times New Roman" pitchFamily="18" charset="0"/>
              <a:cs typeface="Times New Roman" pitchFamily="18" charset="0"/>
            </a:endParaRPr>
          </a:p>
          <a:p>
            <a:pPr algn="just">
              <a:buNone/>
            </a:pPr>
            <a:r>
              <a:rPr lang="pt-BR" sz="2700" dirty="0" smtClean="0">
                <a:latin typeface="Times New Roman" pitchFamily="18" charset="0"/>
                <a:cs typeface="Times New Roman" pitchFamily="18" charset="0"/>
              </a:rPr>
              <a:t>	Assim, a MCD relaciona-se mais com os aspectos </a:t>
            </a:r>
            <a:r>
              <a:rPr lang="pt-BR" sz="2700" b="1" dirty="0" smtClean="0">
                <a:latin typeface="Times New Roman" pitchFamily="18" charset="0"/>
                <a:cs typeface="Times New Roman" pitchFamily="18" charset="0"/>
              </a:rPr>
              <a:t>formais</a:t>
            </a:r>
            <a:r>
              <a:rPr lang="pt-BR" sz="2700" dirty="0" smtClean="0">
                <a:latin typeface="Times New Roman" pitchFamily="18" charset="0"/>
                <a:cs typeface="Times New Roman" pitchFamily="18" charset="0"/>
              </a:rPr>
              <a:t> do que aqueles conceituais da informação.</a:t>
            </a:r>
          </a:p>
          <a:p>
            <a:pPr algn="just">
              <a:buNone/>
            </a:pPr>
            <a:r>
              <a:rPr lang="pt-BR" sz="2700" dirty="0" smtClean="0">
                <a:latin typeface="Times New Roman" pitchFamily="18" charset="0"/>
                <a:cs typeface="Times New Roman" pitchFamily="18" charset="0"/>
              </a:rPr>
              <a:t>	</a:t>
            </a:r>
            <a:r>
              <a:rPr lang="pt-BR" sz="2700" dirty="0" smtClean="0">
                <a:latin typeface="Times New Roman" pitchFamily="18" charset="0"/>
                <a:cs typeface="Times New Roman" pitchFamily="18" charset="0"/>
              </a:rPr>
              <a:t>Com </a:t>
            </a:r>
            <a:r>
              <a:rPr lang="pt-BR" sz="2700" dirty="0" smtClean="0">
                <a:latin typeface="Times New Roman" pitchFamily="18" charset="0"/>
                <a:cs typeface="Times New Roman" pitchFamily="18" charset="0"/>
              </a:rPr>
              <a:t>a </a:t>
            </a:r>
            <a:r>
              <a:rPr lang="pt-BR" sz="2700" dirty="0" smtClean="0">
                <a:latin typeface="Times New Roman" pitchFamily="18" charset="0"/>
                <a:cs typeface="Times New Roman" pitchFamily="18" charset="0"/>
              </a:rPr>
              <a:t>MLD </a:t>
            </a:r>
            <a:r>
              <a:rPr lang="pt-BR" sz="2700" dirty="0" smtClean="0">
                <a:latin typeface="Times New Roman" pitchFamily="18" charset="0"/>
                <a:cs typeface="Times New Roman" pitchFamily="18" charset="0"/>
              </a:rPr>
              <a:t>ocorre o inverso: relaciona-se mais com aspectos semânticos ou </a:t>
            </a:r>
            <a:r>
              <a:rPr lang="pt-BR" sz="2700" b="1" dirty="0" smtClean="0">
                <a:latin typeface="Times New Roman" pitchFamily="18" charset="0"/>
                <a:cs typeface="Times New Roman" pitchFamily="18" charset="0"/>
              </a:rPr>
              <a:t>conceituais</a:t>
            </a:r>
            <a:r>
              <a:rPr lang="pt-BR" sz="2700" dirty="0" smtClean="0">
                <a:latin typeface="Times New Roman" pitchFamily="18" charset="0"/>
                <a:cs typeface="Times New Roman" pitchFamily="18" charset="0"/>
              </a:rPr>
              <a:t>,</a:t>
            </a:r>
            <a:r>
              <a:rPr lang="pt-BR" sz="2700" b="1" dirty="0" smtClean="0">
                <a:latin typeface="Times New Roman" pitchFamily="18" charset="0"/>
                <a:cs typeface="Times New Roman" pitchFamily="18" charset="0"/>
              </a:rPr>
              <a:t> </a:t>
            </a:r>
            <a:r>
              <a:rPr lang="pt-BR" sz="2700" dirty="0" smtClean="0">
                <a:latin typeface="Times New Roman" pitchFamily="18" charset="0"/>
                <a:cs typeface="Times New Roman" pitchFamily="18" charset="0"/>
              </a:rPr>
              <a:t>ou seja, tende a confundir informações de conceitos semelhantes, como </a:t>
            </a:r>
            <a:r>
              <a:rPr lang="pt-BR" sz="2700" i="1" dirty="0" smtClean="0">
                <a:latin typeface="Times New Roman" pitchFamily="18" charset="0"/>
                <a:cs typeface="Times New Roman" pitchFamily="18" charset="0"/>
              </a:rPr>
              <a:t>diagrama</a:t>
            </a:r>
            <a:r>
              <a:rPr lang="pt-BR" sz="2700" dirty="0" smtClean="0">
                <a:latin typeface="Times New Roman" pitchFamily="18" charset="0"/>
                <a:cs typeface="Times New Roman" pitchFamily="18" charset="0"/>
              </a:rPr>
              <a:t> e </a:t>
            </a:r>
            <a:r>
              <a:rPr lang="pt-BR" sz="2700" i="1" dirty="0" smtClean="0">
                <a:latin typeface="Times New Roman" pitchFamily="18" charset="0"/>
                <a:cs typeface="Times New Roman" pitchFamily="18" charset="0"/>
              </a:rPr>
              <a:t>gráfico.</a:t>
            </a:r>
            <a:endParaRPr lang="pt-BR" sz="2700" b="1" i="1" dirty="0" smtClean="0">
              <a:latin typeface="Times New Roman" pitchFamily="18" charset="0"/>
              <a:cs typeface="Times New Roman" pitchFamily="18" charset="0"/>
            </a:endParaRPr>
          </a:p>
          <a:p>
            <a:pPr algn="just">
              <a:buNone/>
            </a:pPr>
            <a:r>
              <a:rPr lang="pt-BR" sz="2700" dirty="0" smtClean="0">
                <a:latin typeface="Times New Roman" pitchFamily="18" charset="0"/>
                <a:cs typeface="Times New Roman" pitchFamily="18" charset="0"/>
              </a:rPr>
              <a:t>	</a:t>
            </a:r>
            <a:endParaRPr lang="pt-BR" sz="2700"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pic>
        <p:nvPicPr>
          <p:cNvPr id="1027" name="Picture 3"/>
          <p:cNvPicPr>
            <a:picLocks noGrp="1" noChangeAspect="1" noChangeArrowheads="1"/>
          </p:cNvPicPr>
          <p:nvPr>
            <p:ph idx="1"/>
          </p:nvPr>
        </p:nvPicPr>
        <p:blipFill>
          <a:blip r:embed="rId2" cstate="print"/>
          <a:srcRect/>
          <a:stretch>
            <a:fillRect/>
          </a:stretch>
        </p:blipFill>
        <p:spPr bwMode="auto">
          <a:xfrm>
            <a:off x="251520" y="2307204"/>
            <a:ext cx="8640960" cy="2377963"/>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0"/>
            <a:ext cx="9144000" cy="1666526"/>
          </a:xfrm>
        </p:spPr>
        <p:txBody>
          <a:bodyPr/>
          <a:lstStyle/>
          <a:p>
            <a:r>
              <a:rPr lang="pt-BR" dirty="0" smtClean="0"/>
              <a:t>Memórias declarativas</a:t>
            </a:r>
            <a:endParaRPr lang="pt-BR" dirty="0"/>
          </a:p>
        </p:txBody>
      </p:sp>
      <p:sp>
        <p:nvSpPr>
          <p:cNvPr id="3" name="Espaço Reservado para Conteúdo 2"/>
          <p:cNvSpPr>
            <a:spLocks noGrp="1"/>
          </p:cNvSpPr>
          <p:nvPr>
            <p:ph idx="1"/>
          </p:nvPr>
        </p:nvSpPr>
        <p:spPr>
          <a:xfrm>
            <a:off x="0" y="1628800"/>
            <a:ext cx="9144000" cy="5229200"/>
          </a:xfrm>
        </p:spPr>
        <p:txBody>
          <a:bodyPr/>
          <a:lstStyle/>
          <a:p>
            <a:pPr algn="just">
              <a:buNone/>
            </a:pPr>
            <a:r>
              <a:rPr lang="pt-BR" dirty="0" smtClean="0"/>
              <a:t>	</a:t>
            </a:r>
            <a:r>
              <a:rPr lang="pt-BR" sz="2700" dirty="0" smtClean="0">
                <a:latin typeface="Times New Roman" pitchFamily="18" charset="0"/>
                <a:cs typeface="Times New Roman" pitchFamily="18" charset="0"/>
              </a:rPr>
              <a:t>A memória declarativa é organizada por estruturas semânticas (categorias, esquemas, classes, grupos). A memória operacional é estruturada pelas regras de produção. Essas regras indicam que, se houver determinadas </a:t>
            </a:r>
            <a:r>
              <a:rPr lang="pt-BR" sz="2700" b="1" dirty="0" smtClean="0">
                <a:latin typeface="Times New Roman" pitchFamily="18" charset="0"/>
                <a:cs typeface="Times New Roman" pitchFamily="18" charset="0"/>
              </a:rPr>
              <a:t>condições</a:t>
            </a:r>
            <a:r>
              <a:rPr lang="pt-BR" sz="2700" dirty="0" smtClean="0">
                <a:latin typeface="Times New Roman" pitchFamily="18" charset="0"/>
                <a:cs typeface="Times New Roman" pitchFamily="18" charset="0"/>
              </a:rPr>
              <a:t>, uma certa </a:t>
            </a:r>
            <a:r>
              <a:rPr lang="pt-BR" sz="2700" b="1" dirty="0" smtClean="0">
                <a:latin typeface="Times New Roman" pitchFamily="18" charset="0"/>
                <a:cs typeface="Times New Roman" pitchFamily="18" charset="0"/>
              </a:rPr>
              <a:t>ação </a:t>
            </a:r>
            <a:r>
              <a:rPr lang="pt-BR" sz="2700" dirty="0" smtClean="0">
                <a:latin typeface="Times New Roman" pitchFamily="18" charset="0"/>
                <a:cs typeface="Times New Roman" pitchFamily="18" charset="0"/>
              </a:rPr>
              <a:t>poderá ser praticada.</a:t>
            </a:r>
            <a:endParaRPr lang="pt-BR" sz="27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95536" y="0"/>
            <a:ext cx="8229600" cy="1399032"/>
          </a:xfrm>
        </p:spPr>
        <p:txBody>
          <a:bodyPr/>
          <a:lstStyle/>
          <a:p>
            <a:r>
              <a:rPr lang="pt-BR" dirty="0" smtClean="0"/>
              <a:t>Esquecimento </a:t>
            </a:r>
            <a:endParaRPr lang="pt-BR" dirty="0"/>
          </a:p>
        </p:txBody>
      </p:sp>
      <p:sp>
        <p:nvSpPr>
          <p:cNvPr id="3" name="Espaço Reservado para Conteúdo 2"/>
          <p:cNvSpPr>
            <a:spLocks noGrp="1"/>
          </p:cNvSpPr>
          <p:nvPr>
            <p:ph idx="1"/>
          </p:nvPr>
        </p:nvSpPr>
        <p:spPr>
          <a:xfrm>
            <a:off x="0" y="1268760"/>
            <a:ext cx="9144000" cy="5589240"/>
          </a:xfrm>
        </p:spPr>
        <p:txBody>
          <a:bodyPr>
            <a:normAutofit lnSpcReduction="10000"/>
          </a:bodyPr>
          <a:lstStyle/>
          <a:p>
            <a:pPr algn="just">
              <a:buNone/>
            </a:pPr>
            <a:r>
              <a:rPr lang="pt-BR" sz="2700" dirty="0" smtClean="0">
                <a:latin typeface="Times New Roman" pitchFamily="18" charset="0"/>
                <a:cs typeface="Times New Roman" pitchFamily="18" charset="0"/>
              </a:rPr>
              <a:t>	Esquecimento é a incapacidade de recuperar informações memorizadas. Isso decorre do “arquivamento” da informação na “pasta” errada. Quando isso ocorre, não conseguimos localizar a informação correta na memória. A memória relaciona-se também com determinadas ocasiões e circunstâncias. Por exemplo, uma pessoa conhecida de uma academia de ginástica, talvez não seja reconhecida em um baile, com traje a rigor. Também ocorre a interferência de novas informações com a memória de curta duração e </a:t>
            </a:r>
            <a:r>
              <a:rPr lang="pt-BR" sz="2700" dirty="0" smtClean="0">
                <a:latin typeface="Times New Roman" pitchFamily="18" charset="0"/>
                <a:cs typeface="Times New Roman" pitchFamily="18" charset="0"/>
              </a:rPr>
              <a:t>vice-versa; </a:t>
            </a:r>
            <a:r>
              <a:rPr lang="pt-BR" sz="2700" dirty="0" smtClean="0">
                <a:latin typeface="Times New Roman" pitchFamily="18" charset="0"/>
                <a:cs typeface="Times New Roman" pitchFamily="18" charset="0"/>
              </a:rPr>
              <a:t>existem também as causas emocionais, pois podemos esquecer os fatos desagradáveis. O esquecimento pode estar relacionado também com a degeneração das células nervosas em pessoas idosas ou aqueles que sofreram um acidente vascular cerebral. </a:t>
            </a:r>
            <a:endParaRPr lang="pt-BR" sz="2700" dirty="0">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67544" y="0"/>
            <a:ext cx="8229600" cy="1399032"/>
          </a:xfrm>
        </p:spPr>
        <p:txBody>
          <a:bodyPr/>
          <a:lstStyle/>
          <a:p>
            <a:r>
              <a:rPr lang="pt-BR" dirty="0" smtClean="0"/>
              <a:t>Organização da informação</a:t>
            </a:r>
            <a:endParaRPr lang="pt-BR" dirty="0"/>
          </a:p>
        </p:txBody>
      </p:sp>
      <p:sp>
        <p:nvSpPr>
          <p:cNvPr id="3" name="Espaço Reservado para Conteúdo 2"/>
          <p:cNvSpPr>
            <a:spLocks noGrp="1"/>
          </p:cNvSpPr>
          <p:nvPr>
            <p:ph idx="1"/>
          </p:nvPr>
        </p:nvSpPr>
        <p:spPr>
          <a:xfrm>
            <a:off x="0" y="1412776"/>
            <a:ext cx="9144000" cy="5445224"/>
          </a:xfrm>
        </p:spPr>
        <p:txBody>
          <a:bodyPr/>
          <a:lstStyle/>
          <a:p>
            <a:pPr algn="just">
              <a:buNone/>
            </a:pPr>
            <a:r>
              <a:rPr lang="pt-BR" dirty="0" smtClean="0"/>
              <a:t>	</a:t>
            </a:r>
            <a:r>
              <a:rPr lang="pt-BR" sz="2700" dirty="0" smtClean="0">
                <a:latin typeface="Times New Roman" pitchFamily="18" charset="0"/>
                <a:cs typeface="Times New Roman" pitchFamily="18" charset="0"/>
              </a:rPr>
              <a:t>Um dispositivo de informação não transmite propriamente informações, mas emite estímulos que podem ter ou não, significado para o receptor</a:t>
            </a:r>
            <a:r>
              <a:rPr lang="pt-BR" sz="2700" dirty="0" smtClean="0">
                <a:latin typeface="Times New Roman" pitchFamily="18" charset="0"/>
                <a:cs typeface="Times New Roman" pitchFamily="18" charset="0"/>
              </a:rPr>
              <a:t>. diversas </a:t>
            </a:r>
            <a:r>
              <a:rPr lang="pt-BR" sz="2700" dirty="0" smtClean="0">
                <a:latin typeface="Times New Roman" pitchFamily="18" charset="0"/>
                <a:cs typeface="Times New Roman" pitchFamily="18" charset="0"/>
              </a:rPr>
              <a:t>características desses estímulos como frequência, intensidade e duração podem ser importantes para que os mesmos possam ser corretamente percebidos e interpretados pelo receptor.  </a:t>
            </a:r>
            <a:endParaRPr lang="pt-BR" sz="2700" dirty="0">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0"/>
            <a:ext cx="9144000" cy="1700808"/>
          </a:xfrm>
        </p:spPr>
        <p:txBody>
          <a:bodyPr/>
          <a:lstStyle/>
          <a:p>
            <a:r>
              <a:rPr lang="pt-BR" dirty="0" smtClean="0"/>
              <a:t>Processamento da informação</a:t>
            </a:r>
            <a:endParaRPr lang="pt-BR" dirty="0"/>
          </a:p>
        </p:txBody>
      </p:sp>
      <p:sp>
        <p:nvSpPr>
          <p:cNvPr id="3" name="Espaço Reservado para Conteúdo 2"/>
          <p:cNvSpPr>
            <a:spLocks noGrp="1"/>
          </p:cNvSpPr>
          <p:nvPr>
            <p:ph idx="1"/>
          </p:nvPr>
        </p:nvSpPr>
        <p:spPr>
          <a:xfrm>
            <a:off x="0" y="1700808"/>
            <a:ext cx="9144000" cy="5157192"/>
          </a:xfrm>
        </p:spPr>
        <p:txBody>
          <a:bodyPr/>
          <a:lstStyle/>
          <a:p>
            <a:pPr algn="just">
              <a:buNone/>
            </a:pPr>
            <a:r>
              <a:rPr lang="pt-BR" dirty="0" smtClean="0"/>
              <a:t>	</a:t>
            </a:r>
            <a:r>
              <a:rPr lang="pt-BR" sz="2700" dirty="0" smtClean="0">
                <a:latin typeface="Times New Roman" pitchFamily="18" charset="0"/>
                <a:cs typeface="Times New Roman" pitchFamily="18" charset="0"/>
              </a:rPr>
              <a:t>Os estímulos captados pelos órgãos sensoriais são transmitidos ao sistema nervoso central por meio das conexões entre de células nervosas, que formam uma cadeia, chamada via aferente. Após serem processadas, retornam pela via eferente, aos órgãos, produzindo respostas. Certas condições tendem a facilitar ou dificultar a transmissão e o processamento desses estímulos.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0"/>
            <a:ext cx="9144000" cy="1772816"/>
          </a:xfrm>
        </p:spPr>
        <p:txBody>
          <a:bodyPr/>
          <a:lstStyle/>
          <a:p>
            <a:r>
              <a:rPr lang="pt-BR" dirty="0" smtClean="0"/>
              <a:t>Tempo de reação</a:t>
            </a:r>
            <a:endParaRPr lang="pt-BR" dirty="0"/>
          </a:p>
        </p:txBody>
      </p:sp>
      <p:sp>
        <p:nvSpPr>
          <p:cNvPr id="3" name="Espaço Reservado para Conteúdo 2"/>
          <p:cNvSpPr>
            <a:spLocks noGrp="1"/>
          </p:cNvSpPr>
          <p:nvPr>
            <p:ph idx="1"/>
          </p:nvPr>
        </p:nvSpPr>
        <p:spPr>
          <a:xfrm>
            <a:off x="0" y="1882808"/>
            <a:ext cx="9144000" cy="4975192"/>
          </a:xfrm>
        </p:spPr>
        <p:txBody>
          <a:bodyPr/>
          <a:lstStyle/>
          <a:p>
            <a:pPr algn="just">
              <a:buNone/>
            </a:pPr>
            <a:r>
              <a:rPr lang="pt-BR" dirty="0" smtClean="0"/>
              <a:t>	T</a:t>
            </a:r>
            <a:r>
              <a:rPr lang="pt-BR" sz="2700" dirty="0" smtClean="0">
                <a:latin typeface="Times New Roman" pitchFamily="18" charset="0"/>
                <a:cs typeface="Times New Roman" pitchFamily="18" charset="0"/>
              </a:rPr>
              <a:t>empo de reação é o intervalo de tempo entre a recepção de um </a:t>
            </a:r>
            <a:r>
              <a:rPr lang="pt-BR" sz="2700" dirty="0" smtClean="0">
                <a:latin typeface="Times New Roman" pitchFamily="18" charset="0"/>
                <a:cs typeface="Times New Roman" pitchFamily="18" charset="0"/>
              </a:rPr>
              <a:t>estímulo </a:t>
            </a:r>
            <a:r>
              <a:rPr lang="pt-BR" sz="2700" dirty="0" smtClean="0">
                <a:latin typeface="Times New Roman" pitchFamily="18" charset="0"/>
                <a:cs typeface="Times New Roman" pitchFamily="18" charset="0"/>
              </a:rPr>
              <a:t>e a emissão da resposta pelo organismo, abreviadamente designado por </a:t>
            </a:r>
            <a:r>
              <a:rPr lang="pt-BR" sz="2700" dirty="0" smtClean="0">
                <a:latin typeface="Times New Roman" pitchFamily="18" charset="0"/>
                <a:cs typeface="Times New Roman" pitchFamily="18" charset="0"/>
              </a:rPr>
              <a:t>estímulo-resposta. </a:t>
            </a:r>
            <a:r>
              <a:rPr lang="pt-BR" sz="2700" dirty="0" smtClean="0">
                <a:latin typeface="Times New Roman" pitchFamily="18" charset="0"/>
                <a:cs typeface="Times New Roman" pitchFamily="18" charset="0"/>
              </a:rPr>
              <a:t>E</a:t>
            </a:r>
            <a:r>
              <a:rPr lang="pt-BR" sz="2700" dirty="0" smtClean="0">
                <a:latin typeface="Times New Roman" pitchFamily="18" charset="0"/>
                <a:cs typeface="Times New Roman" pitchFamily="18" charset="0"/>
              </a:rPr>
              <a:t>m </a:t>
            </a:r>
            <a:r>
              <a:rPr lang="pt-BR" sz="2700" dirty="0" smtClean="0">
                <a:latin typeface="Times New Roman" pitchFamily="18" charset="0"/>
                <a:cs typeface="Times New Roman" pitchFamily="18" charset="0"/>
              </a:rPr>
              <a:t>certas ocasiões, é necessário que essa </a:t>
            </a:r>
            <a:r>
              <a:rPr lang="pt-BR" sz="2700" dirty="0" smtClean="0">
                <a:latin typeface="Times New Roman" pitchFamily="18" charset="0"/>
                <a:cs typeface="Times New Roman" pitchFamily="18" charset="0"/>
              </a:rPr>
              <a:t>resposta </a:t>
            </a:r>
            <a:r>
              <a:rPr lang="pt-BR" sz="2700" dirty="0" smtClean="0">
                <a:latin typeface="Times New Roman" pitchFamily="18" charset="0"/>
                <a:cs typeface="Times New Roman" pitchFamily="18" charset="0"/>
              </a:rPr>
              <a:t>seja emitida rapidamente e sem erro. Existentes diversas </a:t>
            </a:r>
            <a:r>
              <a:rPr lang="pt-BR" sz="2700" dirty="0" smtClean="0">
                <a:latin typeface="Times New Roman" pitchFamily="18" charset="0"/>
                <a:cs typeface="Times New Roman" pitchFamily="18" charset="0"/>
              </a:rPr>
              <a:t>circunstâncias </a:t>
            </a:r>
            <a:r>
              <a:rPr lang="pt-BR" sz="2700" dirty="0" smtClean="0">
                <a:latin typeface="Times New Roman" pitchFamily="18" charset="0"/>
                <a:cs typeface="Times New Roman" pitchFamily="18" charset="0"/>
              </a:rPr>
              <a:t>que podem modificar a velocidade e a precisão dessas respostas.</a:t>
            </a:r>
            <a:endParaRPr lang="pt-BR" sz="2700" dirty="0">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0"/>
            <a:ext cx="9144000" cy="1772816"/>
          </a:xfrm>
        </p:spPr>
        <p:txBody>
          <a:bodyPr/>
          <a:lstStyle/>
          <a:p>
            <a:r>
              <a:rPr lang="pt-BR" dirty="0" smtClean="0"/>
              <a:t>Complexidade da informação</a:t>
            </a:r>
            <a:endParaRPr lang="pt-BR" dirty="0"/>
          </a:p>
        </p:txBody>
      </p:sp>
      <p:sp>
        <p:nvSpPr>
          <p:cNvPr id="3" name="Espaço Reservado para Conteúdo 2"/>
          <p:cNvSpPr>
            <a:spLocks noGrp="1"/>
          </p:cNvSpPr>
          <p:nvPr>
            <p:ph idx="1"/>
          </p:nvPr>
        </p:nvSpPr>
        <p:spPr>
          <a:xfrm>
            <a:off x="0" y="1882808"/>
            <a:ext cx="9144000" cy="4975192"/>
          </a:xfrm>
        </p:spPr>
        <p:txBody>
          <a:bodyPr>
            <a:normAutofit/>
          </a:bodyPr>
          <a:lstStyle/>
          <a:p>
            <a:pPr algn="just"/>
            <a:r>
              <a:rPr lang="pt-BR" sz="2700" b="1" dirty="0" smtClean="0">
                <a:latin typeface="Times New Roman" pitchFamily="18" charset="0"/>
                <a:cs typeface="Times New Roman" pitchFamily="18" charset="0"/>
              </a:rPr>
              <a:t>Seletividade:</a:t>
            </a:r>
            <a:r>
              <a:rPr lang="pt-BR" sz="2700" dirty="0" smtClean="0">
                <a:latin typeface="Times New Roman" pitchFamily="18" charset="0"/>
                <a:cs typeface="Times New Roman" pitchFamily="18" charset="0"/>
              </a:rPr>
              <a:t> em condições de saturação, as pessoas tem capacidade para selecionar aquelas informações que são mais importantes para a tarefa em execução, ou para as quais os seus sentidos estão mais “ligados”. Assim, elas podem aumentar a sensibilidade para certos estímulos.</a:t>
            </a:r>
            <a:endParaRPr lang="pt-BR" sz="2700" b="1" dirty="0">
              <a:latin typeface="Times New Roman" pitchFamily="18" charset="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0"/>
            <a:ext cx="9144000" cy="1772816"/>
          </a:xfrm>
        </p:spPr>
        <p:txBody>
          <a:bodyPr/>
          <a:lstStyle/>
          <a:p>
            <a:r>
              <a:rPr lang="pt-BR" dirty="0" smtClean="0"/>
              <a:t>Níveis de </a:t>
            </a:r>
            <a:r>
              <a:rPr lang="pt-BR" dirty="0" smtClean="0"/>
              <a:t>excitação </a:t>
            </a:r>
            <a:endParaRPr lang="pt-BR" dirty="0"/>
          </a:p>
        </p:txBody>
      </p:sp>
      <p:sp>
        <p:nvSpPr>
          <p:cNvPr id="3" name="Espaço Reservado para Conteúdo 2"/>
          <p:cNvSpPr>
            <a:spLocks noGrp="1"/>
          </p:cNvSpPr>
          <p:nvPr>
            <p:ph idx="1"/>
          </p:nvPr>
        </p:nvSpPr>
        <p:spPr>
          <a:xfrm>
            <a:off x="0" y="1700808"/>
            <a:ext cx="9144000" cy="5157192"/>
          </a:xfrm>
        </p:spPr>
        <p:txBody>
          <a:bodyPr/>
          <a:lstStyle/>
          <a:p>
            <a:pPr algn="just">
              <a:buNone/>
            </a:pPr>
            <a:r>
              <a:rPr lang="pt-BR" dirty="0" smtClean="0"/>
              <a:t>	</a:t>
            </a:r>
            <a:r>
              <a:rPr lang="pt-BR" sz="2700" dirty="0" smtClean="0">
                <a:latin typeface="Times New Roman" pitchFamily="18" charset="0"/>
                <a:cs typeface="Times New Roman" pitchFamily="18" charset="0"/>
              </a:rPr>
              <a:t>O nível de excitação de uma pessoa influi na sua capacidade de percepção e nas respostas fisiológicas. Essa excitação pode ser verificada por diversas técnicas </a:t>
            </a:r>
            <a:r>
              <a:rPr lang="pt-BR" sz="2700" dirty="0" smtClean="0">
                <a:latin typeface="Times New Roman" pitchFamily="18" charset="0"/>
                <a:cs typeface="Times New Roman" pitchFamily="18" charset="0"/>
              </a:rPr>
              <a:t>como </a:t>
            </a:r>
            <a:r>
              <a:rPr lang="pt-BR" sz="2700" dirty="0" smtClean="0">
                <a:latin typeface="Times New Roman" pitchFamily="18" charset="0"/>
                <a:cs typeface="Times New Roman" pitchFamily="18" charset="0"/>
              </a:rPr>
              <a:t>o</a:t>
            </a:r>
            <a:r>
              <a:rPr lang="pt-BR" sz="2700" dirty="0" smtClean="0">
                <a:latin typeface="Times New Roman" pitchFamily="18" charset="0"/>
                <a:cs typeface="Times New Roman" pitchFamily="18" charset="0"/>
              </a:rPr>
              <a:t> </a:t>
            </a:r>
            <a:r>
              <a:rPr lang="pt-BR" sz="2700" dirty="0" smtClean="0">
                <a:latin typeface="Times New Roman" pitchFamily="18" charset="0"/>
                <a:cs typeface="Times New Roman" pitchFamily="18" charset="0"/>
              </a:rPr>
              <a:t>EGG  (eletro-encefalograma) do córtex cerebral, temperatura corporal, pulsações e níveis hormonais de adrenalina. </a:t>
            </a:r>
          </a:p>
          <a:p>
            <a:pPr algn="just">
              <a:buNone/>
            </a:pPr>
            <a:r>
              <a:rPr lang="pt-BR" sz="2700" dirty="0" smtClean="0">
                <a:latin typeface="Times New Roman" pitchFamily="18" charset="0"/>
                <a:cs typeface="Times New Roman" pitchFamily="18" charset="0"/>
              </a:rPr>
              <a:t>	 O trabalho pode ser organizado de modo a manter um certo nível de </a:t>
            </a:r>
            <a:r>
              <a:rPr lang="pt-BR" sz="2700" dirty="0" smtClean="0">
                <a:latin typeface="Times New Roman" pitchFamily="18" charset="0"/>
                <a:cs typeface="Times New Roman" pitchFamily="18" charset="0"/>
              </a:rPr>
              <a:t>estímulo</a:t>
            </a:r>
            <a:r>
              <a:rPr lang="pt-BR" sz="2700" dirty="0" smtClean="0">
                <a:latin typeface="Times New Roman" pitchFamily="18" charset="0"/>
                <a:cs typeface="Times New Roman" pitchFamily="18" charset="0"/>
              </a:rPr>
              <a:t>, procurando </a:t>
            </a:r>
            <a:r>
              <a:rPr lang="pt-BR" sz="2700" dirty="0" smtClean="0">
                <a:latin typeface="Times New Roman" pitchFamily="18" charset="0"/>
                <a:cs typeface="Times New Roman" pitchFamily="18" charset="0"/>
              </a:rPr>
              <a:t>situá-lo </a:t>
            </a:r>
            <a:r>
              <a:rPr lang="pt-BR" sz="2700" dirty="0" smtClean="0">
                <a:latin typeface="Times New Roman" pitchFamily="18" charset="0"/>
                <a:cs typeface="Times New Roman" pitchFamily="18" charset="0"/>
              </a:rPr>
              <a:t>em torno do seu torno ótimo. </a:t>
            </a:r>
            <a:endParaRPr lang="pt-BR" sz="2700" dirty="0">
              <a:latin typeface="Times New Roman" pitchFamily="18" charset="0"/>
              <a:cs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pic>
        <p:nvPicPr>
          <p:cNvPr id="2050" name="Picture 2"/>
          <p:cNvPicPr>
            <a:picLocks noGrp="1" noChangeAspect="1" noChangeArrowheads="1"/>
          </p:cNvPicPr>
          <p:nvPr>
            <p:ph idx="1"/>
          </p:nvPr>
        </p:nvPicPr>
        <p:blipFill>
          <a:blip r:embed="rId2" cstate="print"/>
          <a:srcRect/>
          <a:stretch>
            <a:fillRect/>
          </a:stretch>
        </p:blipFill>
        <p:spPr bwMode="auto">
          <a:xfrm>
            <a:off x="251520" y="1772816"/>
            <a:ext cx="8651720" cy="3136631"/>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0" y="548680"/>
            <a:ext cx="9144000" cy="6309320"/>
          </a:xfrm>
        </p:spPr>
        <p:txBody>
          <a:bodyPr/>
          <a:lstStyle/>
          <a:p>
            <a:pPr algn="just">
              <a:buNone/>
            </a:pPr>
            <a:r>
              <a:rPr lang="pt-BR" dirty="0" smtClean="0"/>
              <a:t>	</a:t>
            </a:r>
            <a:r>
              <a:rPr lang="pt-BR" sz="2700" dirty="0" smtClean="0">
                <a:latin typeface="Times New Roman" pitchFamily="18" charset="0"/>
                <a:cs typeface="Times New Roman" pitchFamily="18" charset="0"/>
              </a:rPr>
              <a:t>O desempenho dos sistemas modernos depende mais da percepção humana para a captação de informações e tomada de decisões, e das comunicações entre as pessoas no trabalho. Assim, </a:t>
            </a:r>
            <a:r>
              <a:rPr lang="pt-BR" sz="2700" dirty="0" smtClean="0">
                <a:latin typeface="Times New Roman" pitchFamily="18" charset="0"/>
                <a:cs typeface="Times New Roman" pitchFamily="18" charset="0"/>
              </a:rPr>
              <a:t>a ergonomia </a:t>
            </a:r>
            <a:r>
              <a:rPr lang="pt-BR" sz="2700" dirty="0" smtClean="0">
                <a:latin typeface="Times New Roman" pitchFamily="18" charset="0"/>
                <a:cs typeface="Times New Roman" pitchFamily="18" charset="0"/>
              </a:rPr>
              <a:t>passou a estudar os </a:t>
            </a:r>
            <a:r>
              <a:rPr lang="pt-BR" sz="2700" b="1" dirty="0" smtClean="0">
                <a:solidFill>
                  <a:srgbClr val="FFFF00"/>
                </a:solidFill>
                <a:latin typeface="Times New Roman" pitchFamily="18" charset="0"/>
                <a:cs typeface="Times New Roman" pitchFamily="18" charset="0"/>
              </a:rPr>
              <a:t>aspectos cognitivos </a:t>
            </a:r>
            <a:r>
              <a:rPr lang="pt-BR" sz="2700" dirty="0" smtClean="0">
                <a:latin typeface="Times New Roman" pitchFamily="18" charset="0"/>
                <a:cs typeface="Times New Roman" pitchFamily="18" charset="0"/>
              </a:rPr>
              <a:t>das interações entre as pessoas e o sistema de trabalho, a fim de realizar projetos de </a:t>
            </a:r>
            <a:r>
              <a:rPr lang="pt-BR" sz="2700" dirty="0" smtClean="0">
                <a:latin typeface="Times New Roman" pitchFamily="18" charset="0"/>
                <a:cs typeface="Times New Roman" pitchFamily="18" charset="0"/>
              </a:rPr>
              <a:t>máquinas </a:t>
            </a:r>
            <a:r>
              <a:rPr lang="pt-BR" sz="2700" dirty="0" smtClean="0">
                <a:latin typeface="Times New Roman" pitchFamily="18" charset="0"/>
                <a:cs typeface="Times New Roman" pitchFamily="18" charset="0"/>
              </a:rPr>
              <a:t>mais eficazes</a:t>
            </a:r>
            <a:endParaRPr lang="pt-BR" sz="27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0"/>
            <a:ext cx="9144000" cy="1772816"/>
          </a:xfrm>
        </p:spPr>
        <p:txBody>
          <a:bodyPr/>
          <a:lstStyle/>
          <a:p>
            <a:r>
              <a:rPr lang="pt-BR" dirty="0" smtClean="0"/>
              <a:t>Vigilância </a:t>
            </a:r>
            <a:endParaRPr lang="pt-BR" dirty="0"/>
          </a:p>
        </p:txBody>
      </p:sp>
      <p:sp>
        <p:nvSpPr>
          <p:cNvPr id="3" name="Espaço Reservado para Conteúdo 2"/>
          <p:cNvSpPr>
            <a:spLocks noGrp="1"/>
          </p:cNvSpPr>
          <p:nvPr>
            <p:ph idx="1"/>
          </p:nvPr>
        </p:nvSpPr>
        <p:spPr>
          <a:xfrm>
            <a:off x="0" y="1772816"/>
            <a:ext cx="9144000" cy="5085184"/>
          </a:xfrm>
        </p:spPr>
        <p:txBody>
          <a:bodyPr/>
          <a:lstStyle/>
          <a:p>
            <a:pPr algn="just">
              <a:buNone/>
            </a:pPr>
            <a:r>
              <a:rPr lang="pt-BR" dirty="0" smtClean="0"/>
              <a:t>	 </a:t>
            </a:r>
            <a:r>
              <a:rPr lang="pt-BR" sz="2700" dirty="0" smtClean="0">
                <a:latin typeface="Times New Roman" pitchFamily="18" charset="0"/>
                <a:cs typeface="Times New Roman" pitchFamily="18" charset="0"/>
              </a:rPr>
              <a:t>Vigilância é a capacidade de manter elevada atenção. Em alguns casos, ela deve ser mantida durante longos períodos, como ocorre com os controladores de </a:t>
            </a:r>
            <a:r>
              <a:rPr lang="pt-BR" sz="2700" dirty="0" err="1" smtClean="0">
                <a:latin typeface="Times New Roman" pitchFamily="18" charset="0"/>
                <a:cs typeface="Times New Roman" pitchFamily="18" charset="0"/>
              </a:rPr>
              <a:t>vôos</a:t>
            </a:r>
            <a:r>
              <a:rPr lang="pt-BR" sz="2700" dirty="0" smtClean="0">
                <a:latin typeface="Times New Roman" pitchFamily="18" charset="0"/>
                <a:cs typeface="Times New Roman" pitchFamily="18" charset="0"/>
              </a:rPr>
              <a:t>.  </a:t>
            </a:r>
          </a:p>
          <a:p>
            <a:pPr algn="just">
              <a:buNone/>
            </a:pPr>
            <a:r>
              <a:rPr lang="pt-BR" sz="2700" dirty="0" smtClean="0">
                <a:latin typeface="Times New Roman" pitchFamily="18" charset="0"/>
                <a:cs typeface="Times New Roman" pitchFamily="18" charset="0"/>
              </a:rPr>
              <a:t>	Em geral, os trabalhadores não apresentam bons resultados em tarefas que exigem vigilância contínua. O seu desempenho cai </a:t>
            </a:r>
            <a:r>
              <a:rPr lang="pt-BR" sz="2700" dirty="0" smtClean="0">
                <a:latin typeface="Times New Roman" pitchFamily="18" charset="0"/>
                <a:cs typeface="Times New Roman" pitchFamily="18" charset="0"/>
              </a:rPr>
              <a:t>em </a:t>
            </a:r>
            <a:r>
              <a:rPr lang="pt-BR" sz="2700" dirty="0" smtClean="0">
                <a:latin typeface="Times New Roman" pitchFamily="18" charset="0"/>
                <a:cs typeface="Times New Roman" pitchFamily="18" charset="0"/>
              </a:rPr>
              <a:t>20% após meia hora e os erros tendem a crescer, devido a distração, monotonia e sono.</a:t>
            </a:r>
            <a:endParaRPr lang="pt-BR" sz="2700" dirty="0">
              <a:latin typeface="Times New Roman" pitchFamily="18" charset="0"/>
              <a:cs typeface="Times New Roman"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0"/>
            <a:ext cx="9144000" cy="1700808"/>
          </a:xfrm>
        </p:spPr>
        <p:txBody>
          <a:bodyPr/>
          <a:lstStyle/>
          <a:p>
            <a:r>
              <a:rPr lang="pt-BR" dirty="0" smtClean="0"/>
              <a:t>R</a:t>
            </a:r>
            <a:r>
              <a:rPr lang="pt-BR" dirty="0" smtClean="0"/>
              <a:t>ealimentação </a:t>
            </a:r>
            <a:r>
              <a:rPr lang="pt-BR" dirty="0" smtClean="0"/>
              <a:t/>
            </a:r>
            <a:br>
              <a:rPr lang="pt-BR" dirty="0" smtClean="0"/>
            </a:br>
            <a:endParaRPr lang="pt-BR" dirty="0"/>
          </a:p>
        </p:txBody>
      </p:sp>
      <p:sp>
        <p:nvSpPr>
          <p:cNvPr id="3" name="Espaço Reservado para Conteúdo 2"/>
          <p:cNvSpPr>
            <a:spLocks noGrp="1"/>
          </p:cNvSpPr>
          <p:nvPr>
            <p:ph idx="1"/>
          </p:nvPr>
        </p:nvSpPr>
        <p:spPr>
          <a:xfrm>
            <a:off x="0" y="1772816"/>
            <a:ext cx="9144000" cy="5085184"/>
          </a:xfrm>
        </p:spPr>
        <p:txBody>
          <a:bodyPr/>
          <a:lstStyle/>
          <a:p>
            <a:pPr algn="just">
              <a:buNone/>
            </a:pPr>
            <a:r>
              <a:rPr lang="pt-BR" dirty="0" smtClean="0"/>
              <a:t>	</a:t>
            </a:r>
            <a:r>
              <a:rPr lang="pt-BR" sz="2700" dirty="0" smtClean="0">
                <a:latin typeface="Times New Roman" pitchFamily="18" charset="0"/>
                <a:cs typeface="Times New Roman" pitchFamily="18" charset="0"/>
              </a:rPr>
              <a:t>A realimentação é um sinal emitido pelo sistema </a:t>
            </a:r>
            <a:r>
              <a:rPr lang="pt-BR" sz="2700" dirty="0" smtClean="0">
                <a:latin typeface="Times New Roman" pitchFamily="18" charset="0"/>
                <a:cs typeface="Times New Roman" pitchFamily="18" charset="0"/>
              </a:rPr>
              <a:t>como “resposta</a:t>
            </a:r>
            <a:r>
              <a:rPr lang="pt-BR" sz="2700" dirty="0" smtClean="0">
                <a:latin typeface="Times New Roman" pitchFamily="18" charset="0"/>
                <a:cs typeface="Times New Roman" pitchFamily="18" charset="0"/>
              </a:rPr>
              <a:t>” a uma ação executada pelo trabalhador. Esse sinal pode indicar que a ação foi corretamente executada. Um outro tipo de sinal pode indicar que houve erro. </a:t>
            </a:r>
            <a:endParaRPr lang="pt-BR" sz="2700" dirty="0">
              <a:latin typeface="Times New Roman" pitchFamily="18" charset="0"/>
              <a:cs typeface="Times New Roman"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67544" y="0"/>
            <a:ext cx="8229600" cy="1399032"/>
          </a:xfrm>
        </p:spPr>
        <p:txBody>
          <a:bodyPr/>
          <a:lstStyle/>
          <a:p>
            <a:r>
              <a:rPr lang="pt-BR" dirty="0" smtClean="0"/>
              <a:t>Memorial verbal e espacial</a:t>
            </a:r>
            <a:endParaRPr lang="pt-BR" dirty="0"/>
          </a:p>
        </p:txBody>
      </p:sp>
      <p:sp>
        <p:nvSpPr>
          <p:cNvPr id="3" name="Espaço Reservado para Conteúdo 2"/>
          <p:cNvSpPr>
            <a:spLocks noGrp="1"/>
          </p:cNvSpPr>
          <p:nvPr>
            <p:ph idx="1"/>
          </p:nvPr>
        </p:nvSpPr>
        <p:spPr>
          <a:xfrm>
            <a:off x="0" y="1340768"/>
            <a:ext cx="9144000" cy="5517232"/>
          </a:xfrm>
        </p:spPr>
        <p:txBody>
          <a:bodyPr/>
          <a:lstStyle/>
          <a:p>
            <a:pPr algn="just">
              <a:buNone/>
            </a:pPr>
            <a:r>
              <a:rPr lang="pt-BR" dirty="0" smtClean="0"/>
              <a:t>   </a:t>
            </a:r>
            <a:r>
              <a:rPr lang="pt-BR" sz="2700" dirty="0" smtClean="0">
                <a:latin typeface="Times New Roman" pitchFamily="18" charset="0"/>
                <a:cs typeface="Times New Roman" pitchFamily="18" charset="0"/>
              </a:rPr>
              <a:t>A</a:t>
            </a:r>
            <a:r>
              <a:rPr lang="pt-BR" sz="2700" dirty="0" smtClean="0">
                <a:latin typeface="Times New Roman" pitchFamily="18" charset="0"/>
                <a:cs typeface="Times New Roman" pitchFamily="18" charset="0"/>
              </a:rPr>
              <a:t>s </a:t>
            </a:r>
            <a:r>
              <a:rPr lang="pt-BR" sz="2700" dirty="0" smtClean="0">
                <a:latin typeface="Times New Roman" pitchFamily="18" charset="0"/>
                <a:cs typeface="Times New Roman" pitchFamily="18" charset="0"/>
              </a:rPr>
              <a:t>informações memorizadas podem ser classificadas em dois tipos básicos: memória verbal e memória espacial. A </a:t>
            </a:r>
            <a:r>
              <a:rPr lang="pt-BR" sz="2700" b="1" dirty="0" smtClean="0">
                <a:solidFill>
                  <a:srgbClr val="FFC000"/>
                </a:solidFill>
                <a:latin typeface="Times New Roman" pitchFamily="18" charset="0"/>
                <a:cs typeface="Times New Roman" pitchFamily="18" charset="0"/>
              </a:rPr>
              <a:t>memória verbal</a:t>
            </a:r>
            <a:r>
              <a:rPr lang="pt-BR" sz="2700" b="1" dirty="0" smtClean="0">
                <a:latin typeface="Times New Roman" pitchFamily="18" charset="0"/>
                <a:cs typeface="Times New Roman" pitchFamily="18" charset="0"/>
              </a:rPr>
              <a:t> </a:t>
            </a:r>
            <a:r>
              <a:rPr lang="pt-BR" sz="2700" dirty="0" smtClean="0">
                <a:latin typeface="Times New Roman" pitchFamily="18" charset="0"/>
                <a:cs typeface="Times New Roman" pitchFamily="18" charset="0"/>
              </a:rPr>
              <a:t>tem propriedades fonéticas e acústicas, e armazena informações linguísticas </a:t>
            </a:r>
            <a:r>
              <a:rPr lang="pt-BR" sz="2700" dirty="0" smtClean="0">
                <a:latin typeface="Times New Roman" pitchFamily="18" charset="0"/>
                <a:cs typeface="Times New Roman" pitchFamily="18" charset="0"/>
              </a:rPr>
              <a:t>como </a:t>
            </a:r>
            <a:r>
              <a:rPr lang="pt-BR" sz="2700" dirty="0" smtClean="0">
                <a:latin typeface="Times New Roman" pitchFamily="18" charset="0"/>
                <a:cs typeface="Times New Roman" pitchFamily="18" charset="0"/>
              </a:rPr>
              <a:t>palavras </a:t>
            </a:r>
            <a:r>
              <a:rPr lang="pt-BR" sz="2700" dirty="0" smtClean="0">
                <a:latin typeface="Times New Roman" pitchFamily="18" charset="0"/>
                <a:cs typeface="Times New Roman" pitchFamily="18" charset="0"/>
              </a:rPr>
              <a:t>e números</a:t>
            </a:r>
            <a:r>
              <a:rPr lang="pt-BR" sz="2700" dirty="0" smtClean="0">
                <a:latin typeface="Times New Roman" pitchFamily="18" charset="0"/>
                <a:cs typeface="Times New Roman" pitchFamily="18" charset="0"/>
              </a:rPr>
              <a:t>. A </a:t>
            </a:r>
            <a:r>
              <a:rPr lang="pt-BR" sz="2700" b="1" dirty="0" smtClean="0">
                <a:solidFill>
                  <a:srgbClr val="FFFF00"/>
                </a:solidFill>
                <a:latin typeface="Times New Roman" pitchFamily="18" charset="0"/>
                <a:cs typeface="Times New Roman" pitchFamily="18" charset="0"/>
              </a:rPr>
              <a:t>memória espacial </a:t>
            </a:r>
            <a:r>
              <a:rPr lang="pt-BR" sz="2700" dirty="0" smtClean="0">
                <a:latin typeface="Times New Roman" pitchFamily="18" charset="0"/>
                <a:cs typeface="Times New Roman" pitchFamily="18" charset="0"/>
              </a:rPr>
              <a:t>tem propriedades visuais e armazena informações </a:t>
            </a:r>
            <a:r>
              <a:rPr lang="pt-BR" sz="2700" dirty="0" smtClean="0">
                <a:latin typeface="Times New Roman" pitchFamily="18" charset="0"/>
                <a:cs typeface="Times New Roman" pitchFamily="18" charset="0"/>
              </a:rPr>
              <a:t>analógicas </a:t>
            </a:r>
            <a:r>
              <a:rPr lang="pt-BR" sz="2700" dirty="0" smtClean="0">
                <a:latin typeface="Times New Roman" pitchFamily="18" charset="0"/>
                <a:cs typeface="Times New Roman" pitchFamily="18" charset="0"/>
              </a:rPr>
              <a:t>e pictóricas, como figuras desenhos e mapas. Na memória de curta duração ambos tem a característica como de perda rápida e capacidade limitada. As informações que contem simultaneamente as duas </a:t>
            </a:r>
            <a:r>
              <a:rPr lang="pt-BR" sz="2700" dirty="0" smtClean="0">
                <a:latin typeface="Times New Roman" pitchFamily="18" charset="0"/>
                <a:cs typeface="Times New Roman" pitchFamily="18" charset="0"/>
              </a:rPr>
              <a:t>características, </a:t>
            </a:r>
            <a:r>
              <a:rPr lang="pt-BR" sz="2700" dirty="0" smtClean="0">
                <a:latin typeface="Times New Roman" pitchFamily="18" charset="0"/>
                <a:cs typeface="Times New Roman" pitchFamily="18" charset="0"/>
              </a:rPr>
              <a:t>verbal </a:t>
            </a:r>
            <a:r>
              <a:rPr lang="pt-BR" sz="2700" dirty="0" smtClean="0">
                <a:latin typeface="Times New Roman" pitchFamily="18" charset="0"/>
                <a:cs typeface="Times New Roman" pitchFamily="18" charset="0"/>
              </a:rPr>
              <a:t>e espacial</a:t>
            </a:r>
            <a:r>
              <a:rPr lang="pt-BR" sz="2700" dirty="0" smtClean="0">
                <a:latin typeface="Times New Roman" pitchFamily="18" charset="0"/>
                <a:cs typeface="Times New Roman" pitchFamily="18" charset="0"/>
              </a:rPr>
              <a:t>, são detidas com maior facilidade.</a:t>
            </a:r>
            <a:endParaRPr lang="pt-BR" sz="2700" b="1" dirty="0">
              <a:latin typeface="Times New Roman" pitchFamily="18" charset="0"/>
              <a:cs typeface="Times New Roman"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Processamento de códigos semelhantes </a:t>
            </a:r>
            <a:endParaRPr lang="pt-BR" dirty="0"/>
          </a:p>
        </p:txBody>
      </p:sp>
      <p:sp>
        <p:nvSpPr>
          <p:cNvPr id="3" name="Espaço Reservado para Conteúdo 2"/>
          <p:cNvSpPr>
            <a:spLocks noGrp="1"/>
          </p:cNvSpPr>
          <p:nvPr>
            <p:ph idx="1"/>
          </p:nvPr>
        </p:nvSpPr>
        <p:spPr>
          <a:xfrm>
            <a:off x="0" y="1700808"/>
            <a:ext cx="9144000" cy="5157192"/>
          </a:xfrm>
        </p:spPr>
        <p:txBody>
          <a:bodyPr>
            <a:normAutofit fontScale="92500" lnSpcReduction="10000"/>
          </a:bodyPr>
          <a:lstStyle/>
          <a:p>
            <a:pPr algn="just">
              <a:buNone/>
            </a:pPr>
            <a:r>
              <a:rPr lang="pt-BR" dirty="0" smtClean="0"/>
              <a:t>	</a:t>
            </a:r>
            <a:r>
              <a:rPr lang="pt-BR" sz="2700" dirty="0" smtClean="0">
                <a:latin typeface="Times New Roman" pitchFamily="18" charset="0"/>
                <a:cs typeface="Times New Roman" pitchFamily="18" charset="0"/>
              </a:rPr>
              <a:t>A maneira de apresentar as informações influi na memorização e posterior recuperação dessas informações. As informações possuem duas dimensões:</a:t>
            </a:r>
          </a:p>
          <a:p>
            <a:pPr algn="just"/>
            <a:r>
              <a:rPr lang="pt-BR" sz="2700" dirty="0" smtClean="0">
                <a:latin typeface="Times New Roman" pitchFamily="18" charset="0"/>
                <a:cs typeface="Times New Roman" pitchFamily="18" charset="0"/>
              </a:rPr>
              <a:t>Modalidade, que </a:t>
            </a:r>
            <a:r>
              <a:rPr lang="pt-BR" sz="2700" dirty="0" smtClean="0">
                <a:latin typeface="Times New Roman" pitchFamily="18" charset="0"/>
                <a:cs typeface="Times New Roman" pitchFamily="18" charset="0"/>
              </a:rPr>
              <a:t>pode ser </a:t>
            </a:r>
            <a:r>
              <a:rPr lang="pt-BR" sz="2700" dirty="0" smtClean="0">
                <a:latin typeface="Times New Roman" pitchFamily="18" charset="0"/>
                <a:cs typeface="Times New Roman" pitchFamily="18" charset="0"/>
              </a:rPr>
              <a:t>auditiva ou visual</a:t>
            </a:r>
          </a:p>
          <a:p>
            <a:pPr algn="just"/>
            <a:r>
              <a:rPr lang="pt-BR" sz="2700" dirty="0" smtClean="0">
                <a:latin typeface="Times New Roman" pitchFamily="18" charset="0"/>
                <a:cs typeface="Times New Roman" pitchFamily="18" charset="0"/>
              </a:rPr>
              <a:t>Formato ou código que pode ser verbal ou espacial</a:t>
            </a:r>
          </a:p>
          <a:p>
            <a:pPr algn="just">
              <a:buNone/>
            </a:pPr>
            <a:r>
              <a:rPr lang="pt-BR" sz="2700" dirty="0" smtClean="0">
                <a:latin typeface="Times New Roman" pitchFamily="18" charset="0"/>
                <a:cs typeface="Times New Roman" pitchFamily="18" charset="0"/>
              </a:rPr>
              <a:t>	essas possibilitam quatro combinações entre modalidades e formatos:</a:t>
            </a:r>
          </a:p>
          <a:p>
            <a:pPr algn="just"/>
            <a:r>
              <a:rPr lang="pt-BR" sz="2700" dirty="0" smtClean="0">
                <a:latin typeface="Times New Roman" pitchFamily="18" charset="0"/>
                <a:cs typeface="Times New Roman" pitchFamily="18" charset="0"/>
              </a:rPr>
              <a:t>Auditivo verbal: é a fala normal</a:t>
            </a:r>
          </a:p>
          <a:p>
            <a:pPr algn="just"/>
            <a:r>
              <a:rPr lang="pt-BR" sz="2700" dirty="0" smtClean="0">
                <a:latin typeface="Times New Roman" pitchFamily="18" charset="0"/>
                <a:cs typeface="Times New Roman" pitchFamily="18" charset="0"/>
              </a:rPr>
              <a:t>Auditivo especial: sons com terceira dimensão, como o </a:t>
            </a:r>
            <a:r>
              <a:rPr lang="pt-BR" sz="2700" dirty="0" smtClean="0">
                <a:latin typeface="Times New Roman" pitchFamily="18" charset="0"/>
                <a:cs typeface="Times New Roman" pitchFamily="18" charset="0"/>
              </a:rPr>
              <a:t>home </a:t>
            </a:r>
            <a:r>
              <a:rPr lang="pt-BR" sz="2700" dirty="0" err="1" smtClean="0">
                <a:latin typeface="Times New Roman" pitchFamily="18" charset="0"/>
                <a:cs typeface="Times New Roman" pitchFamily="18" charset="0"/>
              </a:rPr>
              <a:t>teather</a:t>
            </a:r>
            <a:endParaRPr lang="pt-BR" sz="2700" dirty="0" smtClean="0">
              <a:latin typeface="Times New Roman" pitchFamily="18" charset="0"/>
              <a:cs typeface="Times New Roman" pitchFamily="18" charset="0"/>
            </a:endParaRPr>
          </a:p>
          <a:p>
            <a:pPr algn="just"/>
            <a:r>
              <a:rPr lang="pt-BR" sz="2700" dirty="0" smtClean="0">
                <a:latin typeface="Times New Roman" pitchFamily="18" charset="0"/>
                <a:cs typeface="Times New Roman" pitchFamily="18" charset="0"/>
              </a:rPr>
              <a:t>Visual verbal: textos impressos </a:t>
            </a:r>
          </a:p>
          <a:p>
            <a:pPr algn="just"/>
            <a:r>
              <a:rPr lang="pt-BR" sz="2700" dirty="0" smtClean="0">
                <a:latin typeface="Times New Roman" pitchFamily="18" charset="0"/>
                <a:cs typeface="Times New Roman" pitchFamily="18" charset="0"/>
              </a:rPr>
              <a:t>Visual espacial: </a:t>
            </a:r>
            <a:r>
              <a:rPr lang="pt-BR" sz="2700" dirty="0" smtClean="0">
                <a:latin typeface="Times New Roman" pitchFamily="18" charset="0"/>
                <a:cs typeface="Times New Roman" pitchFamily="18" charset="0"/>
              </a:rPr>
              <a:t>figuras, vírgula, </a:t>
            </a:r>
            <a:r>
              <a:rPr lang="pt-BR" sz="2700" dirty="0" smtClean="0">
                <a:latin typeface="Times New Roman" pitchFamily="18" charset="0"/>
                <a:cs typeface="Times New Roman" pitchFamily="18" charset="0"/>
              </a:rPr>
              <a:t>elementos análogos e pictóricos , </a:t>
            </a:r>
            <a:r>
              <a:rPr lang="pt-BR" sz="2700" dirty="0" smtClean="0">
                <a:latin typeface="Times New Roman" pitchFamily="18" charset="0"/>
                <a:cs typeface="Times New Roman" pitchFamily="18" charset="0"/>
              </a:rPr>
              <a:t>como </a:t>
            </a:r>
            <a:r>
              <a:rPr lang="pt-BR" sz="2700" dirty="0" smtClean="0">
                <a:latin typeface="Times New Roman" pitchFamily="18" charset="0"/>
                <a:cs typeface="Times New Roman" pitchFamily="18" charset="0"/>
              </a:rPr>
              <a:t>gráficos, cartazes, TV, e </a:t>
            </a:r>
            <a:r>
              <a:rPr lang="pt-BR" sz="2700" dirty="0" smtClean="0">
                <a:latin typeface="Times New Roman" pitchFamily="18" charset="0"/>
                <a:cs typeface="Times New Roman" pitchFamily="18" charset="0"/>
              </a:rPr>
              <a:t>cinema.</a:t>
            </a:r>
            <a:endParaRPr lang="pt-BR" sz="2700" dirty="0" smtClean="0">
              <a:latin typeface="Times New Roman" pitchFamily="18" charset="0"/>
              <a:cs typeface="Times New Roman" pitchFamily="18" charset="0"/>
            </a:endParaRPr>
          </a:p>
          <a:p>
            <a:pPr algn="just"/>
            <a:endParaRPr lang="pt-BR" sz="2700" dirty="0" smtClean="0">
              <a:latin typeface="Times New Roman" pitchFamily="18" charset="0"/>
              <a:cs typeface="Times New Roman" pitchFamily="18" charset="0"/>
            </a:endParaRPr>
          </a:p>
          <a:p>
            <a:pPr algn="just"/>
            <a:endParaRPr lang="pt-BR" sz="2700" dirty="0">
              <a:latin typeface="Times New Roman" pitchFamily="18" charset="0"/>
              <a:cs typeface="Times New Roman"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0" y="0"/>
            <a:ext cx="9144000" cy="6858000"/>
          </a:xfrm>
        </p:spPr>
        <p:txBody>
          <a:bodyPr>
            <a:normAutofit/>
          </a:bodyPr>
          <a:lstStyle/>
          <a:p>
            <a:pPr algn="just">
              <a:buNone/>
            </a:pPr>
            <a:r>
              <a:rPr lang="pt-BR" sz="2700" dirty="0" smtClean="0">
                <a:latin typeface="Times New Roman" pitchFamily="18" charset="0"/>
                <a:cs typeface="Times New Roman" pitchFamily="18" charset="0"/>
              </a:rPr>
              <a:t>	</a:t>
            </a:r>
            <a:endParaRPr lang="pt-BR" sz="2700" dirty="0" smtClean="0">
              <a:latin typeface="Times New Roman" pitchFamily="18" charset="0"/>
              <a:cs typeface="Times New Roman" pitchFamily="18" charset="0"/>
            </a:endParaRPr>
          </a:p>
          <a:p>
            <a:pPr algn="just">
              <a:buNone/>
            </a:pPr>
            <a:endParaRPr lang="pt-BR" sz="2700" dirty="0" smtClean="0">
              <a:latin typeface="Times New Roman" pitchFamily="18" charset="0"/>
              <a:cs typeface="Times New Roman" pitchFamily="18" charset="0"/>
            </a:endParaRPr>
          </a:p>
          <a:p>
            <a:pPr algn="just">
              <a:buNone/>
            </a:pPr>
            <a:endParaRPr lang="pt-BR" sz="2700" dirty="0" smtClean="0">
              <a:latin typeface="Times New Roman" pitchFamily="18" charset="0"/>
              <a:cs typeface="Times New Roman" pitchFamily="18" charset="0"/>
            </a:endParaRPr>
          </a:p>
          <a:p>
            <a:pPr algn="just">
              <a:buNone/>
            </a:pPr>
            <a:r>
              <a:rPr lang="pt-BR" sz="2700" dirty="0" smtClean="0">
                <a:latin typeface="Times New Roman" pitchFamily="18" charset="0"/>
                <a:cs typeface="Times New Roman" pitchFamily="18" charset="0"/>
              </a:rPr>
              <a:t>	</a:t>
            </a:r>
            <a:r>
              <a:rPr lang="pt-BR" sz="2700" b="1" dirty="0" smtClean="0">
                <a:solidFill>
                  <a:srgbClr val="FFFF00"/>
                </a:solidFill>
                <a:latin typeface="Times New Roman" pitchFamily="18" charset="0"/>
                <a:cs typeface="Times New Roman" pitchFamily="18" charset="0"/>
              </a:rPr>
              <a:t>O </a:t>
            </a:r>
            <a:r>
              <a:rPr lang="pt-BR" sz="2700" b="1" dirty="0" smtClean="0">
                <a:solidFill>
                  <a:srgbClr val="FFFF00"/>
                </a:solidFill>
                <a:latin typeface="Times New Roman" pitchFamily="18" charset="0"/>
                <a:cs typeface="Times New Roman" pitchFamily="18" charset="0"/>
              </a:rPr>
              <a:t>processo de informações será mais eficiente  se houver compatibilidade da informação entre a modalidade da informação e a forma de </a:t>
            </a:r>
            <a:r>
              <a:rPr lang="pt-BR" sz="2700" b="1" dirty="0" smtClean="0">
                <a:solidFill>
                  <a:srgbClr val="FFFF00"/>
                </a:solidFill>
                <a:latin typeface="Times New Roman" pitchFamily="18" charset="0"/>
                <a:cs typeface="Times New Roman" pitchFamily="18" charset="0"/>
              </a:rPr>
              <a:t>apresentá-la</a:t>
            </a:r>
            <a:r>
              <a:rPr lang="pt-BR" sz="2700" b="1" dirty="0" smtClean="0">
                <a:solidFill>
                  <a:srgbClr val="FFFF00"/>
                </a:solidFill>
                <a:latin typeface="Times New Roman" pitchFamily="18" charset="0"/>
                <a:cs typeface="Times New Roman" pitchFamily="18" charset="0"/>
              </a:rPr>
              <a:t>.</a:t>
            </a:r>
            <a:endParaRPr lang="pt-BR" sz="2700" b="1" dirty="0">
              <a:solidFill>
                <a:srgbClr val="FFFF00"/>
              </a:solidFill>
              <a:latin typeface="Times New Roman" pitchFamily="18" charset="0"/>
              <a:cs typeface="Times New Roman"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0"/>
            <a:ext cx="9144000" cy="1700808"/>
          </a:xfrm>
        </p:spPr>
        <p:txBody>
          <a:bodyPr/>
          <a:lstStyle/>
          <a:p>
            <a:r>
              <a:rPr lang="pt-BR" dirty="0" smtClean="0"/>
              <a:t>Expectativa da informação </a:t>
            </a:r>
            <a:endParaRPr lang="pt-BR" dirty="0"/>
          </a:p>
        </p:txBody>
      </p:sp>
      <p:sp>
        <p:nvSpPr>
          <p:cNvPr id="3" name="Espaço Reservado para Conteúdo 2"/>
          <p:cNvSpPr>
            <a:spLocks noGrp="1"/>
          </p:cNvSpPr>
          <p:nvPr>
            <p:ph idx="1"/>
          </p:nvPr>
        </p:nvSpPr>
        <p:spPr>
          <a:xfrm>
            <a:off x="0" y="1772816"/>
            <a:ext cx="9144000" cy="5085184"/>
          </a:xfrm>
        </p:spPr>
        <p:txBody>
          <a:bodyPr/>
          <a:lstStyle/>
          <a:p>
            <a:pPr algn="just">
              <a:buNone/>
            </a:pPr>
            <a:r>
              <a:rPr lang="pt-BR" dirty="0" smtClean="0"/>
              <a:t>	E</a:t>
            </a:r>
            <a:r>
              <a:rPr lang="pt-BR" sz="2700" dirty="0" smtClean="0">
                <a:latin typeface="Times New Roman" pitchFamily="18" charset="0"/>
                <a:cs typeface="Times New Roman" pitchFamily="18" charset="0"/>
              </a:rPr>
              <a:t>xpectativa </a:t>
            </a:r>
            <a:r>
              <a:rPr lang="pt-BR" sz="2700" dirty="0" smtClean="0">
                <a:latin typeface="Times New Roman" pitchFamily="18" charset="0"/>
                <a:cs typeface="Times New Roman" pitchFamily="18" charset="0"/>
              </a:rPr>
              <a:t>é uma informação esperada. Essa expectativa é construida pela pessoa, tanto a partir de outros estímulos ambientais, como pela extrapolação, a partir de informações anteriormente recebidas. Por exemplo, uma pessoa, ao ser cumprimentada, depois de ouvir a palavra “como”, espera ouvir o seu complemento “vai?” ou, quando o sinal vermelho do controle de </a:t>
            </a:r>
            <a:r>
              <a:rPr lang="pt-BR" sz="2700" dirty="0" smtClean="0">
                <a:latin typeface="Times New Roman" pitchFamily="18" charset="0"/>
                <a:cs typeface="Times New Roman" pitchFamily="18" charset="0"/>
              </a:rPr>
              <a:t>tráfego </a:t>
            </a:r>
            <a:r>
              <a:rPr lang="pt-BR" sz="2700" dirty="0" smtClean="0">
                <a:latin typeface="Times New Roman" pitchFamily="18" charset="0"/>
                <a:cs typeface="Times New Roman" pitchFamily="18" charset="0"/>
              </a:rPr>
              <a:t>apaga-se, há expectativa da luz verde acender-se.</a:t>
            </a:r>
          </a:p>
          <a:p>
            <a:pPr algn="just">
              <a:buNone/>
            </a:pPr>
            <a:r>
              <a:rPr lang="pt-BR" sz="2700" dirty="0" smtClean="0">
                <a:latin typeface="Times New Roman" pitchFamily="18" charset="0"/>
                <a:cs typeface="Times New Roman" pitchFamily="18" charset="0"/>
              </a:rPr>
              <a:t>	A percepção é facilitada se a informação fornecida, de algum modo, corresponder a sua expectativa, ou seja, se ela coincidir com a informação esperada.</a:t>
            </a:r>
            <a:endParaRPr lang="pt-BR" sz="2700" dirty="0">
              <a:latin typeface="Times New Roman" pitchFamily="18" charset="0"/>
              <a:cs typeface="Times New Roman"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0"/>
            <a:ext cx="9144000" cy="1772816"/>
          </a:xfrm>
        </p:spPr>
        <p:txBody>
          <a:bodyPr/>
          <a:lstStyle/>
          <a:p>
            <a:pPr algn="just"/>
            <a:r>
              <a:rPr lang="pt-BR" dirty="0" smtClean="0"/>
              <a:t>Tomadas de decisões</a:t>
            </a:r>
            <a:endParaRPr lang="pt-BR" dirty="0"/>
          </a:p>
        </p:txBody>
      </p:sp>
      <p:sp>
        <p:nvSpPr>
          <p:cNvPr id="3" name="Espaço Reservado para Conteúdo 2"/>
          <p:cNvSpPr>
            <a:spLocks noGrp="1"/>
          </p:cNvSpPr>
          <p:nvPr>
            <p:ph idx="1"/>
          </p:nvPr>
        </p:nvSpPr>
        <p:spPr>
          <a:xfrm>
            <a:off x="0" y="1340768"/>
            <a:ext cx="9144000" cy="5517232"/>
          </a:xfrm>
        </p:spPr>
        <p:txBody>
          <a:bodyPr/>
          <a:lstStyle/>
          <a:p>
            <a:pPr algn="just">
              <a:buNone/>
            </a:pPr>
            <a:r>
              <a:rPr lang="pt-BR" dirty="0" smtClean="0"/>
              <a:t>	</a:t>
            </a:r>
            <a:r>
              <a:rPr lang="pt-BR" sz="2700" dirty="0" smtClean="0">
                <a:latin typeface="Times New Roman" pitchFamily="18" charset="0"/>
                <a:cs typeface="Times New Roman" pitchFamily="18" charset="0"/>
              </a:rPr>
              <a:t>Decisão é a escolha de uma entre diversas alternativas, cursos de ação ou opções  possíveis. A tomada de decisões é uma das atividades intelectuais mais comuns ao ser humano. Diariamente, tomamos centenas de decisões, desde que acordamos até o momento de </a:t>
            </a:r>
            <a:r>
              <a:rPr lang="pt-BR" sz="2700" dirty="0" smtClean="0">
                <a:latin typeface="Times New Roman" pitchFamily="18" charset="0"/>
                <a:cs typeface="Times New Roman" pitchFamily="18" charset="0"/>
              </a:rPr>
              <a:t>dormirmos</a:t>
            </a:r>
            <a:r>
              <a:rPr lang="pt-BR" sz="2700" dirty="0" smtClean="0">
                <a:latin typeface="Times New Roman" pitchFamily="18" charset="0"/>
                <a:cs typeface="Times New Roman" pitchFamily="18" charset="0"/>
              </a:rPr>
              <a:t>.</a:t>
            </a:r>
          </a:p>
          <a:p>
            <a:pPr algn="just">
              <a:buNone/>
            </a:pPr>
            <a:r>
              <a:rPr lang="pt-BR" sz="2700" dirty="0" smtClean="0">
                <a:latin typeface="Times New Roman" pitchFamily="18" charset="0"/>
                <a:cs typeface="Times New Roman" pitchFamily="18" charset="0"/>
              </a:rPr>
              <a:t>	</a:t>
            </a:r>
            <a:r>
              <a:rPr lang="pt-BR" sz="2700" dirty="0" smtClean="0">
                <a:latin typeface="Times New Roman" pitchFamily="18" charset="0"/>
                <a:cs typeface="Times New Roman" pitchFamily="18" charset="0"/>
              </a:rPr>
              <a:t>Atualmente </a:t>
            </a:r>
            <a:r>
              <a:rPr lang="pt-BR" sz="2700" dirty="0" smtClean="0">
                <a:latin typeface="Times New Roman" pitchFamily="18" charset="0"/>
                <a:cs typeface="Times New Roman" pitchFamily="18" charset="0"/>
              </a:rPr>
              <a:t>admita-se que os seres humanos não são racionais como se supunha. </a:t>
            </a:r>
            <a:r>
              <a:rPr lang="pt-BR" sz="2700" dirty="0" smtClean="0">
                <a:latin typeface="Times New Roman" pitchFamily="18" charset="0"/>
                <a:cs typeface="Times New Roman" pitchFamily="18" charset="0"/>
              </a:rPr>
              <a:t>Eles </a:t>
            </a:r>
            <a:r>
              <a:rPr lang="pt-BR" sz="2700" dirty="0" smtClean="0">
                <a:latin typeface="Times New Roman" pitchFamily="18" charset="0"/>
                <a:cs typeface="Times New Roman" pitchFamily="18" charset="0"/>
              </a:rPr>
              <a:t>não consideram todas as opções possíveis e avaliam mal as probabilidades de cada uma. Alguns fatores, como simpatias pessoais, medos, acomodações, relações familiares, predominância de fatos recentes, a busca de resultados imediatos e vantagens pessoais, podem prevalecer nas </a:t>
            </a:r>
            <a:r>
              <a:rPr lang="pt-BR" sz="2700" dirty="0" smtClean="0">
                <a:latin typeface="Times New Roman" pitchFamily="18" charset="0"/>
                <a:cs typeface="Times New Roman" pitchFamily="18" charset="0"/>
              </a:rPr>
              <a:t>decisões.</a:t>
            </a:r>
            <a:endParaRPr lang="pt-B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Sensação e Percepção</a:t>
            </a:r>
            <a:endParaRPr lang="pt-BR" dirty="0"/>
          </a:p>
        </p:txBody>
      </p:sp>
      <p:sp>
        <p:nvSpPr>
          <p:cNvPr id="3" name="Espaço Reservado para Conteúdo 2"/>
          <p:cNvSpPr>
            <a:spLocks noGrp="1"/>
          </p:cNvSpPr>
          <p:nvPr>
            <p:ph idx="1"/>
          </p:nvPr>
        </p:nvSpPr>
        <p:spPr>
          <a:xfrm>
            <a:off x="0" y="1412776"/>
            <a:ext cx="9144000" cy="5445224"/>
          </a:xfrm>
        </p:spPr>
        <p:txBody>
          <a:bodyPr/>
          <a:lstStyle/>
          <a:p>
            <a:pPr algn="just">
              <a:buNone/>
            </a:pPr>
            <a:r>
              <a:rPr lang="pt-BR" dirty="0" smtClean="0"/>
              <a:t>	</a:t>
            </a:r>
            <a:r>
              <a:rPr lang="pt-BR" sz="2700" dirty="0" smtClean="0">
                <a:latin typeface="Times New Roman" pitchFamily="18" charset="0"/>
                <a:cs typeface="Times New Roman" pitchFamily="18" charset="0"/>
              </a:rPr>
              <a:t>Sensação e percepção são etapas de um mesmo fenômeno, envolvendo a captação de um estímulo ambiental e transformado-os em cognição.</a:t>
            </a:r>
          </a:p>
          <a:p>
            <a:pPr algn="just"/>
            <a:r>
              <a:rPr lang="pt-BR" sz="2700" b="1" dirty="0" smtClean="0">
                <a:latin typeface="Times New Roman" pitchFamily="18" charset="0"/>
                <a:cs typeface="Times New Roman" pitchFamily="18" charset="0"/>
              </a:rPr>
              <a:t>Sensação-</a:t>
            </a:r>
            <a:r>
              <a:rPr lang="pt-BR" sz="2700" dirty="0" smtClean="0">
                <a:latin typeface="Times New Roman" pitchFamily="18" charset="0"/>
                <a:cs typeface="Times New Roman" pitchFamily="18" charset="0"/>
              </a:rPr>
              <a:t> Sensação refere-se ao processo biológico de captação de energia ambiental. Para haver sensação, é necessário que a energia ambiental, estimuladora das células nervosas, esteja dentro de certo limite chamado </a:t>
            </a:r>
            <a:r>
              <a:rPr lang="pt-BR" sz="2700" b="1" dirty="0" smtClean="0">
                <a:solidFill>
                  <a:srgbClr val="FFFF00"/>
                </a:solidFill>
                <a:latin typeface="Times New Roman" pitchFamily="18" charset="0"/>
                <a:cs typeface="Times New Roman" pitchFamily="18" charset="0"/>
              </a:rPr>
              <a:t>limiar</a:t>
            </a:r>
            <a:r>
              <a:rPr lang="pt-BR" sz="2700" dirty="0" smtClean="0">
                <a:latin typeface="Times New Roman" pitchFamily="18" charset="0"/>
                <a:cs typeface="Times New Roman" pitchFamily="18" charset="0"/>
              </a:rPr>
              <a:t>. </a:t>
            </a:r>
            <a:r>
              <a:rPr lang="pt-BR" sz="2700" dirty="0" smtClean="0">
                <a:latin typeface="Times New Roman" pitchFamily="18" charset="0"/>
                <a:cs typeface="Times New Roman" pitchFamily="18" charset="0"/>
              </a:rPr>
              <a:t>Quanto </a:t>
            </a:r>
            <a:r>
              <a:rPr lang="pt-BR" sz="2700" dirty="0" smtClean="0">
                <a:latin typeface="Times New Roman" pitchFamily="18" charset="0"/>
                <a:cs typeface="Times New Roman" pitchFamily="18" charset="0"/>
              </a:rPr>
              <a:t>mais intenso for o </a:t>
            </a:r>
            <a:r>
              <a:rPr lang="pt-BR" sz="2700" dirty="0" smtClean="0">
                <a:latin typeface="Times New Roman" pitchFamily="18" charset="0"/>
                <a:cs typeface="Times New Roman" pitchFamily="18" charset="0"/>
              </a:rPr>
              <a:t>estímulo</a:t>
            </a:r>
            <a:r>
              <a:rPr lang="pt-BR" sz="2700" dirty="0" smtClean="0">
                <a:latin typeface="Times New Roman" pitchFamily="18" charset="0"/>
                <a:cs typeface="Times New Roman" pitchFamily="18" charset="0"/>
              </a:rPr>
              <a:t>, mais facilmente ele será detectado e as respostas também serão mais rápidas.  </a:t>
            </a:r>
          </a:p>
          <a:p>
            <a:pPr algn="just">
              <a:buNone/>
            </a:pPr>
            <a:endParaRPr lang="pt-BR" sz="27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0" y="0"/>
            <a:ext cx="9144000" cy="6858000"/>
          </a:xfrm>
        </p:spPr>
        <p:txBody>
          <a:bodyPr/>
          <a:lstStyle/>
          <a:p>
            <a:pPr algn="just"/>
            <a:r>
              <a:rPr lang="pt-BR" b="1" dirty="0" smtClean="0"/>
              <a:t>Percepção- </a:t>
            </a:r>
            <a:r>
              <a:rPr lang="pt-BR" sz="2700" dirty="0" smtClean="0">
                <a:latin typeface="Times New Roman" pitchFamily="18" charset="0"/>
                <a:cs typeface="Times New Roman" pitchFamily="18" charset="0"/>
              </a:rPr>
              <a:t>percepção é o resultado do processamento do estímulo sensorial, dando-lhe um significado. Os estímulos recebidos são organizados e integrados em informações significativas sobre objetos e ambiente. Nesse processo são usadas informações já armazenadas na memória para converter as sensações em significados, relações e julgamentos.</a:t>
            </a:r>
          </a:p>
          <a:p>
            <a:pPr algn="just">
              <a:buFont typeface="Wingdings 2"/>
              <a:buNone/>
            </a:pPr>
            <a:r>
              <a:rPr lang="pt-BR" sz="2700" dirty="0" smtClean="0">
                <a:latin typeface="Times New Roman" pitchFamily="18" charset="0"/>
                <a:cs typeface="Times New Roman" pitchFamily="18" charset="0"/>
              </a:rPr>
              <a:t>    </a:t>
            </a:r>
            <a:r>
              <a:rPr lang="pt-BR" sz="2700" dirty="0" smtClean="0">
                <a:latin typeface="Times New Roman" pitchFamily="18" charset="0"/>
                <a:cs typeface="Times New Roman" pitchFamily="18" charset="0"/>
              </a:rPr>
              <a:t>Enquanto </a:t>
            </a:r>
            <a:r>
              <a:rPr lang="pt-BR" sz="2700" dirty="0" smtClean="0">
                <a:latin typeface="Times New Roman" pitchFamily="18" charset="0"/>
                <a:cs typeface="Times New Roman" pitchFamily="18" charset="0"/>
              </a:rPr>
              <a:t>a sensação é um fenômeno especialmente biológico, a percepção envolve processamento. A percepção </a:t>
            </a:r>
            <a:r>
              <a:rPr lang="pt-BR" sz="2700" dirty="0" smtClean="0">
                <a:latin typeface="Times New Roman" pitchFamily="18" charset="0"/>
                <a:cs typeface="Times New Roman" pitchFamily="18" charset="0"/>
              </a:rPr>
              <a:t>está </a:t>
            </a:r>
            <a:r>
              <a:rPr lang="pt-BR" sz="2700" dirty="0" smtClean="0">
                <a:latin typeface="Times New Roman" pitchFamily="18" charset="0"/>
                <a:cs typeface="Times New Roman" pitchFamily="18" charset="0"/>
              </a:rPr>
              <a:t>ligada a recepção e reconhecimento de uma informação, comparando-a com  uma informação anteriormente armazenada na memória. Depende também das experiências anteriores e de fatores individuais como personalidade, nível de atenção e expectativas. A mesma sensação pode produzir percepções diferentes em diferentes pessoas, levando-as a diferentes tipos de decisões.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0" y="0"/>
            <a:ext cx="9144000" cy="6858000"/>
          </a:xfrm>
        </p:spPr>
        <p:txBody>
          <a:bodyPr/>
          <a:lstStyle/>
          <a:p>
            <a:pPr algn="just">
              <a:buNone/>
            </a:pPr>
            <a:r>
              <a:rPr lang="pt-BR" dirty="0" smtClean="0"/>
              <a:t>	</a:t>
            </a:r>
            <a:r>
              <a:rPr lang="pt-BR" sz="2700" dirty="0" smtClean="0">
                <a:latin typeface="Times New Roman" pitchFamily="18" charset="0"/>
                <a:cs typeface="Times New Roman" pitchFamily="18" charset="0"/>
              </a:rPr>
              <a:t>Na </a:t>
            </a:r>
            <a:r>
              <a:rPr lang="pt-BR" sz="2700" dirty="0" smtClean="0">
                <a:latin typeface="Times New Roman" pitchFamily="18" charset="0"/>
                <a:cs typeface="Times New Roman" pitchFamily="18" charset="0"/>
              </a:rPr>
              <a:t>prática</a:t>
            </a:r>
            <a:r>
              <a:rPr lang="pt-BR" sz="2700" dirty="0" smtClean="0">
                <a:latin typeface="Times New Roman" pitchFamily="18" charset="0"/>
                <a:cs typeface="Times New Roman" pitchFamily="18" charset="0"/>
              </a:rPr>
              <a:t>, sensação e percepção fazem parte do mesmo fenômeno. Em geral, quando se fala em percepção, ela engloba também a fase preliminar da sensação. Esse processo é continuo. O nosso cérebro recebe e processa continuamente as informações do ambiente. Isso ocorre em alguns microssegundos e nem sempre é um processo consciente, podendo ocorrer automaticamente.</a:t>
            </a:r>
            <a:endParaRPr lang="pt-BR" sz="27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Estágios da percepção</a:t>
            </a:r>
            <a:endParaRPr lang="pt-BR" dirty="0"/>
          </a:p>
        </p:txBody>
      </p:sp>
      <p:sp>
        <p:nvSpPr>
          <p:cNvPr id="5" name="Espaço Reservado para Conteúdo 4"/>
          <p:cNvSpPr>
            <a:spLocks noGrp="1"/>
          </p:cNvSpPr>
          <p:nvPr>
            <p:ph idx="1"/>
          </p:nvPr>
        </p:nvSpPr>
        <p:spPr>
          <a:xfrm>
            <a:off x="0" y="1628800"/>
            <a:ext cx="9144000" cy="5229200"/>
          </a:xfrm>
        </p:spPr>
        <p:txBody>
          <a:bodyPr>
            <a:normAutofit/>
          </a:bodyPr>
          <a:lstStyle/>
          <a:p>
            <a:pPr algn="just">
              <a:buNone/>
            </a:pPr>
            <a:r>
              <a:rPr lang="pt-BR" sz="2700" dirty="0" smtClean="0">
                <a:latin typeface="Times New Roman" pitchFamily="18" charset="0"/>
                <a:cs typeface="Times New Roman" pitchFamily="18" charset="0"/>
              </a:rPr>
              <a:t>	O processo de percepção ocorre em dois </a:t>
            </a:r>
            <a:r>
              <a:rPr lang="pt-BR" sz="2700" dirty="0" smtClean="0">
                <a:latin typeface="Times New Roman" pitchFamily="18" charset="0"/>
                <a:cs typeface="Times New Roman" pitchFamily="18" charset="0"/>
              </a:rPr>
              <a:t>estágios. Inicialmente </a:t>
            </a:r>
            <a:r>
              <a:rPr lang="pt-BR" sz="2700" dirty="0" smtClean="0">
                <a:latin typeface="Times New Roman" pitchFamily="18" charset="0"/>
                <a:cs typeface="Times New Roman" pitchFamily="18" charset="0"/>
              </a:rPr>
              <a:t>identifica-se “algo” diferente no ambiente, que chama a atenção. Esse processo ocorre automaticamente e se chama </a:t>
            </a:r>
            <a:r>
              <a:rPr lang="pt-BR" sz="2700" b="1" dirty="0" smtClean="0">
                <a:solidFill>
                  <a:srgbClr val="FF0000"/>
                </a:solidFill>
                <a:latin typeface="Times New Roman" pitchFamily="18" charset="0"/>
                <a:cs typeface="Times New Roman" pitchFamily="18" charset="0"/>
              </a:rPr>
              <a:t>pré-atenção</a:t>
            </a:r>
            <a:r>
              <a:rPr lang="pt-BR" sz="2700" b="1" dirty="0" smtClean="0">
                <a:latin typeface="Times New Roman" pitchFamily="18" charset="0"/>
                <a:cs typeface="Times New Roman" pitchFamily="18" charset="0"/>
              </a:rPr>
              <a:t>. </a:t>
            </a:r>
            <a:r>
              <a:rPr lang="pt-BR" sz="2700" dirty="0" smtClean="0">
                <a:latin typeface="Times New Roman" pitchFamily="18" charset="0"/>
                <a:cs typeface="Times New Roman" pitchFamily="18" charset="0"/>
              </a:rPr>
              <a:t>Nessa </a:t>
            </a:r>
            <a:r>
              <a:rPr lang="pt-BR" sz="2700" dirty="0" smtClean="0">
                <a:latin typeface="Times New Roman" pitchFamily="18" charset="0"/>
                <a:cs typeface="Times New Roman" pitchFamily="18" charset="0"/>
              </a:rPr>
              <a:t>fase são detectadas apenas características globais, do objeto, como formas, cores e movimentos.</a:t>
            </a:r>
          </a:p>
          <a:p>
            <a:pPr algn="just">
              <a:buNone/>
            </a:pPr>
            <a:r>
              <a:rPr lang="pt-BR" sz="2700" dirty="0" smtClean="0">
                <a:latin typeface="Times New Roman" pitchFamily="18" charset="0"/>
                <a:cs typeface="Times New Roman" pitchFamily="18" charset="0"/>
              </a:rPr>
              <a:t>	No segundo </a:t>
            </a:r>
            <a:r>
              <a:rPr lang="pt-BR" sz="2700" dirty="0" smtClean="0">
                <a:latin typeface="Times New Roman" pitchFamily="18" charset="0"/>
                <a:cs typeface="Times New Roman" pitchFamily="18" charset="0"/>
              </a:rPr>
              <a:t>estágio</a:t>
            </a:r>
            <a:r>
              <a:rPr lang="pt-BR" sz="2700" dirty="0" smtClean="0">
                <a:latin typeface="Times New Roman" pitchFamily="18" charset="0"/>
                <a:cs typeface="Times New Roman" pitchFamily="18" charset="0"/>
              </a:rPr>
              <a:t>, chamado de </a:t>
            </a:r>
            <a:r>
              <a:rPr lang="pt-BR" sz="2700" b="1" dirty="0" smtClean="0">
                <a:solidFill>
                  <a:srgbClr val="FF3399"/>
                </a:solidFill>
                <a:latin typeface="Times New Roman" pitchFamily="18" charset="0"/>
                <a:cs typeface="Times New Roman" pitchFamily="18" charset="0"/>
              </a:rPr>
              <a:t>atenção</a:t>
            </a:r>
            <a:r>
              <a:rPr lang="pt-BR" sz="2700" dirty="0" smtClean="0">
                <a:latin typeface="Times New Roman" pitchFamily="18" charset="0"/>
                <a:cs typeface="Times New Roman" pitchFamily="18" charset="0"/>
              </a:rPr>
              <a:t>, há uma </a:t>
            </a:r>
            <a:r>
              <a:rPr lang="pt-BR" sz="2700" dirty="0" smtClean="0">
                <a:latin typeface="Times New Roman" pitchFamily="18" charset="0"/>
                <a:cs typeface="Times New Roman" pitchFamily="18" charset="0"/>
              </a:rPr>
              <a:t>focalização dos sentidos naqueles aspectos interessantes, identificados pela pré-atenção. Nessa fase, ocorre um </a:t>
            </a:r>
            <a:r>
              <a:rPr lang="pt-BR" sz="2700" b="1" dirty="0" smtClean="0">
                <a:latin typeface="Times New Roman" pitchFamily="18" charset="0"/>
                <a:cs typeface="Times New Roman" pitchFamily="18" charset="0"/>
              </a:rPr>
              <a:t> </a:t>
            </a:r>
            <a:r>
              <a:rPr lang="pt-BR" sz="2700" b="1" dirty="0" smtClean="0">
                <a:solidFill>
                  <a:srgbClr val="FFFF00"/>
                </a:solidFill>
                <a:latin typeface="Times New Roman" pitchFamily="18" charset="0"/>
                <a:cs typeface="Times New Roman" pitchFamily="18" charset="0"/>
              </a:rPr>
              <a:t>reconhecimento</a:t>
            </a:r>
            <a:r>
              <a:rPr lang="pt-BR" sz="2700" b="1" dirty="0" smtClean="0">
                <a:latin typeface="Times New Roman" pitchFamily="18" charset="0"/>
                <a:cs typeface="Times New Roman" pitchFamily="18" charset="0"/>
              </a:rPr>
              <a:t>, </a:t>
            </a:r>
            <a:r>
              <a:rPr lang="pt-BR" sz="2700" dirty="0" smtClean="0">
                <a:latin typeface="Times New Roman" pitchFamily="18" charset="0"/>
                <a:cs typeface="Times New Roman" pitchFamily="18" charset="0"/>
              </a:rPr>
              <a:t>quando as  informações recebidas são comparadas com outras informações armazenadas na memória.</a:t>
            </a:r>
            <a:endParaRPr lang="pt-BR" sz="2700"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Memória humana </a:t>
            </a:r>
            <a:endParaRPr lang="pt-BR" dirty="0"/>
          </a:p>
        </p:txBody>
      </p:sp>
      <p:sp>
        <p:nvSpPr>
          <p:cNvPr id="3" name="Espaço Reservado para Conteúdo 2"/>
          <p:cNvSpPr>
            <a:spLocks noGrp="1"/>
          </p:cNvSpPr>
          <p:nvPr>
            <p:ph idx="1"/>
          </p:nvPr>
        </p:nvSpPr>
        <p:spPr>
          <a:xfrm>
            <a:off x="0" y="1556792"/>
            <a:ext cx="9144000" cy="5301208"/>
          </a:xfrm>
        </p:spPr>
        <p:txBody>
          <a:bodyPr/>
          <a:lstStyle/>
          <a:p>
            <a:pPr algn="just">
              <a:buNone/>
            </a:pPr>
            <a:r>
              <a:rPr lang="pt-BR" dirty="0" smtClean="0"/>
              <a:t>	</a:t>
            </a:r>
            <a:r>
              <a:rPr lang="pt-BR" sz="2700" dirty="0" smtClean="0">
                <a:latin typeface="Times New Roman" pitchFamily="18" charset="0"/>
                <a:cs typeface="Times New Roman" pitchFamily="18" charset="0"/>
              </a:rPr>
              <a:t>A memória esta relacionada com transformações das sinapses da estrutura neural do cérebro. O cérebro usa esse mecanismo para armazenar algumas informações percebidas, visando seu uso posterior.</a:t>
            </a:r>
          </a:p>
          <a:p>
            <a:pPr algn="just">
              <a:buNone/>
            </a:pPr>
            <a:r>
              <a:rPr lang="pt-BR" sz="2700" dirty="0" smtClean="0">
                <a:latin typeface="Times New Roman" pitchFamily="18" charset="0"/>
                <a:cs typeface="Times New Roman" pitchFamily="18" charset="0"/>
              </a:rPr>
              <a:t>	No processo de memorização, as informações ambientais são captadas, interpretadas, filtradas e armazenadas em três </a:t>
            </a:r>
            <a:r>
              <a:rPr lang="pt-BR" sz="2700" dirty="0" smtClean="0">
                <a:latin typeface="Times New Roman" pitchFamily="18" charset="0"/>
                <a:cs typeface="Times New Roman" pitchFamily="18" charset="0"/>
              </a:rPr>
              <a:t>níveis </a:t>
            </a:r>
            <a:r>
              <a:rPr lang="pt-BR" sz="2700" dirty="0" smtClean="0">
                <a:latin typeface="Times New Roman" pitchFamily="18" charset="0"/>
                <a:cs typeface="Times New Roman" pitchFamily="18" charset="0"/>
              </a:rPr>
              <a:t>de processamento:</a:t>
            </a:r>
          </a:p>
          <a:p>
            <a:pPr algn="just"/>
            <a:r>
              <a:rPr lang="pt-BR" sz="2700" b="1" dirty="0" smtClean="0">
                <a:solidFill>
                  <a:srgbClr val="FFFF00"/>
                </a:solidFill>
                <a:latin typeface="Times New Roman" pitchFamily="18" charset="0"/>
                <a:cs typeface="Times New Roman" pitchFamily="18" charset="0"/>
              </a:rPr>
              <a:t>O registro </a:t>
            </a:r>
            <a:r>
              <a:rPr lang="pt-BR" sz="2700" b="1" dirty="0" smtClean="0">
                <a:solidFill>
                  <a:srgbClr val="FFFF00"/>
                </a:solidFill>
                <a:latin typeface="Times New Roman" pitchFamily="18" charset="0"/>
                <a:cs typeface="Times New Roman" pitchFamily="18" charset="0"/>
              </a:rPr>
              <a:t>sensorial (</a:t>
            </a:r>
            <a:r>
              <a:rPr lang="pt-BR" sz="2700" b="1" dirty="0" smtClean="0">
                <a:solidFill>
                  <a:srgbClr val="FFFF00"/>
                </a:solidFill>
                <a:latin typeface="Times New Roman" pitchFamily="18" charset="0"/>
                <a:cs typeface="Times New Roman" pitchFamily="18" charset="0"/>
              </a:rPr>
              <a:t>sensação e percepção);</a:t>
            </a:r>
          </a:p>
          <a:p>
            <a:pPr algn="just"/>
            <a:r>
              <a:rPr lang="pt-BR" sz="2700" b="1" dirty="0" smtClean="0">
                <a:solidFill>
                  <a:srgbClr val="00FF00"/>
                </a:solidFill>
                <a:latin typeface="Times New Roman" pitchFamily="18" charset="0"/>
                <a:cs typeface="Times New Roman" pitchFamily="18" charset="0"/>
              </a:rPr>
              <a:t>A memória curta(MCD); e </a:t>
            </a:r>
          </a:p>
          <a:p>
            <a:pPr algn="just"/>
            <a:r>
              <a:rPr lang="pt-BR" sz="2700" b="1" dirty="0" smtClean="0">
                <a:solidFill>
                  <a:srgbClr val="FFC000"/>
                </a:solidFill>
                <a:latin typeface="Times New Roman" pitchFamily="18" charset="0"/>
                <a:cs typeface="Times New Roman" pitchFamily="18" charset="0"/>
              </a:rPr>
              <a:t>A memória de longa duração(MLD).</a:t>
            </a:r>
            <a:endParaRPr lang="pt-BR" sz="2700" b="1" dirty="0">
              <a:solidFill>
                <a:srgbClr val="FFC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Memória de curta duração</a:t>
            </a:r>
            <a:endParaRPr lang="pt-BR" dirty="0"/>
          </a:p>
        </p:txBody>
      </p:sp>
      <p:sp>
        <p:nvSpPr>
          <p:cNvPr id="3" name="Espaço Reservado para Conteúdo 2"/>
          <p:cNvSpPr>
            <a:spLocks noGrp="1"/>
          </p:cNvSpPr>
          <p:nvPr>
            <p:ph idx="1"/>
          </p:nvPr>
        </p:nvSpPr>
        <p:spPr>
          <a:xfrm>
            <a:off x="0" y="1628800"/>
            <a:ext cx="9144000" cy="5229200"/>
          </a:xfrm>
        </p:spPr>
        <p:txBody>
          <a:bodyPr/>
          <a:lstStyle/>
          <a:p>
            <a:pPr algn="just">
              <a:buNone/>
            </a:pPr>
            <a:r>
              <a:rPr lang="pt-BR" dirty="0" smtClean="0"/>
              <a:t>	 </a:t>
            </a:r>
            <a:r>
              <a:rPr lang="pt-BR" sz="2700" dirty="0" smtClean="0">
                <a:latin typeface="Times New Roman" pitchFamily="18" charset="0"/>
                <a:cs typeface="Times New Roman" pitchFamily="18" charset="0"/>
              </a:rPr>
              <a:t>A memória de curta duração(MCD), também chamada de memória de trabalho ou de curto prazo, retém as informações por períodos  extremamente curtos, de 5 a 30 segundos, ao cabo dos quais, são completamente esquecidas, na maior parte das vezes. É o que acontece, por exemplo, quando alguém dita o número de um telefone: ele </a:t>
            </a:r>
            <a:r>
              <a:rPr lang="pt-BR" sz="2700" dirty="0" smtClean="0">
                <a:latin typeface="Times New Roman" pitchFamily="18" charset="0"/>
                <a:cs typeface="Times New Roman" pitchFamily="18" charset="0"/>
              </a:rPr>
              <a:t>é </a:t>
            </a:r>
            <a:r>
              <a:rPr lang="pt-BR" sz="2700" dirty="0" smtClean="0">
                <a:latin typeface="Times New Roman" pitchFamily="18" charset="0"/>
                <a:cs typeface="Times New Roman" pitchFamily="18" charset="0"/>
              </a:rPr>
              <a:t>retido na memória, até ser transcrito no papel e, se esse processo demorar mais de 30 segundos, não seremos mais capazes de </a:t>
            </a:r>
            <a:r>
              <a:rPr lang="pt-BR" sz="2700" dirty="0" smtClean="0">
                <a:latin typeface="Times New Roman" pitchFamily="18" charset="0"/>
                <a:cs typeface="Times New Roman" pitchFamily="18" charset="0"/>
              </a:rPr>
              <a:t>lembrá-lo</a:t>
            </a:r>
            <a:r>
              <a:rPr lang="pt-BR" sz="2700" dirty="0" smtClean="0">
                <a:latin typeface="Times New Roman" pitchFamily="18" charset="0"/>
                <a:cs typeface="Times New Roman" pitchFamily="18" charset="0"/>
              </a:rPr>
              <a:t>.</a:t>
            </a:r>
            <a:endParaRPr lang="pt-BR" sz="27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Memória de longa duração </a:t>
            </a:r>
            <a:endParaRPr lang="pt-BR" dirty="0"/>
          </a:p>
        </p:txBody>
      </p:sp>
      <p:sp>
        <p:nvSpPr>
          <p:cNvPr id="3" name="Espaço Reservado para Conteúdo 2"/>
          <p:cNvSpPr>
            <a:spLocks noGrp="1"/>
          </p:cNvSpPr>
          <p:nvPr>
            <p:ph idx="1"/>
          </p:nvPr>
        </p:nvSpPr>
        <p:spPr>
          <a:xfrm>
            <a:off x="0" y="1556792"/>
            <a:ext cx="9144000" cy="5301208"/>
          </a:xfrm>
        </p:spPr>
        <p:txBody>
          <a:bodyPr/>
          <a:lstStyle/>
          <a:p>
            <a:pPr algn="just">
              <a:buNone/>
            </a:pPr>
            <a:r>
              <a:rPr lang="pt-BR" dirty="0" smtClean="0"/>
              <a:t>	</a:t>
            </a:r>
            <a:r>
              <a:rPr lang="pt-BR" sz="2700" dirty="0" smtClean="0">
                <a:latin typeface="Times New Roman" pitchFamily="18" charset="0"/>
                <a:cs typeface="Times New Roman" pitchFamily="18" charset="0"/>
              </a:rPr>
              <a:t>A memória de longa duração(MLD) ou de longo prazo é aquela que retém informações por um maior tempo. Ele está associada a modificações na </a:t>
            </a:r>
            <a:r>
              <a:rPr lang="pt-BR" sz="2700" b="1" dirty="0" smtClean="0">
                <a:latin typeface="Times New Roman" pitchFamily="18" charset="0"/>
                <a:cs typeface="Times New Roman" pitchFamily="18" charset="0"/>
              </a:rPr>
              <a:t>estrutura </a:t>
            </a:r>
            <a:r>
              <a:rPr lang="pt-BR" sz="2700" dirty="0" smtClean="0">
                <a:latin typeface="Times New Roman" pitchFamily="18" charset="0"/>
                <a:cs typeface="Times New Roman" pitchFamily="18" charset="0"/>
              </a:rPr>
              <a:t>da célula nervosa de caráter mais duradouro(e não a circuitos que se ligam e desligam). Comparando-se com a MCD, a MLD tem uma capacidade grande de armazenamento.</a:t>
            </a:r>
          </a:p>
          <a:p>
            <a:pPr algn="just">
              <a:buNone/>
            </a:pPr>
            <a:r>
              <a:rPr lang="pt-BR" sz="2700" b="1" dirty="0" smtClean="0">
                <a:latin typeface="Times New Roman" pitchFamily="18" charset="0"/>
                <a:cs typeface="Times New Roman" pitchFamily="18" charset="0"/>
              </a:rPr>
              <a:t>	</a:t>
            </a:r>
            <a:r>
              <a:rPr lang="pt-BR" sz="2700" dirty="0" smtClean="0">
                <a:latin typeface="Times New Roman" pitchFamily="18" charset="0"/>
                <a:cs typeface="Times New Roman" pitchFamily="18" charset="0"/>
              </a:rPr>
              <a:t>Alem disso, a MLD tem caráter associativo. As novas informações são melhor fixadas quando se conectam com a rede neural já existente no cérebro. </a:t>
            </a:r>
            <a:endParaRPr lang="pt-BR" sz="2700" b="1" dirty="0">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Cívico">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422</TotalTime>
  <Words>333</Words>
  <Application>Microsoft Office PowerPoint</Application>
  <PresentationFormat>Apresentação na tela (4:3)</PresentationFormat>
  <Paragraphs>70</Paragraphs>
  <Slides>26</Slides>
  <Notes>0</Notes>
  <HiddenSlides>0</HiddenSlides>
  <MMClips>0</MMClips>
  <ScaleCrop>false</ScaleCrop>
  <HeadingPairs>
    <vt:vector size="4" baseType="variant">
      <vt:variant>
        <vt:lpstr>Tema</vt:lpstr>
      </vt:variant>
      <vt:variant>
        <vt:i4>1</vt:i4>
      </vt:variant>
      <vt:variant>
        <vt:lpstr>Títulos de slides</vt:lpstr>
      </vt:variant>
      <vt:variant>
        <vt:i4>26</vt:i4>
      </vt:variant>
    </vt:vector>
  </HeadingPairs>
  <TitlesOfParts>
    <vt:vector size="27" baseType="lpstr">
      <vt:lpstr>Verve</vt:lpstr>
      <vt:lpstr>Percepção e processamento de informações </vt:lpstr>
      <vt:lpstr>Slide 2</vt:lpstr>
      <vt:lpstr>Sensação e Percepção</vt:lpstr>
      <vt:lpstr>Slide 4</vt:lpstr>
      <vt:lpstr>Slide 5</vt:lpstr>
      <vt:lpstr>Estágios da percepção</vt:lpstr>
      <vt:lpstr>Memória humana </vt:lpstr>
      <vt:lpstr>Memória de curta duração</vt:lpstr>
      <vt:lpstr>Memória de longa duração </vt:lpstr>
      <vt:lpstr>Diferenças entre as memórias de curta e de longa duração</vt:lpstr>
      <vt:lpstr>Slide 11</vt:lpstr>
      <vt:lpstr>Memórias declarativas</vt:lpstr>
      <vt:lpstr>Esquecimento </vt:lpstr>
      <vt:lpstr>Organização da informação</vt:lpstr>
      <vt:lpstr>Processamento da informação</vt:lpstr>
      <vt:lpstr>Tempo de reação</vt:lpstr>
      <vt:lpstr>Complexidade da informação</vt:lpstr>
      <vt:lpstr>Níveis de excitação </vt:lpstr>
      <vt:lpstr>Slide 19</vt:lpstr>
      <vt:lpstr>Vigilância </vt:lpstr>
      <vt:lpstr>Realimentação  </vt:lpstr>
      <vt:lpstr>Memorial verbal e espacial</vt:lpstr>
      <vt:lpstr>Processamento de códigos semelhantes </vt:lpstr>
      <vt:lpstr>Slide 24</vt:lpstr>
      <vt:lpstr>Expectativa da informação </vt:lpstr>
      <vt:lpstr>Tomadas de decisões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Percepção e processamento de informações</dc:title>
  <dc:creator>Susana</dc:creator>
  <cp:lastModifiedBy>SUSANA</cp:lastModifiedBy>
  <cp:revision>51</cp:revision>
  <dcterms:created xsi:type="dcterms:W3CDTF">2014-11-05T23:22:37Z</dcterms:created>
  <dcterms:modified xsi:type="dcterms:W3CDTF">2014-11-09T18:25:18Z</dcterms:modified>
</cp:coreProperties>
</file>