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3FC72-23E4-44F6-A474-F0E54DEFF86A}" type="datetimeFigureOut">
              <a:rPr lang="pt-BR" smtClean="0"/>
              <a:t>17/3/2013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38131-B030-4918-877A-D1A05AB995B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3FC72-23E4-44F6-A474-F0E54DEFF86A}" type="datetimeFigureOut">
              <a:rPr lang="pt-BR" smtClean="0"/>
              <a:t>17/3/2013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38131-B030-4918-877A-D1A05AB995B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3FC72-23E4-44F6-A474-F0E54DEFF86A}" type="datetimeFigureOut">
              <a:rPr lang="pt-BR" smtClean="0"/>
              <a:t>17/3/2013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38131-B030-4918-877A-D1A05AB995B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3FC72-23E4-44F6-A474-F0E54DEFF86A}" type="datetimeFigureOut">
              <a:rPr lang="pt-BR" smtClean="0"/>
              <a:t>17/3/2013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38131-B030-4918-877A-D1A05AB995B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3FC72-23E4-44F6-A474-F0E54DEFF86A}" type="datetimeFigureOut">
              <a:rPr lang="pt-BR" smtClean="0"/>
              <a:t>17/3/2013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38131-B030-4918-877A-D1A05AB995B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3FC72-23E4-44F6-A474-F0E54DEFF86A}" type="datetimeFigureOut">
              <a:rPr lang="pt-BR" smtClean="0"/>
              <a:t>17/3/2013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38131-B030-4918-877A-D1A05AB995B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3FC72-23E4-44F6-A474-F0E54DEFF86A}" type="datetimeFigureOut">
              <a:rPr lang="pt-BR" smtClean="0"/>
              <a:t>17/3/2013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38131-B030-4918-877A-D1A05AB995B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3FC72-23E4-44F6-A474-F0E54DEFF86A}" type="datetimeFigureOut">
              <a:rPr lang="pt-BR" smtClean="0"/>
              <a:t>17/3/2013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38131-B030-4918-877A-D1A05AB995B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3FC72-23E4-44F6-A474-F0E54DEFF86A}" type="datetimeFigureOut">
              <a:rPr lang="pt-BR" smtClean="0"/>
              <a:t>17/3/2013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38131-B030-4918-877A-D1A05AB995B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3FC72-23E4-44F6-A474-F0E54DEFF86A}" type="datetimeFigureOut">
              <a:rPr lang="pt-BR" smtClean="0"/>
              <a:t>17/3/2013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38131-B030-4918-877A-D1A05AB995B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3FC72-23E4-44F6-A474-F0E54DEFF86A}" type="datetimeFigureOut">
              <a:rPr lang="pt-BR" smtClean="0"/>
              <a:t>17/3/2013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38131-B030-4918-877A-D1A05AB995B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23FC72-23E4-44F6-A474-F0E54DEFF86A}" type="datetimeFigureOut">
              <a:rPr lang="pt-BR" smtClean="0"/>
              <a:t>17/3/2013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938131-B030-4918-877A-D1A05AB995B5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Histograma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1905000"/>
            <a:ext cx="8915400" cy="4525963"/>
          </a:xfrm>
        </p:spPr>
        <p:txBody>
          <a:bodyPr>
            <a:noAutofit/>
          </a:bodyPr>
          <a:lstStyle/>
          <a:p>
            <a:r>
              <a:rPr lang="pt-BR" sz="2800" dirty="0" smtClean="0"/>
              <a:t>O Histograma é um Gráfico de barras (ou de áreas) que representa a distribuição da frequência de um conjunto de dados. </a:t>
            </a:r>
          </a:p>
          <a:p>
            <a:r>
              <a:rPr lang="pt-BR" sz="2800" dirty="0" smtClean="0"/>
              <a:t>Os valores das observações (agrupados em classes) registram-se no eixo horizontal e as frequências respectivas no eixo vertical. </a:t>
            </a:r>
          </a:p>
          <a:p>
            <a:r>
              <a:rPr lang="pt-BR" sz="2800" dirty="0" smtClean="0"/>
              <a:t>Cada retângulo  tem uma área proporcional a essa frequência. </a:t>
            </a:r>
          </a:p>
          <a:p>
            <a:r>
              <a:rPr lang="pt-BR" sz="2800" dirty="0" smtClean="0"/>
              <a:t>O Histograma, como representação gráfica, facilita a observação, estudo e conclusões sobre os dados e a sua distribuição probabilística.</a:t>
            </a:r>
            <a:endParaRPr lang="pt-BR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228600"/>
            <a:ext cx="1971675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4800"/>
            <a:ext cx="1971675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Histograma</a:t>
            </a:r>
            <a:endParaRPr lang="pt-BR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0"/>
            <a:ext cx="399889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447800"/>
            <a:ext cx="3962400" cy="2815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914400"/>
          </a:xfrm>
        </p:spPr>
        <p:txBody>
          <a:bodyPr/>
          <a:lstStyle/>
          <a:p>
            <a:r>
              <a:rPr lang="pt-BR" dirty="0" smtClean="0"/>
              <a:t>Histograma – Etapas de construção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2743200"/>
            <a:ext cx="8839200" cy="4525963"/>
          </a:xfrm>
        </p:spPr>
        <p:txBody>
          <a:bodyPr>
            <a:normAutofit/>
          </a:bodyPr>
          <a:lstStyle/>
          <a:p>
            <a:pPr marL="514350" indent="-514350">
              <a:spcBef>
                <a:spcPts val="0"/>
              </a:spcBef>
              <a:buNone/>
            </a:pPr>
            <a:r>
              <a:rPr lang="pt-BR" sz="2000" b="1" dirty="0" smtClean="0"/>
              <a:t>1. Determina-se o maior e menor valor do conjunto de dados; </a:t>
            </a:r>
          </a:p>
          <a:p>
            <a:pPr marL="514350" indent="-514350">
              <a:spcBef>
                <a:spcPts val="0"/>
              </a:spcBef>
              <a:buNone/>
            </a:pPr>
            <a:r>
              <a:rPr lang="pt-BR" sz="2000" b="1" dirty="0" smtClean="0"/>
              <a:t> ---</a:t>
            </a:r>
            <a:r>
              <a:rPr lang="pt-BR" sz="2000" dirty="0" smtClean="0"/>
              <a:t>Para o exemplo,  </a:t>
            </a:r>
            <a:r>
              <a:rPr lang="pt-BR" sz="2000" dirty="0" err="1" smtClean="0"/>
              <a:t>Mín</a:t>
            </a:r>
            <a:r>
              <a:rPr lang="pt-BR" sz="2000" dirty="0" smtClean="0"/>
              <a:t>=12,58 e </a:t>
            </a:r>
            <a:r>
              <a:rPr lang="pt-BR" sz="2000" dirty="0" err="1" smtClean="0"/>
              <a:t>Máx</a:t>
            </a:r>
            <a:r>
              <a:rPr lang="pt-BR" sz="2000" dirty="0" smtClean="0"/>
              <a:t>=18,47 </a:t>
            </a:r>
          </a:p>
          <a:p>
            <a:pPr marL="514350" indent="-514350">
              <a:spcBef>
                <a:spcPts val="0"/>
              </a:spcBef>
              <a:buAutoNum type="arabicPeriod"/>
            </a:pPr>
            <a:endParaRPr lang="pt-BR" sz="2000" b="1" dirty="0"/>
          </a:p>
          <a:p>
            <a:pPr marL="514350" indent="-514350">
              <a:spcBef>
                <a:spcPts val="0"/>
              </a:spcBef>
              <a:buNone/>
            </a:pPr>
            <a:r>
              <a:rPr lang="pt-BR" sz="2000" b="1" dirty="0" smtClean="0"/>
              <a:t>2. Calcular a amplitude (R) dos dados:  R = Valor máximo - Valor mínimo</a:t>
            </a:r>
          </a:p>
          <a:p>
            <a:pPr marL="514350" indent="-514350">
              <a:spcBef>
                <a:spcPts val="0"/>
              </a:spcBef>
              <a:buNone/>
            </a:pPr>
            <a:r>
              <a:rPr lang="en-US" sz="2000" b="1" dirty="0" smtClean="0"/>
              <a:t>----</a:t>
            </a:r>
            <a:r>
              <a:rPr lang="en-US" sz="2000" dirty="0" smtClean="0"/>
              <a:t>18,47-12,58 = 5.89</a:t>
            </a:r>
            <a:endParaRPr lang="pt-BR" sz="2000" dirty="0" smtClean="0"/>
          </a:p>
          <a:p>
            <a:pPr marL="514350" indent="-514350">
              <a:spcBef>
                <a:spcPts val="0"/>
              </a:spcBef>
              <a:buAutoNum type="arabicPeriod"/>
            </a:pPr>
            <a:endParaRPr lang="pt-BR" sz="2000" b="1" dirty="0" smtClean="0"/>
          </a:p>
          <a:p>
            <a:pPr marL="514350" indent="-514350">
              <a:spcBef>
                <a:spcPts val="0"/>
              </a:spcBef>
              <a:buNone/>
            </a:pPr>
            <a:r>
              <a:rPr lang="pt-BR" sz="2000" b="1" dirty="0" smtClean="0"/>
              <a:t>3. Determinar o número de classes (K).</a:t>
            </a:r>
          </a:p>
          <a:p>
            <a:pPr marL="514350" indent="-514350">
              <a:spcBef>
                <a:spcPts val="0"/>
              </a:spcBef>
              <a:buNone/>
            </a:pPr>
            <a:r>
              <a:rPr lang="en-US" sz="2000" dirty="0" err="1" smtClean="0"/>
              <a:t>Onde</a:t>
            </a:r>
            <a:r>
              <a:rPr lang="en-US" sz="2000" dirty="0" smtClean="0"/>
              <a:t> </a:t>
            </a:r>
            <a:r>
              <a:rPr lang="en-US" sz="2000" b="1" dirty="0" smtClean="0"/>
              <a:t>n</a:t>
            </a:r>
            <a:r>
              <a:rPr lang="en-US" sz="2000" dirty="0" smtClean="0"/>
              <a:t> é o </a:t>
            </a:r>
            <a:r>
              <a:rPr lang="en-US" sz="2000" dirty="0" err="1" smtClean="0"/>
              <a:t>tamanho</a:t>
            </a:r>
            <a:r>
              <a:rPr lang="en-US" sz="2000" dirty="0" smtClean="0"/>
              <a:t> </a:t>
            </a:r>
            <a:r>
              <a:rPr lang="en-US" sz="2000" dirty="0" err="1" smtClean="0"/>
              <a:t>da</a:t>
            </a:r>
            <a:r>
              <a:rPr lang="en-US" sz="2000" dirty="0" smtClean="0"/>
              <a:t> </a:t>
            </a:r>
            <a:r>
              <a:rPr lang="en-US" sz="2000" dirty="0" err="1" smtClean="0"/>
              <a:t>amostra</a:t>
            </a:r>
            <a:r>
              <a:rPr lang="en-US" sz="2000" dirty="0" smtClean="0"/>
              <a:t> de dados. </a:t>
            </a:r>
          </a:p>
          <a:p>
            <a:pPr marL="514350" indent="-514350">
              <a:spcBef>
                <a:spcPts val="0"/>
              </a:spcBef>
              <a:buNone/>
            </a:pPr>
            <a:r>
              <a:rPr lang="en-US" sz="2000" dirty="0" smtClean="0"/>
              <a:t>K </a:t>
            </a:r>
            <a:r>
              <a:rPr lang="pt-BR" sz="2000" dirty="0" smtClean="0"/>
              <a:t>deve estar compreendido entre 5 a 20 classes.</a:t>
            </a:r>
            <a:endParaRPr lang="en-US" sz="2000" dirty="0" smtClean="0"/>
          </a:p>
          <a:p>
            <a:pPr marL="514350" indent="-514350">
              <a:spcBef>
                <a:spcPts val="0"/>
              </a:spcBef>
              <a:buNone/>
            </a:pPr>
            <a:r>
              <a:rPr lang="en-US" sz="2000" dirty="0" smtClean="0"/>
              <a:t>---- n=50 ~7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usaremos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6, </a:t>
            </a:r>
            <a:r>
              <a:rPr lang="pt-BR" sz="1600" dirty="0" smtClean="0">
                <a:latin typeface="Arial" pitchFamily="34" charset="0"/>
                <a:cs typeface="Arial" pitchFamily="34" charset="0"/>
              </a:rPr>
              <a:t>por comodidade)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spcBef>
                <a:spcPts val="0"/>
              </a:spcBef>
              <a:buNone/>
            </a:pPr>
            <a:endParaRPr lang="en-US" sz="2000" dirty="0"/>
          </a:p>
          <a:p>
            <a:pPr marL="514350" indent="-514350">
              <a:spcBef>
                <a:spcPts val="0"/>
              </a:spcBef>
              <a:buNone/>
            </a:pPr>
            <a:endParaRPr lang="pt-BR" sz="2000" b="1" dirty="0" smtClean="0"/>
          </a:p>
          <a:p>
            <a:pPr marL="514350" indent="-514350">
              <a:spcBef>
                <a:spcPts val="0"/>
              </a:spcBef>
              <a:buAutoNum type="arabicPeriod"/>
            </a:pPr>
            <a:endParaRPr lang="pt-BR" sz="2000" b="1" dirty="0" smtClean="0"/>
          </a:p>
          <a:p>
            <a:pPr>
              <a:spcBef>
                <a:spcPts val="0"/>
              </a:spcBef>
            </a:pPr>
            <a:endParaRPr lang="pt-BR" sz="2000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4343400"/>
            <a:ext cx="122124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219200"/>
            <a:ext cx="6655787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685800"/>
            <a:ext cx="8686800" cy="59435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t-BR" sz="2000" b="1" dirty="0" smtClean="0">
                <a:latin typeface="Arial" pitchFamily="34" charset="0"/>
                <a:cs typeface="Arial" pitchFamily="34" charset="0"/>
              </a:rPr>
              <a:t>4. Define-se o limite inferior da primeira classe (LI), que deve ser igual </a:t>
            </a:r>
          </a:p>
          <a:p>
            <a:pPr>
              <a:buNone/>
            </a:pPr>
            <a:r>
              <a:rPr lang="pt-BR" sz="2000" b="1" dirty="0" smtClean="0">
                <a:latin typeface="Arial" pitchFamily="34" charset="0"/>
                <a:cs typeface="Arial" pitchFamily="34" charset="0"/>
              </a:rPr>
              <a:t>ou ligeiramente inferior ao menor valor das observações; </a:t>
            </a:r>
          </a:p>
          <a:p>
            <a:pPr>
              <a:buNone/>
            </a:pPr>
            <a:r>
              <a:rPr lang="pt-BR" sz="1600" b="1" dirty="0" smtClean="0">
                <a:latin typeface="Arial" pitchFamily="34" charset="0"/>
                <a:cs typeface="Arial" pitchFamily="34" charset="0"/>
              </a:rPr>
              <a:t>--- </a:t>
            </a:r>
            <a:r>
              <a:rPr lang="pt-BR" sz="1600" dirty="0" smtClean="0">
                <a:latin typeface="Arial" pitchFamily="34" charset="0"/>
                <a:cs typeface="Arial" pitchFamily="34" charset="0"/>
              </a:rPr>
              <a:t>Para o exemplo: 12,58 =&gt; LI =12,50  (por comodidade)</a:t>
            </a:r>
          </a:p>
          <a:p>
            <a:pPr>
              <a:buNone/>
            </a:pPr>
            <a:endParaRPr lang="pt-BR" sz="2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pt-BR" sz="2000" b="1" dirty="0" smtClean="0">
                <a:latin typeface="Arial" pitchFamily="34" charset="0"/>
                <a:cs typeface="Arial" pitchFamily="34" charset="0"/>
              </a:rPr>
              <a:t>5. Define-se o limite superior da última classe (LS), que deve ser igual </a:t>
            </a:r>
          </a:p>
          <a:p>
            <a:pPr>
              <a:buNone/>
            </a:pPr>
            <a:r>
              <a:rPr lang="pt-BR" sz="2000" b="1" dirty="0" smtClean="0">
                <a:latin typeface="Arial" pitchFamily="34" charset="0"/>
                <a:cs typeface="Arial" pitchFamily="34" charset="0"/>
              </a:rPr>
              <a:t>ou ligeiramente superior ao maior valor das observações; </a:t>
            </a:r>
          </a:p>
          <a:p>
            <a:pPr>
              <a:buNone/>
            </a:pPr>
            <a:r>
              <a:rPr lang="pt-BR" sz="1800" dirty="0" smtClean="0">
                <a:latin typeface="Arial" pitchFamily="34" charset="0"/>
                <a:cs typeface="Arial" pitchFamily="34" charset="0"/>
              </a:rPr>
              <a:t>---Para o exemplo: 18,47=&gt;  LS=18,50 </a:t>
            </a:r>
            <a:r>
              <a:rPr lang="pt-BR" sz="1800" dirty="0" smtClean="0">
                <a:latin typeface="Arial" pitchFamily="34" charset="0"/>
                <a:cs typeface="Arial" pitchFamily="34" charset="0"/>
              </a:rPr>
              <a:t>(por comodidade)</a:t>
            </a:r>
          </a:p>
          <a:p>
            <a:pPr>
              <a:buNone/>
            </a:pPr>
            <a:endParaRPr lang="en-US" sz="1800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1800" b="1" dirty="0" smtClean="0">
                <a:latin typeface="Arial" pitchFamily="34" charset="0"/>
                <a:cs typeface="Arial" pitchFamily="34" charset="0"/>
              </a:rPr>
              <a:t>6. </a:t>
            </a:r>
            <a:r>
              <a:rPr lang="pt-BR" sz="1800" b="1" dirty="0" smtClean="0">
                <a:latin typeface="Arial" pitchFamily="34" charset="0"/>
                <a:cs typeface="Arial" pitchFamily="34" charset="0"/>
              </a:rPr>
              <a:t>Conhecido o número de classes define-se a amplitude de cada classe: </a:t>
            </a:r>
          </a:p>
          <a:p>
            <a:pPr>
              <a:buNone/>
            </a:pPr>
            <a:endParaRPr lang="en-US" sz="1800" b="1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18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1800" b="1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18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pt-BR" sz="1800" b="1" dirty="0" smtClean="0">
                <a:latin typeface="Arial" pitchFamily="34" charset="0"/>
                <a:cs typeface="Arial" pitchFamily="34" charset="0"/>
              </a:rPr>
              <a:t>7. Conhecida a amplitude das classes, define-se os limites inferior e </a:t>
            </a:r>
          </a:p>
          <a:p>
            <a:pPr>
              <a:buNone/>
            </a:pPr>
            <a:r>
              <a:rPr lang="pt-BR" sz="1800" b="1" dirty="0" smtClean="0">
                <a:latin typeface="Arial" pitchFamily="34" charset="0"/>
                <a:cs typeface="Arial" pitchFamily="34" charset="0"/>
              </a:rPr>
              <a:t>superior para cada classe.</a:t>
            </a:r>
            <a:endParaRPr lang="pt-BR" sz="1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3886200"/>
            <a:ext cx="2605883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72000"/>
            <a:ext cx="410836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943600"/>
            <a:ext cx="7772400" cy="508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762000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b="1" dirty="0" smtClean="0">
                <a:latin typeface="Arial" pitchFamily="34" charset="0"/>
                <a:cs typeface="Arial" pitchFamily="34" charset="0"/>
              </a:rPr>
              <a:t>8. Determinar a frequência de cada classe, ou seja, o número de  observações que caem em cada classe, e completa-se a tabela de  frequência</a:t>
            </a:r>
          </a:p>
          <a:p>
            <a:r>
              <a:rPr lang="pt-BR" sz="1600" dirty="0" smtClean="0">
                <a:latin typeface="Arial" pitchFamily="34" charset="0"/>
                <a:cs typeface="Arial" pitchFamily="34" charset="0"/>
              </a:rPr>
              <a:t>---Para o exemplo, o número de observações que caem no intervalo  12,50 a 13,50 é 3</a:t>
            </a:r>
          </a:p>
          <a:p>
            <a:endParaRPr lang="en-US" sz="1600" dirty="0">
              <a:latin typeface="Arial" pitchFamily="34" charset="0"/>
              <a:cs typeface="Arial" pitchFamily="34" charset="0"/>
            </a:endParaRPr>
          </a:p>
          <a:p>
            <a:endParaRPr lang="en-US" sz="16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3124200"/>
            <a:ext cx="2736850" cy="153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28600"/>
            <a:ext cx="91440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INTERPRETANDO……</a:t>
            </a:r>
            <a:endParaRPr lang="pt-BR" sz="4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pt-BR" dirty="0"/>
          </a:p>
          <a:p>
            <a:r>
              <a:rPr lang="pt-BR" dirty="0" smtClean="0"/>
              <a:t>O gráfico do histograma consiste de um conjunto de retângulos que tem: </a:t>
            </a:r>
          </a:p>
          <a:p>
            <a:endParaRPr lang="pt-BR" dirty="0" smtClean="0"/>
          </a:p>
          <a:p>
            <a:pPr marL="342900" indent="-342900">
              <a:buAutoNum type="alphaLcParenR"/>
            </a:pPr>
            <a:r>
              <a:rPr lang="pt-BR" dirty="0" smtClean="0"/>
              <a:t>a base sobre um eixo horizontal com centro no </a:t>
            </a:r>
            <a:r>
              <a:rPr lang="pt-BR" b="1" u="sng" dirty="0" smtClean="0"/>
              <a:t>ponto médio e largura igual a amplitude do intervalo de classes </a:t>
            </a:r>
          </a:p>
          <a:p>
            <a:pPr marL="342900" indent="-342900">
              <a:buAutoNum type="alphaLcParenR"/>
            </a:pPr>
            <a:endParaRPr lang="pt-BR" b="1" u="sng" dirty="0" smtClean="0"/>
          </a:p>
          <a:p>
            <a:r>
              <a:rPr lang="pt-BR" dirty="0" smtClean="0"/>
              <a:t>b) </a:t>
            </a:r>
            <a:r>
              <a:rPr lang="pt-BR" b="1" dirty="0" smtClean="0"/>
              <a:t>a área proporcional às frequências das classes</a:t>
            </a:r>
            <a:r>
              <a:rPr lang="pt-BR" dirty="0" smtClean="0"/>
              <a:t>.</a:t>
            </a:r>
          </a:p>
          <a:p>
            <a:endParaRPr lang="en-US" dirty="0"/>
          </a:p>
          <a:p>
            <a:r>
              <a:rPr lang="pt-BR" dirty="0" smtClean="0"/>
              <a:t>c) Se todos os intervalos tiverem a mesma amplitude, as alturas dos retângulos serão proporcionais às frequências das classes, e então costuma-se desenhar as alturas numericamente iguais a essas frequências. </a:t>
            </a:r>
          </a:p>
          <a:p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495800"/>
            <a:ext cx="399889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4419600"/>
            <a:ext cx="3962400" cy="2434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3733800"/>
            <a:ext cx="1828800" cy="102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52400" y="533401"/>
            <a:ext cx="8991600" cy="2895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A frequência total de todos os valores inferiores ao limite superior de uma dada classe é denominada frequência acumulada para aquele intervalo.</a:t>
            </a:r>
          </a:p>
          <a:p>
            <a:pPr>
              <a:buNone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Por exemplo, a </a:t>
            </a:r>
            <a:r>
              <a:rPr lang="pt-BR" sz="2000" dirty="0" err="1" smtClean="0">
                <a:latin typeface="Arial" pitchFamily="34" charset="0"/>
                <a:cs typeface="Arial" pitchFamily="34" charset="0"/>
              </a:rPr>
              <a:t>freqüência</a:t>
            </a:r>
            <a:r>
              <a:rPr lang="pt-BR" sz="2000" dirty="0" smtClean="0">
                <a:latin typeface="Arial" pitchFamily="34" charset="0"/>
                <a:cs typeface="Arial" pitchFamily="34" charset="0"/>
              </a:rPr>
              <a:t> acumulada até e inclusive o intervalo   13,51 a 14,50  é :</a:t>
            </a:r>
          </a:p>
          <a:p>
            <a:pPr>
              <a:buNone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3 + 8 = 11, </a:t>
            </a:r>
          </a:p>
          <a:p>
            <a:pPr>
              <a:buNone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o que significa que 11 das 50 peças cerâmicas apresentam </a:t>
            </a:r>
          </a:p>
          <a:p>
            <a:pPr>
              <a:buNone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característica dimensional inferior a 14,50. </a:t>
            </a:r>
            <a:endParaRPr lang="pt-BR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3657600"/>
            <a:ext cx="4267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Exercício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t-BR"/>
              <a:t>14</a:t>
            </a:r>
            <a:r>
              <a:rPr lang="pt-BR" smtClean="0"/>
              <a:t> </a:t>
            </a:r>
            <a:r>
              <a:rPr lang="pt-BR"/>
              <a:t>12</a:t>
            </a:r>
            <a:r>
              <a:rPr lang="pt-BR" smtClean="0"/>
              <a:t> </a:t>
            </a:r>
            <a:r>
              <a:rPr lang="pt-BR"/>
              <a:t>13</a:t>
            </a:r>
            <a:r>
              <a:rPr lang="pt-BR" smtClean="0"/>
              <a:t> </a:t>
            </a:r>
            <a:r>
              <a:rPr lang="pt-BR"/>
              <a:t>11</a:t>
            </a:r>
            <a:r>
              <a:rPr lang="pt-BR" smtClean="0"/>
              <a:t> </a:t>
            </a:r>
            <a:r>
              <a:rPr lang="pt-BR"/>
              <a:t>12</a:t>
            </a:r>
            <a:r>
              <a:rPr lang="pt-BR" smtClean="0"/>
              <a:t> </a:t>
            </a:r>
            <a:r>
              <a:rPr lang="pt-BR"/>
              <a:t>13</a:t>
            </a:r>
            <a:r>
              <a:rPr lang="pt-BR" smtClean="0"/>
              <a:t> </a:t>
            </a:r>
            <a:r>
              <a:rPr lang="pt-BR"/>
              <a:t>16</a:t>
            </a:r>
            <a:r>
              <a:rPr lang="pt-BR" smtClean="0"/>
              <a:t> </a:t>
            </a:r>
            <a:r>
              <a:rPr lang="pt-BR"/>
              <a:t>14</a:t>
            </a:r>
            <a:r>
              <a:rPr lang="pt-BR" smtClean="0"/>
              <a:t> </a:t>
            </a:r>
            <a:r>
              <a:rPr lang="pt-BR"/>
              <a:t>14</a:t>
            </a:r>
            <a:r>
              <a:rPr lang="pt-BR" smtClean="0"/>
              <a:t> </a:t>
            </a:r>
            <a:r>
              <a:rPr lang="pt-BR"/>
              <a:t>15</a:t>
            </a:r>
            <a:r>
              <a:rPr lang="pt-BR" smtClean="0"/>
              <a:t> </a:t>
            </a:r>
            <a:r>
              <a:rPr lang="pt-BR"/>
              <a:t>17</a:t>
            </a:r>
            <a:r>
              <a:rPr lang="pt-BR" smtClean="0"/>
              <a:t> </a:t>
            </a:r>
            <a:r>
              <a:rPr lang="pt-BR"/>
              <a:t>14</a:t>
            </a:r>
            <a:r>
              <a:rPr lang="pt-BR" smtClean="0"/>
              <a:t> </a:t>
            </a:r>
            <a:r>
              <a:rPr lang="pt-BR"/>
              <a:t>11</a:t>
            </a:r>
            <a:r>
              <a:rPr lang="pt-BR" smtClean="0"/>
              <a:t> </a:t>
            </a:r>
            <a:r>
              <a:rPr lang="pt-BR"/>
              <a:t>13</a:t>
            </a:r>
            <a:r>
              <a:rPr lang="pt-BR" smtClean="0"/>
              <a:t> </a:t>
            </a:r>
            <a:r>
              <a:rPr lang="pt-BR"/>
              <a:t>14</a:t>
            </a:r>
            <a:r>
              <a:rPr lang="pt-BR" smtClean="0"/>
              <a:t> </a:t>
            </a:r>
            <a:r>
              <a:rPr lang="pt-BR"/>
              <a:t>15</a:t>
            </a:r>
            <a:r>
              <a:rPr lang="pt-BR" smtClean="0"/>
              <a:t> </a:t>
            </a:r>
            <a:r>
              <a:rPr lang="pt-BR"/>
              <a:t>13</a:t>
            </a:r>
            <a:r>
              <a:rPr lang="pt-BR" smtClean="0"/>
              <a:t> </a:t>
            </a:r>
            <a:r>
              <a:rPr lang="pt-BR"/>
              <a:t>12</a:t>
            </a:r>
            <a:r>
              <a:rPr lang="pt-BR" smtClean="0"/>
              <a:t> </a:t>
            </a:r>
            <a:r>
              <a:rPr lang="pt-BR"/>
              <a:t>14</a:t>
            </a:r>
            <a:r>
              <a:rPr lang="pt-BR" smtClean="0"/>
              <a:t> </a:t>
            </a:r>
            <a:r>
              <a:rPr lang="pt-BR"/>
              <a:t>13</a:t>
            </a:r>
            <a:r>
              <a:rPr lang="pt-BR" smtClean="0"/>
              <a:t> </a:t>
            </a:r>
            <a:r>
              <a:rPr lang="pt-BR"/>
              <a:t>14</a:t>
            </a:r>
            <a:r>
              <a:rPr lang="pt-BR" smtClean="0"/>
              <a:t> </a:t>
            </a:r>
            <a:r>
              <a:rPr lang="pt-BR"/>
              <a:t>13</a:t>
            </a:r>
            <a:r>
              <a:rPr lang="pt-BR" smtClean="0"/>
              <a:t> </a:t>
            </a:r>
            <a:r>
              <a:rPr lang="pt-BR"/>
              <a:t>15</a:t>
            </a:r>
            <a:r>
              <a:rPr lang="pt-BR" smtClean="0"/>
              <a:t> </a:t>
            </a:r>
            <a:r>
              <a:rPr lang="pt-BR"/>
              <a:t>16</a:t>
            </a:r>
            <a:r>
              <a:rPr lang="pt-BR" smtClean="0"/>
              <a:t> </a:t>
            </a:r>
            <a:r>
              <a:rPr lang="pt-BR"/>
              <a:t>12</a:t>
            </a:r>
            <a:r>
              <a:rPr lang="pt-BR" smtClean="0"/>
              <a:t> </a:t>
            </a:r>
            <a:r>
              <a:rPr lang="pt-BR"/>
              <a:t>12</a:t>
            </a:r>
            <a:r>
              <a:rPr lang="pt-BR" smtClean="0"/>
              <a:t> </a:t>
            </a:r>
            <a:endParaRPr lang="pt-B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491</Words>
  <Application>Microsoft Office PowerPoint</Application>
  <PresentationFormat>Apresentação na tela (4:3)</PresentationFormat>
  <Paragraphs>53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8</vt:i4>
      </vt:variant>
    </vt:vector>
  </HeadingPairs>
  <TitlesOfParts>
    <vt:vector size="9" baseType="lpstr">
      <vt:lpstr>Tema do Office</vt:lpstr>
      <vt:lpstr>Histograma</vt:lpstr>
      <vt:lpstr>Histograma</vt:lpstr>
      <vt:lpstr>Histograma – Etapas de construção</vt:lpstr>
      <vt:lpstr>Slide 4</vt:lpstr>
      <vt:lpstr>Slide 5</vt:lpstr>
      <vt:lpstr>Slide 6</vt:lpstr>
      <vt:lpstr>Slide 7</vt:lpstr>
      <vt:lpstr>Exercício</vt:lpstr>
    </vt:vector>
  </TitlesOfParts>
  <Company>www.therebels.biz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Histograma</dc:title>
  <dc:creator>Usuário</dc:creator>
  <cp:lastModifiedBy>Usuário</cp:lastModifiedBy>
  <cp:revision>2</cp:revision>
  <dcterms:created xsi:type="dcterms:W3CDTF">2013-03-17T11:13:57Z</dcterms:created>
  <dcterms:modified xsi:type="dcterms:W3CDTF">2013-03-17T14:13:04Z</dcterms:modified>
</cp:coreProperties>
</file>