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2" r:id="rId5"/>
    <p:sldId id="263" r:id="rId6"/>
    <p:sldId id="264" r:id="rId7"/>
    <p:sldId id="265" r:id="rId8"/>
    <p:sldId id="261" r:id="rId9"/>
    <p:sldId id="258" r:id="rId10"/>
    <p:sldId id="27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601A6-3BAD-4D61-8D32-BF5272791790}" type="datetimeFigureOut">
              <a:rPr lang="pt-BR" smtClean="0"/>
              <a:t>26/05/2014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C1AD-5C12-410F-A793-2C72778E61A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4719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601A6-3BAD-4D61-8D32-BF5272791790}" type="datetimeFigureOut">
              <a:rPr lang="pt-BR" smtClean="0"/>
              <a:t>26/05/2014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C1AD-5C12-410F-A793-2C72778E61A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9068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601A6-3BAD-4D61-8D32-BF5272791790}" type="datetimeFigureOut">
              <a:rPr lang="pt-BR" smtClean="0"/>
              <a:t>26/05/2014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C1AD-5C12-410F-A793-2C72778E61A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15533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601A6-3BAD-4D61-8D32-BF5272791790}" type="datetimeFigureOut">
              <a:rPr lang="pt-BR" smtClean="0"/>
              <a:t>26/05/2014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C1AD-5C12-410F-A793-2C72778E61A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02362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601A6-3BAD-4D61-8D32-BF5272791790}" type="datetimeFigureOut">
              <a:rPr lang="pt-BR" smtClean="0"/>
              <a:t>26/05/2014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C1AD-5C12-410F-A793-2C72778E61A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28387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601A6-3BAD-4D61-8D32-BF5272791790}" type="datetimeFigureOut">
              <a:rPr lang="pt-BR" smtClean="0"/>
              <a:t>26/05/2014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C1AD-5C12-410F-A793-2C72778E61A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2066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601A6-3BAD-4D61-8D32-BF5272791790}" type="datetimeFigureOut">
              <a:rPr lang="pt-BR" smtClean="0"/>
              <a:t>26/05/2014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C1AD-5C12-410F-A793-2C72778E61A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7432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601A6-3BAD-4D61-8D32-BF5272791790}" type="datetimeFigureOut">
              <a:rPr lang="pt-BR" smtClean="0"/>
              <a:t>26/05/2014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C1AD-5C12-410F-A793-2C72778E61A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04075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601A6-3BAD-4D61-8D32-BF5272791790}" type="datetimeFigureOut">
              <a:rPr lang="pt-BR" smtClean="0"/>
              <a:t>26/05/2014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C1AD-5C12-410F-A793-2C72778E61A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59228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601A6-3BAD-4D61-8D32-BF5272791790}" type="datetimeFigureOut">
              <a:rPr lang="pt-BR" smtClean="0"/>
              <a:t>26/05/2014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C1AD-5C12-410F-A793-2C72778E61A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2968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601A6-3BAD-4D61-8D32-BF5272791790}" type="datetimeFigureOut">
              <a:rPr lang="pt-BR" smtClean="0"/>
              <a:t>26/05/2014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C1AD-5C12-410F-A793-2C72778E61A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28900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601A6-3BAD-4D61-8D32-BF5272791790}" type="datetimeFigureOut">
              <a:rPr lang="pt-BR" smtClean="0"/>
              <a:t>26/05/2014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5C1AD-5C12-410F-A793-2C72778E61A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37776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Cálculos de Eficiência</a:t>
            </a:r>
            <a:br>
              <a:rPr lang="pt-BR" dirty="0" smtClean="0"/>
            </a:br>
            <a:r>
              <a:rPr lang="pt-BR" dirty="0" smtClean="0"/>
              <a:t>Industrial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Visão da fábrica intensiva em ativos de </a:t>
            </a:r>
            <a:r>
              <a:rPr lang="pt-BR" dirty="0" smtClean="0"/>
              <a:t>CAPITAL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8724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5760"/>
            <a:ext cx="8229600" cy="1143000"/>
          </a:xfrm>
        </p:spPr>
        <p:txBody>
          <a:bodyPr/>
          <a:lstStyle/>
          <a:p>
            <a:r>
              <a:rPr lang="pt-BR" dirty="0" smtClean="0"/>
              <a:t>Mapa de Bordo</a:t>
            </a:r>
            <a:endParaRPr lang="pt-BR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3" y="1340768"/>
            <a:ext cx="7505700" cy="547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7989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Exemplos de cálculos de IROG em máquinas críticas</a:t>
            </a:r>
            <a:endParaRPr lang="pt-B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" y="2010748"/>
            <a:ext cx="8964487" cy="4730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3119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051185"/>
            <a:ext cx="8964488" cy="4690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4964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Índice de Tempo Operacional</a:t>
            </a:r>
            <a:endParaRPr lang="pt-B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7" y="2177382"/>
            <a:ext cx="8820471" cy="4491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09716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Índice de Tempo Operacional</a:t>
            </a:r>
            <a:endParaRPr lang="pt-B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91092"/>
            <a:ext cx="8604447" cy="5150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503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Índice de Qualidade</a:t>
            </a:r>
            <a:endParaRPr lang="pt-B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6" y="1769829"/>
            <a:ext cx="8820472" cy="4971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07586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Índice de Qualidade</a:t>
            </a:r>
            <a:endParaRPr lang="pt-B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1921145"/>
            <a:ext cx="8964488" cy="4820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06988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Índice de </a:t>
            </a:r>
            <a:r>
              <a:rPr lang="pt-BR" i="1" dirty="0" smtClean="0"/>
              <a:t>Performance </a:t>
            </a:r>
            <a:r>
              <a:rPr lang="pt-BR" dirty="0" smtClean="0"/>
              <a:t>Operacional</a:t>
            </a:r>
            <a:endParaRPr lang="pt-BR" i="1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48" y="1340768"/>
            <a:ext cx="8172400" cy="5494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50392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Índice de </a:t>
            </a:r>
            <a:r>
              <a:rPr lang="pt-BR" i="1" dirty="0" smtClean="0"/>
              <a:t>Performance </a:t>
            </a:r>
            <a:r>
              <a:rPr lang="pt-BR" dirty="0" smtClean="0"/>
              <a:t>Operacional</a:t>
            </a:r>
            <a:endParaRPr lang="pt-B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30" y="1412776"/>
            <a:ext cx="7536286" cy="1876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096" y="3371453"/>
            <a:ext cx="5029200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519" y="4858469"/>
            <a:ext cx="58388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8089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Capacidade X Demanda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546929" y="1844824"/>
            <a:ext cx="805015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3200" i="1" dirty="0" smtClean="0">
                <a:solidFill>
                  <a:srgbClr val="FF0000"/>
                </a:solidFill>
              </a:rPr>
              <a:t>Capacidade:</a:t>
            </a:r>
            <a:r>
              <a:rPr lang="pt-BR" sz="3200" i="1" dirty="0" smtClean="0">
                <a:solidFill>
                  <a:srgbClr val="0070C0"/>
                </a:solidFill>
              </a:rPr>
              <a:t> a capacidade de produção de uma</a:t>
            </a:r>
          </a:p>
          <a:p>
            <a:pPr algn="ctr"/>
            <a:r>
              <a:rPr lang="pt-BR" sz="3200" i="1" dirty="0">
                <a:solidFill>
                  <a:srgbClr val="0070C0"/>
                </a:solidFill>
              </a:rPr>
              <a:t>m</a:t>
            </a:r>
            <a:r>
              <a:rPr lang="pt-BR" sz="3200" i="1" dirty="0" smtClean="0">
                <a:solidFill>
                  <a:srgbClr val="0070C0"/>
                </a:solidFill>
              </a:rPr>
              <a:t>áquina, é igual ao tempo disponível para</a:t>
            </a:r>
          </a:p>
          <a:p>
            <a:pPr algn="ctr"/>
            <a:r>
              <a:rPr lang="pt-BR" sz="3200" i="1" dirty="0" smtClean="0">
                <a:solidFill>
                  <a:srgbClr val="0070C0"/>
                </a:solidFill>
              </a:rPr>
              <a:t>p</a:t>
            </a:r>
            <a:r>
              <a:rPr lang="pt-BR" sz="3200" i="1" dirty="0" smtClean="0">
                <a:solidFill>
                  <a:srgbClr val="0070C0"/>
                </a:solidFill>
              </a:rPr>
              <a:t>roduzir (t) X sua eficiência </a:t>
            </a:r>
            <a:r>
              <a:rPr lang="pt-BR" sz="3200" dirty="0" smtClean="0">
                <a:solidFill>
                  <a:srgbClr val="0070C0"/>
                </a:solidFill>
              </a:rPr>
              <a:t>(</a:t>
            </a:r>
            <a:r>
              <a:rPr lang="pt-BR" sz="3200" i="1" dirty="0" smtClean="0">
                <a:solidFill>
                  <a:srgbClr val="0070C0"/>
                </a:solidFill>
              </a:rPr>
              <a:t>µ</a:t>
            </a:r>
            <a:r>
              <a:rPr lang="pt-BR" i="1" dirty="0" smtClean="0">
                <a:solidFill>
                  <a:srgbClr val="0070C0"/>
                </a:solidFill>
              </a:rPr>
              <a:t>g</a:t>
            </a:r>
            <a:r>
              <a:rPr lang="pt-BR" sz="3200" dirty="0" smtClean="0">
                <a:solidFill>
                  <a:srgbClr val="0070C0"/>
                </a:solidFill>
              </a:rPr>
              <a:t>)</a:t>
            </a:r>
            <a:endParaRPr lang="pt-BR" sz="3200" dirty="0" smtClean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220691"/>
            <a:ext cx="277177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2013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Capacidade X Demanda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129228" y="1844824"/>
            <a:ext cx="8885573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3200" i="1" dirty="0" smtClean="0">
                <a:solidFill>
                  <a:srgbClr val="FF0000"/>
                </a:solidFill>
              </a:rPr>
              <a:t>Demanda</a:t>
            </a:r>
            <a:r>
              <a:rPr lang="pt-BR" sz="3200" i="1" dirty="0" smtClean="0">
                <a:solidFill>
                  <a:srgbClr val="FF0000"/>
                </a:solidFill>
              </a:rPr>
              <a:t>:</a:t>
            </a:r>
            <a:r>
              <a:rPr lang="pt-BR" sz="3200" i="1" dirty="0" smtClean="0">
                <a:solidFill>
                  <a:srgbClr val="0070C0"/>
                </a:solidFill>
              </a:rPr>
              <a:t> a demanda dos produtos em uma</a:t>
            </a:r>
          </a:p>
          <a:p>
            <a:pPr algn="ctr"/>
            <a:r>
              <a:rPr lang="pt-BR" sz="3200" i="1" dirty="0">
                <a:solidFill>
                  <a:srgbClr val="0070C0"/>
                </a:solidFill>
              </a:rPr>
              <a:t>m</a:t>
            </a:r>
            <a:r>
              <a:rPr lang="pt-BR" sz="3200" i="1" dirty="0" smtClean="0">
                <a:solidFill>
                  <a:srgbClr val="0070C0"/>
                </a:solidFill>
              </a:rPr>
              <a:t>áquina, é igual ao somatório da multiplicação do </a:t>
            </a:r>
          </a:p>
          <a:p>
            <a:pPr algn="ctr"/>
            <a:r>
              <a:rPr lang="pt-BR" sz="3200" i="1" dirty="0" smtClean="0">
                <a:solidFill>
                  <a:srgbClr val="0070C0"/>
                </a:solidFill>
              </a:rPr>
              <a:t>tempo de processamento (</a:t>
            </a:r>
            <a:r>
              <a:rPr lang="pt-BR" sz="3200" i="1" dirty="0" err="1" smtClean="0">
                <a:solidFill>
                  <a:srgbClr val="FF0000"/>
                </a:solidFill>
              </a:rPr>
              <a:t>Tp</a:t>
            </a:r>
            <a:r>
              <a:rPr lang="pt-BR" sz="3200" i="1" dirty="0" err="1" smtClean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i</a:t>
            </a:r>
            <a:r>
              <a:rPr lang="pt-BR" sz="3200" dirty="0" smtClean="0">
                <a:solidFill>
                  <a:srgbClr val="0070C0"/>
                </a:solidFill>
                <a:latin typeface="+mj-lt"/>
                <a:cs typeface="Aparajita" pitchFamily="34" charset="0"/>
              </a:rPr>
              <a:t>) X a quantidade</a:t>
            </a:r>
          </a:p>
          <a:p>
            <a:pPr algn="ctr"/>
            <a:r>
              <a:rPr lang="pt-BR" sz="3200" dirty="0">
                <a:solidFill>
                  <a:srgbClr val="0070C0"/>
                </a:solidFill>
                <a:latin typeface="+mj-lt"/>
                <a:cs typeface="Aparajita" pitchFamily="34" charset="0"/>
              </a:rPr>
              <a:t>p</a:t>
            </a:r>
            <a:r>
              <a:rPr lang="pt-BR" sz="3200" dirty="0" smtClean="0">
                <a:solidFill>
                  <a:srgbClr val="0070C0"/>
                </a:solidFill>
                <a:latin typeface="+mj-lt"/>
                <a:cs typeface="Aparajita" pitchFamily="34" charset="0"/>
              </a:rPr>
              <a:t>roduzida de cada produto</a:t>
            </a:r>
            <a:r>
              <a:rPr lang="pt-BR" sz="3200" i="1" dirty="0" smtClean="0">
                <a:solidFill>
                  <a:srgbClr val="0070C0"/>
                </a:solidFill>
              </a:rPr>
              <a:t> </a:t>
            </a:r>
            <a:r>
              <a:rPr lang="pt-BR" sz="3200" dirty="0" smtClean="0">
                <a:solidFill>
                  <a:srgbClr val="0070C0"/>
                </a:solidFill>
              </a:rPr>
              <a:t>(</a:t>
            </a:r>
            <a:r>
              <a:rPr lang="pt-BR" sz="3200" dirty="0" err="1" smtClean="0">
                <a:solidFill>
                  <a:srgbClr val="FF0000"/>
                </a:solidFill>
              </a:rPr>
              <a:t>q</a:t>
            </a:r>
            <a:r>
              <a:rPr lang="pt-BR" sz="3200" i="1" dirty="0" err="1" smtClean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i</a:t>
            </a:r>
            <a:r>
              <a:rPr lang="pt-BR" sz="3200" dirty="0" smtClean="0">
                <a:solidFill>
                  <a:srgbClr val="0070C0"/>
                </a:solidFill>
              </a:rPr>
              <a:t>)*</a:t>
            </a:r>
            <a:endParaRPr lang="pt-BR" sz="3200" dirty="0" smtClean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408140"/>
            <a:ext cx="280035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5719435" y="6237312"/>
            <a:ext cx="33890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i="1" dirty="0" smtClean="0">
                <a:solidFill>
                  <a:srgbClr val="FF0000"/>
                </a:solidFill>
              </a:rPr>
              <a:t>* </a:t>
            </a:r>
            <a:r>
              <a:rPr lang="pt-BR" sz="2800" b="1" i="1" dirty="0" smtClean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i</a:t>
            </a:r>
            <a:r>
              <a:rPr lang="pt-BR" sz="2800" i="1" dirty="0" smtClean="0">
                <a:solidFill>
                  <a:srgbClr val="FF0000"/>
                </a:solidFill>
              </a:rPr>
              <a:t> </a:t>
            </a:r>
            <a:r>
              <a:rPr lang="pt-BR" sz="28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variando de 1 a n</a:t>
            </a:r>
            <a:endParaRPr lang="pt-BR" sz="28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351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Capacidade X Demanda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596215" y="1844824"/>
            <a:ext cx="7951599" cy="280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3200" i="1" dirty="0" smtClean="0">
                <a:solidFill>
                  <a:srgbClr val="FF0000"/>
                </a:solidFill>
              </a:rPr>
              <a:t>Gargalo:</a:t>
            </a:r>
            <a:r>
              <a:rPr lang="pt-BR" sz="3200" i="1" dirty="0" smtClean="0">
                <a:solidFill>
                  <a:srgbClr val="0070C0"/>
                </a:solidFill>
              </a:rPr>
              <a:t> no equipamento restritivo </a:t>
            </a:r>
            <a:r>
              <a:rPr lang="pt-BR" sz="3200" i="1" dirty="0" smtClean="0">
                <a:solidFill>
                  <a:srgbClr val="0070C0"/>
                </a:solidFill>
              </a:rPr>
              <a:t>ao fluxo de</a:t>
            </a:r>
          </a:p>
          <a:p>
            <a:pPr algn="ctr"/>
            <a:r>
              <a:rPr lang="pt-BR" sz="3200" i="1" dirty="0" smtClean="0">
                <a:solidFill>
                  <a:srgbClr val="0070C0"/>
                </a:solidFill>
              </a:rPr>
              <a:t> produção</a:t>
            </a:r>
            <a:r>
              <a:rPr lang="pt-BR" sz="3200" i="1" dirty="0" smtClean="0">
                <a:solidFill>
                  <a:srgbClr val="0070C0"/>
                </a:solidFill>
              </a:rPr>
              <a:t> a capacidade de produção é</a:t>
            </a:r>
          </a:p>
          <a:p>
            <a:pPr algn="ctr"/>
            <a:r>
              <a:rPr lang="pt-BR" sz="3200" i="1" dirty="0">
                <a:solidFill>
                  <a:srgbClr val="0070C0"/>
                </a:solidFill>
              </a:rPr>
              <a:t>m</a:t>
            </a:r>
            <a:r>
              <a:rPr lang="pt-BR" sz="3200" i="1" dirty="0" smtClean="0">
                <a:solidFill>
                  <a:srgbClr val="0070C0"/>
                </a:solidFill>
              </a:rPr>
              <a:t>enor ou igual a demanda...</a:t>
            </a:r>
          </a:p>
          <a:p>
            <a:pPr algn="ctr"/>
            <a:r>
              <a:rPr lang="pt-BR" sz="8000" i="1" dirty="0" smtClean="0">
                <a:solidFill>
                  <a:srgbClr val="FF0000"/>
                </a:solidFill>
              </a:rPr>
              <a:t>C &lt; D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4283968" y="4149080"/>
            <a:ext cx="360040" cy="18002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120" y="4797152"/>
            <a:ext cx="541020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9644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Capacidade X Demanda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349256" y="1844824"/>
            <a:ext cx="8445518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3200" i="1" dirty="0" smtClean="0">
                <a:solidFill>
                  <a:srgbClr val="0070C0"/>
                </a:solidFill>
              </a:rPr>
              <a:t>Se a capacidade da máquina é igual a demanda...</a:t>
            </a:r>
          </a:p>
          <a:p>
            <a:pPr algn="ctr"/>
            <a:r>
              <a:rPr lang="pt-BR" sz="8000" i="1" dirty="0" smtClean="0">
                <a:solidFill>
                  <a:srgbClr val="FF0000"/>
                </a:solidFill>
              </a:rPr>
              <a:t>C = D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104" y="3851498"/>
            <a:ext cx="541020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2903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Capacidade X Demanda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3844220" y="1844824"/>
            <a:ext cx="1455590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3200" i="1" dirty="0">
                <a:solidFill>
                  <a:srgbClr val="0070C0"/>
                </a:solidFill>
              </a:rPr>
              <a:t>E</a:t>
            </a:r>
            <a:r>
              <a:rPr lang="pt-BR" sz="3200" i="1" dirty="0" smtClean="0">
                <a:solidFill>
                  <a:srgbClr val="0070C0"/>
                </a:solidFill>
              </a:rPr>
              <a:t>ntão...</a:t>
            </a:r>
          </a:p>
          <a:p>
            <a:pPr algn="ctr"/>
            <a:endParaRPr lang="pt-BR" sz="8000" i="1" dirty="0" smtClean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140968"/>
            <a:ext cx="4716760" cy="237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7051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IROG – Índice de Rendimento Operacional Global</a:t>
            </a:r>
            <a:endParaRPr lang="pt-B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4716760" cy="237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2699792" y="4437112"/>
            <a:ext cx="367959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accent2">
                    <a:lumMod val="75000"/>
                  </a:schemeClr>
                </a:solidFill>
              </a:rPr>
              <a:t>Onde:</a:t>
            </a:r>
          </a:p>
          <a:p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t</a:t>
            </a:r>
            <a:r>
              <a:rPr lang="pt-BR" sz="2400" dirty="0" smtClean="0">
                <a:solidFill>
                  <a:schemeClr val="accent2">
                    <a:lumMod val="75000"/>
                  </a:schemeClr>
                </a:solidFill>
              </a:rPr>
              <a:t> = tempo do produto i</a:t>
            </a:r>
          </a:p>
          <a:p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p</a:t>
            </a:r>
            <a:r>
              <a:rPr lang="pt-BR" sz="2400" dirty="0" smtClean="0">
                <a:solidFill>
                  <a:schemeClr val="accent2">
                    <a:lumMod val="75000"/>
                  </a:schemeClr>
                </a:solidFill>
              </a:rPr>
              <a:t> = produto i</a:t>
            </a:r>
          </a:p>
          <a:p>
            <a:r>
              <a:rPr lang="pt-BR" sz="2400" dirty="0">
                <a:solidFill>
                  <a:schemeClr val="accent2">
                    <a:lumMod val="75000"/>
                  </a:schemeClr>
                </a:solidFill>
              </a:rPr>
              <a:t>q</a:t>
            </a:r>
            <a:r>
              <a:rPr lang="pt-BR" sz="2400" dirty="0" smtClean="0">
                <a:solidFill>
                  <a:schemeClr val="accent2">
                    <a:lumMod val="75000"/>
                  </a:schemeClr>
                </a:solidFill>
              </a:rPr>
              <a:t> = quantidade do produto i</a:t>
            </a:r>
          </a:p>
          <a:p>
            <a:r>
              <a:rPr lang="pt-BR" sz="2400" dirty="0" smtClean="0">
                <a:solidFill>
                  <a:schemeClr val="accent2">
                    <a:lumMod val="75000"/>
                  </a:schemeClr>
                </a:solidFill>
              </a:rPr>
              <a:t>T = tempo disponível*</a:t>
            </a:r>
            <a:endParaRPr lang="pt-BR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095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IROG – Índice de Rendimento Operacional Global</a:t>
            </a:r>
            <a:endParaRPr lang="pt-B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44824"/>
            <a:ext cx="8928992" cy="482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0212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Mapa de Bordo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pt-BR" i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pt-BR" dirty="0">
              <a:solidFill>
                <a:srgbClr val="0070C0"/>
              </a:solidFill>
            </a:endParaRPr>
          </a:p>
        </p:txBody>
      </p:sp>
      <p:pic>
        <p:nvPicPr>
          <p:cNvPr id="4" name="Object 134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341438"/>
            <a:ext cx="8880475" cy="535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64586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204</Words>
  <Application>Microsoft Office PowerPoint</Application>
  <PresentationFormat>Apresentação na tela (4:3)</PresentationFormat>
  <Paragraphs>38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19" baseType="lpstr">
      <vt:lpstr>Tema do Office</vt:lpstr>
      <vt:lpstr>Cálculos de Eficiência Industrial</vt:lpstr>
      <vt:lpstr>Capacidade X Demanda</vt:lpstr>
      <vt:lpstr>Capacidade X Demanda</vt:lpstr>
      <vt:lpstr>Capacidade X Demanda</vt:lpstr>
      <vt:lpstr>Capacidade X Demanda</vt:lpstr>
      <vt:lpstr>Capacidade X Demanda</vt:lpstr>
      <vt:lpstr>IROG – Índice de Rendimento Operacional Global</vt:lpstr>
      <vt:lpstr>IROG – Índice de Rendimento Operacional Global</vt:lpstr>
      <vt:lpstr>Mapa de Bordo</vt:lpstr>
      <vt:lpstr>Mapa de Bordo</vt:lpstr>
      <vt:lpstr>Exemplos de cálculos de IROG em máquinas críticas</vt:lpstr>
      <vt:lpstr>Apresentação do PowerPoint</vt:lpstr>
      <vt:lpstr>Índice de Tempo Operacional</vt:lpstr>
      <vt:lpstr>Índice de Tempo Operacional</vt:lpstr>
      <vt:lpstr>Índice de Qualidade</vt:lpstr>
      <vt:lpstr>Índice de Qualidade</vt:lpstr>
      <vt:lpstr>Índice de Performance Operacional</vt:lpstr>
      <vt:lpstr>Índice de Performance Operacional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Cálculos de Eficiência Industrial</dc:title>
  <dc:creator>Rosnaldo</dc:creator>
  <cp:lastModifiedBy>Rosnaldo</cp:lastModifiedBy>
  <cp:revision>10</cp:revision>
  <dcterms:created xsi:type="dcterms:W3CDTF">2014-05-26T23:51:08Z</dcterms:created>
  <dcterms:modified xsi:type="dcterms:W3CDTF">2014-05-27T02:15:46Z</dcterms:modified>
</cp:coreProperties>
</file>