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67"/>
  </p:notesMasterIdLst>
  <p:sldIdLst>
    <p:sldId id="256" r:id="rId2"/>
    <p:sldId id="257" r:id="rId3"/>
    <p:sldId id="259" r:id="rId4"/>
    <p:sldId id="262" r:id="rId5"/>
    <p:sldId id="366" r:id="rId6"/>
    <p:sldId id="379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6" r:id="rId16"/>
    <p:sldId id="375" r:id="rId17"/>
    <p:sldId id="377" r:id="rId18"/>
    <p:sldId id="378" r:id="rId19"/>
    <p:sldId id="383" r:id="rId20"/>
    <p:sldId id="380" r:id="rId21"/>
    <p:sldId id="381" r:id="rId22"/>
    <p:sldId id="382" r:id="rId23"/>
    <p:sldId id="289" r:id="rId24"/>
    <p:sldId id="267" r:id="rId25"/>
    <p:sldId id="268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65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4" r:id="rId62"/>
    <p:sldId id="360" r:id="rId63"/>
    <p:sldId id="361" r:id="rId64"/>
    <p:sldId id="363" r:id="rId65"/>
    <p:sldId id="362" r:id="rId66"/>
  </p:sldIdLst>
  <p:sldSz cx="9144000" cy="6858000" type="screen4x3"/>
  <p:notesSz cx="6858000" cy="9144000"/>
  <p:defaultTextStyle>
    <a:defPPr>
      <a:defRPr lang="pt-BR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66" d="100"/>
          <a:sy n="66" d="100"/>
        </p:scale>
        <p:origin x="-150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pt-B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pt-BR"/>
          </a:p>
        </p:txBody>
      </p:sp>
      <p:sp>
        <p:nvSpPr>
          <p:cNvPr id="675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endParaRPr lang="pt-BR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fld id="{E358556E-5E74-4D08-A986-BACF8DB908C1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CC692-CF56-4D5F-A021-E50118EF3D45}" type="slidenum">
              <a:rPr lang="pt-BR"/>
              <a:pPr/>
              <a:t>1</a:t>
            </a:fld>
            <a:endParaRPr lang="pt-BR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0D09C-223C-4B85-A5B5-04E3E58F668E}" type="slidenum">
              <a:rPr lang="pt-BR"/>
              <a:pPr/>
              <a:t>28</a:t>
            </a:fld>
            <a:endParaRPr lang="pt-BR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E9009-3B2B-44F1-8216-97AB8162A227}" type="slidenum">
              <a:rPr lang="pt-BR"/>
              <a:pPr/>
              <a:t>29</a:t>
            </a:fld>
            <a:endParaRPr lang="pt-BR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9E464-80F0-4737-9D9A-5956ACEA5123}" type="slidenum">
              <a:rPr lang="pt-BR"/>
              <a:pPr/>
              <a:t>30</a:t>
            </a:fld>
            <a:endParaRPr lang="pt-BR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399F2-5478-4E0B-8381-D718861DDBA8}" type="slidenum">
              <a:rPr lang="pt-BR"/>
              <a:pPr/>
              <a:t>31</a:t>
            </a:fld>
            <a:endParaRPr lang="pt-BR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94AF4-8559-428A-9E86-4EDE32970022}" type="slidenum">
              <a:rPr lang="pt-BR"/>
              <a:pPr/>
              <a:t>32</a:t>
            </a:fld>
            <a:endParaRPr lang="pt-BR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D2459-ED5C-4D46-975E-E4C7FFE3E12B}" type="slidenum">
              <a:rPr lang="pt-BR"/>
              <a:pPr/>
              <a:t>33</a:t>
            </a:fld>
            <a:endParaRPr lang="pt-BR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C748C-11B4-4603-A129-825A173920A4}" type="slidenum">
              <a:rPr lang="pt-BR"/>
              <a:pPr/>
              <a:t>34</a:t>
            </a:fld>
            <a:endParaRPr lang="pt-BR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ADDEC-F636-486C-9274-0262CE6879B4}" type="slidenum">
              <a:rPr lang="pt-BR"/>
              <a:pPr/>
              <a:t>35</a:t>
            </a:fld>
            <a:endParaRPr lang="pt-BR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CFEDA-AEEE-4AC3-9988-43E6A1CEAAAC}" type="slidenum">
              <a:rPr lang="pt-BR"/>
              <a:pPr/>
              <a:t>36</a:t>
            </a:fld>
            <a:endParaRPr lang="pt-BR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900A2-BA3A-4F97-961B-441B286A0AF7}" type="slidenum">
              <a:rPr lang="pt-BR"/>
              <a:pPr/>
              <a:t>37</a:t>
            </a:fld>
            <a:endParaRPr lang="pt-BR"/>
          </a:p>
        </p:txBody>
      </p:sp>
      <p:sp>
        <p:nvSpPr>
          <p:cNvPr id="185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FA9C4B-1996-4593-83AC-D413D88587E2}" type="slidenum">
              <a:rPr lang="pt-BR"/>
              <a:pPr/>
              <a:t>2</a:t>
            </a:fld>
            <a:endParaRPr lang="pt-BR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8FDF5-D4A1-4F0B-B9EC-CA25A7FCB65A}" type="slidenum">
              <a:rPr lang="pt-BR"/>
              <a:pPr/>
              <a:t>38</a:t>
            </a:fld>
            <a:endParaRPr lang="pt-BR"/>
          </a:p>
        </p:txBody>
      </p:sp>
      <p:sp>
        <p:nvSpPr>
          <p:cNvPr id="187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7060-8A02-4ED7-93B3-26993F8082CF}" type="slidenum">
              <a:rPr lang="pt-BR"/>
              <a:pPr/>
              <a:t>39</a:t>
            </a:fld>
            <a:endParaRPr lang="pt-BR"/>
          </a:p>
        </p:txBody>
      </p:sp>
      <p:sp>
        <p:nvSpPr>
          <p:cNvPr id="189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2D1F6-3871-4042-BE85-CE25EB309A7F}" type="slidenum">
              <a:rPr lang="pt-BR"/>
              <a:pPr/>
              <a:t>40</a:t>
            </a:fld>
            <a:endParaRPr lang="pt-BR"/>
          </a:p>
        </p:txBody>
      </p:sp>
      <p:sp>
        <p:nvSpPr>
          <p:cNvPr id="191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46613-AF7F-4D01-B6A5-45B7AE3C306C}" type="slidenum">
              <a:rPr lang="pt-BR"/>
              <a:pPr/>
              <a:t>41</a:t>
            </a:fld>
            <a:endParaRPr lang="pt-BR"/>
          </a:p>
        </p:txBody>
      </p:sp>
      <p:sp>
        <p:nvSpPr>
          <p:cNvPr id="193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CF8D5-D4C6-4B08-8B64-854EF511D4BB}" type="slidenum">
              <a:rPr lang="pt-BR"/>
              <a:pPr/>
              <a:t>42</a:t>
            </a:fld>
            <a:endParaRPr lang="pt-BR"/>
          </a:p>
        </p:txBody>
      </p:sp>
      <p:sp>
        <p:nvSpPr>
          <p:cNvPr id="195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6CB87-F27F-4389-B73F-7CDE58E4B7E8}" type="slidenum">
              <a:rPr lang="pt-BR"/>
              <a:pPr/>
              <a:t>43</a:t>
            </a:fld>
            <a:endParaRPr lang="pt-BR"/>
          </a:p>
        </p:txBody>
      </p:sp>
      <p:sp>
        <p:nvSpPr>
          <p:cNvPr id="197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A85B2-A682-4E22-88E0-93FACE3731C5}" type="slidenum">
              <a:rPr lang="pt-BR"/>
              <a:pPr/>
              <a:t>44</a:t>
            </a:fld>
            <a:endParaRPr lang="pt-BR"/>
          </a:p>
        </p:txBody>
      </p:sp>
      <p:sp>
        <p:nvSpPr>
          <p:cNvPr id="199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907EE-49E2-40C9-AD20-FD3F7F3D79C5}" type="slidenum">
              <a:rPr lang="pt-BR"/>
              <a:pPr/>
              <a:t>45</a:t>
            </a:fld>
            <a:endParaRPr lang="pt-BR"/>
          </a:p>
        </p:txBody>
      </p:sp>
      <p:sp>
        <p:nvSpPr>
          <p:cNvPr id="201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03BED-1C94-422E-8B17-ACED4CF01698}" type="slidenum">
              <a:rPr lang="pt-BR"/>
              <a:pPr/>
              <a:t>46</a:t>
            </a:fld>
            <a:endParaRPr lang="pt-BR"/>
          </a:p>
        </p:txBody>
      </p:sp>
      <p:sp>
        <p:nvSpPr>
          <p:cNvPr id="203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EAAD9-7BBC-4973-AA04-D7762BA55950}" type="slidenum">
              <a:rPr lang="pt-BR"/>
              <a:pPr/>
              <a:t>47</a:t>
            </a:fld>
            <a:endParaRPr lang="pt-BR"/>
          </a:p>
        </p:txBody>
      </p:sp>
      <p:sp>
        <p:nvSpPr>
          <p:cNvPr id="205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11C4E-DE24-4678-B0B2-B5197B8376B3}" type="slidenum">
              <a:rPr lang="pt-BR"/>
              <a:pPr/>
              <a:t>3</a:t>
            </a:fld>
            <a:endParaRPr lang="pt-BR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6B963-7904-4C0E-9646-F2E3DBD3C3CD}" type="slidenum">
              <a:rPr lang="pt-BR"/>
              <a:pPr/>
              <a:t>48</a:t>
            </a:fld>
            <a:endParaRPr lang="pt-BR"/>
          </a:p>
        </p:txBody>
      </p:sp>
      <p:sp>
        <p:nvSpPr>
          <p:cNvPr id="246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A6986-2A71-462D-8D92-ED611336CE68}" type="slidenum">
              <a:rPr lang="pt-BR"/>
              <a:pPr/>
              <a:t>49</a:t>
            </a:fld>
            <a:endParaRPr lang="pt-BR"/>
          </a:p>
        </p:txBody>
      </p:sp>
      <p:sp>
        <p:nvSpPr>
          <p:cNvPr id="207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3CD98-0340-48BD-9298-CE8E8D918A36}" type="slidenum">
              <a:rPr lang="pt-BR"/>
              <a:pPr/>
              <a:t>50</a:t>
            </a:fld>
            <a:endParaRPr lang="pt-BR"/>
          </a:p>
        </p:txBody>
      </p:sp>
      <p:sp>
        <p:nvSpPr>
          <p:cNvPr id="209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E0E43-CC01-42A3-8AEE-A52B2E42F238}" type="slidenum">
              <a:rPr lang="pt-BR"/>
              <a:pPr/>
              <a:t>51</a:t>
            </a:fld>
            <a:endParaRPr lang="pt-BR"/>
          </a:p>
        </p:txBody>
      </p:sp>
      <p:sp>
        <p:nvSpPr>
          <p:cNvPr id="211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E0114A-2F32-4468-BC77-E539DED5C9AB}" type="slidenum">
              <a:rPr lang="pt-BR"/>
              <a:pPr/>
              <a:t>52</a:t>
            </a:fld>
            <a:endParaRPr lang="pt-BR"/>
          </a:p>
        </p:txBody>
      </p:sp>
      <p:sp>
        <p:nvSpPr>
          <p:cNvPr id="214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0A75B-D562-4E87-AF6B-A471114B68FA}" type="slidenum">
              <a:rPr lang="pt-BR"/>
              <a:pPr/>
              <a:t>53</a:t>
            </a:fld>
            <a:endParaRPr lang="pt-BR"/>
          </a:p>
        </p:txBody>
      </p:sp>
      <p:sp>
        <p:nvSpPr>
          <p:cNvPr id="216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F89866-29A0-44C5-AE2C-1345F32EAAEE}" type="slidenum">
              <a:rPr lang="pt-BR"/>
              <a:pPr/>
              <a:t>54</a:t>
            </a:fld>
            <a:endParaRPr lang="pt-BR"/>
          </a:p>
        </p:txBody>
      </p:sp>
      <p:sp>
        <p:nvSpPr>
          <p:cNvPr id="218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E8D97-8CB7-4D21-9DAD-3E3E6A6E614E}" type="slidenum">
              <a:rPr lang="pt-BR"/>
              <a:pPr/>
              <a:t>55</a:t>
            </a:fld>
            <a:endParaRPr lang="pt-BR"/>
          </a:p>
        </p:txBody>
      </p:sp>
      <p:sp>
        <p:nvSpPr>
          <p:cNvPr id="220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BAE52-B289-4036-B5A1-42C1F98666DB}" type="slidenum">
              <a:rPr lang="pt-BR"/>
              <a:pPr/>
              <a:t>56</a:t>
            </a:fld>
            <a:endParaRPr lang="pt-BR"/>
          </a:p>
        </p:txBody>
      </p:sp>
      <p:sp>
        <p:nvSpPr>
          <p:cNvPr id="222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F2CEF1-D824-4B20-ADFA-9D692CE0E342}" type="slidenum">
              <a:rPr lang="pt-BR"/>
              <a:pPr/>
              <a:t>57</a:t>
            </a:fld>
            <a:endParaRPr lang="pt-BR"/>
          </a:p>
        </p:txBody>
      </p:sp>
      <p:sp>
        <p:nvSpPr>
          <p:cNvPr id="224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C58AD-1030-4410-A968-8713AF128F5B}" type="slidenum">
              <a:rPr lang="pt-BR"/>
              <a:pPr/>
              <a:t>4</a:t>
            </a:fld>
            <a:endParaRPr lang="pt-BR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4ABE3-CAE2-4F30-AD3C-A3F4D31CACF3}" type="slidenum">
              <a:rPr lang="pt-BR"/>
              <a:pPr/>
              <a:t>58</a:t>
            </a:fld>
            <a:endParaRPr lang="pt-BR"/>
          </a:p>
        </p:txBody>
      </p:sp>
      <p:sp>
        <p:nvSpPr>
          <p:cNvPr id="226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0CAAD-BE6C-463B-939B-A216375949EE}" type="slidenum">
              <a:rPr lang="pt-BR"/>
              <a:pPr/>
              <a:t>59</a:t>
            </a:fld>
            <a:endParaRPr lang="pt-BR"/>
          </a:p>
        </p:txBody>
      </p:sp>
      <p:sp>
        <p:nvSpPr>
          <p:cNvPr id="228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6D4A6-E95E-437C-BB13-DB4A6FDDDED1}" type="slidenum">
              <a:rPr lang="pt-BR"/>
              <a:pPr/>
              <a:t>60</a:t>
            </a:fld>
            <a:endParaRPr lang="pt-BR"/>
          </a:p>
        </p:txBody>
      </p:sp>
      <p:sp>
        <p:nvSpPr>
          <p:cNvPr id="230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5728E-252E-4174-9C1A-2AB46EFD2AD3}" type="slidenum">
              <a:rPr lang="pt-BR"/>
              <a:pPr/>
              <a:t>61</a:t>
            </a:fld>
            <a:endParaRPr lang="pt-BR"/>
          </a:p>
        </p:txBody>
      </p:sp>
      <p:sp>
        <p:nvSpPr>
          <p:cNvPr id="244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5500F-D0CB-4EA1-947C-9E5037EAD187}" type="slidenum">
              <a:rPr lang="pt-BR"/>
              <a:pPr/>
              <a:t>62</a:t>
            </a:fld>
            <a:endParaRPr lang="pt-BR"/>
          </a:p>
        </p:txBody>
      </p:sp>
      <p:sp>
        <p:nvSpPr>
          <p:cNvPr id="234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D619D-9B80-43EE-BBA4-E5F6F4A87AB9}" type="slidenum">
              <a:rPr lang="pt-BR"/>
              <a:pPr/>
              <a:t>63</a:t>
            </a:fld>
            <a:endParaRPr lang="pt-BR"/>
          </a:p>
        </p:txBody>
      </p:sp>
      <p:sp>
        <p:nvSpPr>
          <p:cNvPr id="236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C8510-33DC-48B3-B821-C25D07DC3F60}" type="slidenum">
              <a:rPr lang="pt-BR"/>
              <a:pPr/>
              <a:t>64</a:t>
            </a:fld>
            <a:endParaRPr lang="pt-BR"/>
          </a:p>
        </p:txBody>
      </p:sp>
      <p:sp>
        <p:nvSpPr>
          <p:cNvPr id="240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A320A1-468E-49ED-A7FB-9E4D292B4419}" type="slidenum">
              <a:rPr lang="pt-BR"/>
              <a:pPr/>
              <a:t>65</a:t>
            </a:fld>
            <a:endParaRPr lang="pt-BR"/>
          </a:p>
        </p:txBody>
      </p:sp>
      <p:sp>
        <p:nvSpPr>
          <p:cNvPr id="238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4CA7F7-F0B0-4766-B7B1-FCA9D48361C6}" type="slidenum">
              <a:rPr lang="pt-BR"/>
              <a:pPr/>
              <a:t>23</a:t>
            </a:fld>
            <a:endParaRPr lang="pt-BR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D133F-5246-4855-B3B9-994DFDE7EC5C}" type="slidenum">
              <a:rPr lang="pt-BR"/>
              <a:pPr/>
              <a:t>24</a:t>
            </a:fld>
            <a:endParaRPr lang="pt-BR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7CEB7-DFBA-42DC-850B-434175381F7A}" type="slidenum">
              <a:rPr lang="pt-BR"/>
              <a:pPr/>
              <a:t>25</a:t>
            </a:fld>
            <a:endParaRPr lang="pt-BR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7E6CC-C1AD-4293-8DBF-406CFE538A88}" type="slidenum">
              <a:rPr lang="pt-BR"/>
              <a:pPr/>
              <a:t>26</a:t>
            </a:fld>
            <a:endParaRPr lang="pt-BR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7D19E-7358-4370-89AA-B0DC12D72BD8}" type="slidenum">
              <a:rPr lang="pt-BR"/>
              <a:pPr/>
              <a:t>27</a:t>
            </a:fld>
            <a:endParaRPr lang="pt-BR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EAFFA-3551-42E6-B399-8022B70CB96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5F0989-93F7-40ED-B6A7-4EBAB3B8E0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2D7EAD-C8E9-4C56-BD85-18E2FBB91A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1DAF96-2C24-4C29-A660-9A7B403A425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A05742-F2CB-4466-9480-4089F2DD709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CA6BB1-0151-4462-B2C7-0D2C70E6697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DF6D4-AB77-4435-AF51-7C65FEFF37A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AB052D-8EAD-4581-AC1D-911E908802E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0C0CED-2DCF-4F03-9874-44409B64A1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BAA5A-82ED-4B30-8A2B-F785625C77B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791100-49A0-45B6-8469-C47291CD6C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72AE32-9413-4E0A-836F-22F0F3887A8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FE9F0-D4CC-42D5-BCE0-A0445D6B7A8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5546D34-C009-4EDE-845C-87499A03F59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722FEEC-3684-426F-B2F8-7EDB99CFE69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196975"/>
            <a:ext cx="7772400" cy="1143000"/>
          </a:xfrm>
        </p:spPr>
        <p:txBody>
          <a:bodyPr/>
          <a:lstStyle/>
          <a:p>
            <a:r>
              <a:rPr lang="pt-BR" sz="4000" b="1"/>
              <a:t>POSTURA E MOVIMENTO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229200"/>
            <a:ext cx="7772400" cy="1143000"/>
          </a:xfrm>
        </p:spPr>
        <p:txBody>
          <a:bodyPr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Movimentos da coluna vertebral no pano frontal.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1906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592726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365104"/>
            <a:ext cx="7772400" cy="1143000"/>
          </a:xfrm>
        </p:spPr>
        <p:txBody>
          <a:bodyPr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Movimentos do cíngulo do membro superior no plano frontal.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2930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772400" cy="30372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5085184"/>
            <a:ext cx="7772400" cy="1143000"/>
          </a:xfrm>
        </p:spPr>
        <p:txBody>
          <a:bodyPr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Movimentos da mão no plano frontal.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3955" name="Picture 3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746132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772400" cy="1143000"/>
          </a:xfrm>
        </p:spPr>
        <p:txBody>
          <a:bodyPr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Movimentos do pé no plano frontal.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4978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4664"/>
            <a:ext cx="577707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FF00"/>
                </a:solidFill>
                <a:latin typeface="Arial Rounded MT Bold" pitchFamily="34" charset="0"/>
              </a:rPr>
              <a:t>Movimentos no plano transverso</a:t>
            </a:r>
            <a:endParaRPr lang="pt-BR" dirty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pic>
        <p:nvPicPr>
          <p:cNvPr id="256002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572000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971600" y="5877272"/>
            <a:ext cx="74888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Movimentos do membro inferior no plano transverso.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772400" cy="1143000"/>
          </a:xfrm>
        </p:spPr>
        <p:txBody>
          <a:bodyPr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Movimentos do braço no plano transverso.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8050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5001535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5517232"/>
            <a:ext cx="7772400" cy="1143000"/>
          </a:xfrm>
        </p:spPr>
        <p:txBody>
          <a:bodyPr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Movimentos do ombro no plano transverso.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7026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1"/>
            <a:ext cx="3456384" cy="484135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5373216"/>
            <a:ext cx="7772400" cy="1143000"/>
          </a:xfrm>
        </p:spPr>
        <p:txBody>
          <a:bodyPr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Circundução do dedo indicador na articulação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metacarpofalângica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9074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32655"/>
            <a:ext cx="2880320" cy="47805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797152"/>
            <a:ext cx="7772400" cy="1143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60098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258" y="476672"/>
            <a:ext cx="6385802" cy="612068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60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2448272" cy="1083148"/>
          </a:xfrm>
          <a:prstGeom prst="rect">
            <a:avLst/>
          </a:prstGeom>
          <a:noFill/>
          <a:ln w="9525" cap="flat" cmpd="sng" algn="ctr">
            <a:solidFill>
              <a:srgbClr val="00FF00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653538" cy="236420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83568" y="2780928"/>
            <a:ext cx="77048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Torção, </a:t>
            </a:r>
            <a:r>
              <a:rPr lang="pt-BR" dirty="0" err="1" smtClean="0"/>
              <a:t>flambagem</a:t>
            </a:r>
            <a:r>
              <a:rPr lang="pt-BR" dirty="0" smtClean="0"/>
              <a:t> e cargas combinadas</a:t>
            </a:r>
            <a:endParaRPr lang="pt-BR" dirty="0"/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304275"/>
            <a:ext cx="3745210" cy="34666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>
                <a:latin typeface="Arial" charset="0"/>
              </a:rPr>
              <a:t>Postura e movimento têm uma grande importância na ergonomia. Eles são determinados pela tarefa e pelo posto de trabalho.</a:t>
            </a:r>
          </a:p>
          <a:p>
            <a:r>
              <a:rPr lang="pt-BR" sz="2800" b="1">
                <a:latin typeface="Arial" charset="0"/>
              </a:rPr>
              <a:t>Os músculos fornecem a força necessária para o corpo adotar uma postura ou realizar um movimento. Os ligamentos desempenham uma função auxiliar</a:t>
            </a:r>
            <a:r>
              <a:rPr lang="pt-BR" sz="2800" b="1"/>
              <a:t>. </a:t>
            </a:r>
            <a:endParaRPr lang="pt-BR" sz="2800" b="1">
              <a:latin typeface="Arial" charset="0"/>
            </a:endParaRPr>
          </a:p>
          <a:p>
            <a:endParaRPr lang="pt-BR" sz="2800" b="1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2146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5832648" cy="373612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645024"/>
            <a:ext cx="2802982" cy="2945507"/>
          </a:xfrm>
          <a:prstGeom prst="rect">
            <a:avLst/>
          </a:prstGeom>
          <a:noFill/>
          <a:ln w="25400" cap="flat" cmpd="sng" algn="ctr">
            <a:solidFill>
              <a:srgbClr val="00FF00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4428261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63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84984"/>
            <a:ext cx="3266306" cy="327756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5099304" cy="461885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229200"/>
            <a:ext cx="3955330" cy="104087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>
            <a:normAutofit/>
          </a:bodyPr>
          <a:lstStyle/>
          <a:p>
            <a:r>
              <a:rPr lang="pt-BR" b="1" dirty="0"/>
              <a:t>POSTURA E MOVIMENTO</a:t>
            </a:r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100000"/>
              </a:lnSpc>
            </a:pPr>
            <a:r>
              <a:rPr lang="pt-BR" sz="3200" dirty="0">
                <a:latin typeface="Arial" charset="0"/>
              </a:rPr>
              <a:t> 	</a:t>
            </a:r>
            <a:r>
              <a:rPr lang="pt-BR" sz="3200" u="sng" dirty="0">
                <a:solidFill>
                  <a:srgbClr val="00FF00"/>
                </a:solidFill>
                <a:latin typeface="Arial" charset="0"/>
              </a:rPr>
              <a:t>As articulações devem ocupar uma posição neutra.</a:t>
            </a:r>
            <a:r>
              <a:rPr lang="pt-BR" sz="3200" u="sng" dirty="0">
                <a:latin typeface="Arial" charset="0"/>
              </a:rPr>
              <a:t> </a:t>
            </a:r>
            <a:endParaRPr lang="pt-BR" sz="3200" dirty="0">
              <a:latin typeface="Arial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pt-BR" sz="3200" dirty="0">
                <a:latin typeface="Arial" charset="0"/>
              </a:rPr>
              <a:t>	</a:t>
            </a:r>
            <a:r>
              <a:rPr lang="pt-BR" dirty="0">
                <a:latin typeface="Arial" charset="0"/>
              </a:rPr>
              <a:t>Nesta posição, os músculos e ligamentos que se estendem entre as articulações são esticados o menos possível, ou seja, são tensionados ao mínimo. Além disso, os músculos são capazes de liberar a força máxima, quando as articulações estão na posição neutra. Exemplos de más posturas, onde as articulações não estão em posição neutra: braços erguidos, perna levantada, cabeça abaixada e tronco inclinado.</a:t>
            </a:r>
            <a:endParaRPr lang="pt-BR" u="sng" dirty="0">
              <a:latin typeface="Arial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pt-BR" sz="3200" dirty="0">
                <a:latin typeface="Arial" charset="0"/>
              </a:rPr>
              <a:t>	</a:t>
            </a:r>
          </a:p>
          <a:p>
            <a:pPr marL="342900" indent="-342900">
              <a:lnSpc>
                <a:spcPct val="100000"/>
              </a:lnSpc>
            </a:pPr>
            <a:endParaRPr lang="pt-BR" sz="3200" u="sng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r>
              <a:rPr lang="pt-BR" b="1"/>
              <a:t>POSTURA E MOVIMENTO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sz="2800" b="1" dirty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pt-BR" sz="2800" b="1" u="sng" dirty="0">
                <a:solidFill>
                  <a:srgbClr val="00FF00"/>
                </a:solidFill>
                <a:latin typeface="Arial" charset="0"/>
              </a:rPr>
              <a:t>Conserve pesos próximos ao corpo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pt-BR" sz="2800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pt-BR" sz="2800" b="1" dirty="0">
                <a:latin typeface="Arial" charset="0"/>
              </a:rPr>
              <a:t>Quanto mais o peso estiver afastado do corpo, mais os braços serão tensionados e o corpo penderá para a frente. A figura 2.1 mostra o aumento da tensão nas costas, quando o braço se afasta do corpo, segurando um peso de 20 Kg.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/>
          </a:bodyPr>
          <a:lstStyle/>
          <a:p>
            <a:r>
              <a:rPr lang="pt-BR" b="1"/>
              <a:t>POSTURA E MOVIMENTO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14488"/>
            <a:ext cx="7704138" cy="5054600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900113" y="1125538"/>
            <a:ext cx="4672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100000"/>
              </a:lnSpc>
            </a:pPr>
            <a:r>
              <a:rPr lang="pt-BR" u="sng">
                <a:solidFill>
                  <a:srgbClr val="00FF00"/>
                </a:solidFill>
              </a:rPr>
              <a:t>Conserve pesos próximos ao corpo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r>
              <a:rPr lang="pt-BR" b="1"/>
              <a:t>POSTURA E MOVIMENTO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b="1" dirty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pt-BR" b="1" u="sng" dirty="0">
                <a:solidFill>
                  <a:srgbClr val="00FF00"/>
                </a:solidFill>
                <a:latin typeface="Arial" charset="0"/>
              </a:rPr>
              <a:t>Evite curvar-se para frente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pt-BR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pt-BR" b="1" dirty="0">
                <a:latin typeface="Arial" charset="0"/>
              </a:rPr>
              <a:t>A parte superior do corpo de um adulto, acima da cintura, pesa 40 Kg, em média. Quando o tronco pende para a frente, há contração dos músculos e dos ligamentos das costas para manter essa posição.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r>
              <a:rPr lang="pt-BR" b="1"/>
              <a:t>POSTURA E MOVIMENTO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b="1" dirty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pt-BR" b="1" u="sng" dirty="0">
                <a:solidFill>
                  <a:srgbClr val="00FF00"/>
                </a:solidFill>
                <a:latin typeface="Arial" charset="0"/>
              </a:rPr>
              <a:t>Evite inclinar a cabeça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pt-BR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pt-BR" b="1" dirty="0">
                <a:latin typeface="Arial" charset="0"/>
              </a:rPr>
              <a:t>A cabeça de um adulto pesa de 4 a 5 Kg. Quando a cabeça se inclina mais de 30 graus para a frente, os músculos do pescoço são tensionados para manter essa postura, e começam a aparecer dores na nuca e nos ombros.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>
            <a:normAutofit/>
          </a:bodyPr>
          <a:lstStyle/>
          <a:p>
            <a:r>
              <a:rPr lang="pt-BR" b="1"/>
              <a:t>POSTURA E MOVIMENTO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sz="2800" b="1" dirty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pt-BR" sz="2800" b="1" u="sng" dirty="0">
                <a:solidFill>
                  <a:srgbClr val="00FF00"/>
                </a:solidFill>
                <a:latin typeface="Arial" charset="0"/>
              </a:rPr>
              <a:t>Evite torções do tronco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pt-BR" sz="2800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pt-BR" sz="2800" b="1" dirty="0">
                <a:latin typeface="Arial" charset="0"/>
              </a:rPr>
              <a:t>Posturas torcidas do tronco causam tensões indesejáveis nas vértebras. Os discos elásticos que existem entre as vértebras são tensionados, e as articulações e músculos que existem nos dois lados da coluna vertebral são submetidos a cargas assimétricas.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pt-BR" sz="2800" b="1" dirty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pt-BR" sz="2800" b="1" u="sng" dirty="0">
                <a:solidFill>
                  <a:srgbClr val="00FF00"/>
                </a:solidFill>
                <a:latin typeface="Arial" charset="0"/>
              </a:rPr>
              <a:t>Evite movimentos bruscos que produzem picos de tensão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pt-BR" sz="2800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pt-BR" sz="2800" b="1" dirty="0">
                <a:latin typeface="Arial" charset="0"/>
              </a:rPr>
              <a:t>Movimentos bruscos podem produzir alta tensão, de curta duração. Esse pico de tensão é resultado de aceleração do movimento. É necessário pré-aquecer a musculatura antes de fazer uma grande força.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POSTURA E MOVIMENTO</a:t>
            </a:r>
            <a:r>
              <a:rPr lang="pt-BR" b="1">
                <a:latin typeface="Arial Black" pitchFamily="34" charset="0"/>
              </a:rPr>
              <a:t>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800" b="1">
                <a:latin typeface="Arial" charset="0"/>
              </a:rPr>
              <a:t>Posturas  ou movimentos inadequados produzem tensões mecânicas nos músculos, ligamentos e articulações, resultando em dores no pescoço, costas, ombros e outras partes do sistema músculo-esquelético.</a:t>
            </a:r>
          </a:p>
          <a:p>
            <a:pPr>
              <a:lnSpc>
                <a:spcPct val="90000"/>
              </a:lnSpc>
            </a:pPr>
            <a:r>
              <a:rPr lang="pt-BR" sz="2800" b="1">
                <a:latin typeface="Arial" charset="0"/>
              </a:rPr>
              <a:t>Muitos princípios de postura e movimento derivam-se de conhecimentos das áreas de biomecânica, fisiologia e antropometria.</a:t>
            </a:r>
          </a:p>
          <a:p>
            <a:pPr>
              <a:lnSpc>
                <a:spcPct val="90000"/>
              </a:lnSpc>
            </a:pPr>
            <a:endParaRPr lang="pt-BR" sz="2800" b="1"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687888"/>
          </a:xfrm>
          <a:noFill/>
          <a:ln/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pt-BR" sz="2800" b="1">
                <a:solidFill>
                  <a:srgbClr val="00FF00"/>
                </a:solidFill>
                <a:latin typeface="Arial" charset="0"/>
              </a:rPr>
              <a:t>	</a:t>
            </a:r>
            <a:r>
              <a:rPr lang="pt-BR" sz="2800" b="1" u="sng">
                <a:solidFill>
                  <a:srgbClr val="00FF00"/>
                </a:solidFill>
                <a:latin typeface="Arial" charset="0"/>
              </a:rPr>
              <a:t>Alterne posturas e movimentos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pt-BR" sz="2800" b="1">
                <a:solidFill>
                  <a:schemeClr val="bg2"/>
                </a:solidFill>
                <a:latin typeface="Arial" charset="0"/>
              </a:rPr>
              <a:t>	</a:t>
            </a:r>
            <a:r>
              <a:rPr lang="pt-BR" sz="2800" b="1">
                <a:latin typeface="Arial" charset="0"/>
              </a:rPr>
              <a:t>Nenhuma postura ou movimento repetitivo deve ser mantido por um longo período. Posturas prolongadas e movimentos repetitivos muito fatigantes, a longo prazo,  podem produzir lesões nos músculos e articulações. Isso pode ser prevenido com uma alternância de posturas ou tarefas. Pode-se também fazer rodízios periódicos, desde que os movimentos exigidos nestes postos sejam diferentes entre si.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687888"/>
          </a:xfrm>
          <a:noFill/>
          <a:ln/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pt-BR" b="1" dirty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pt-BR" b="1" u="sng" dirty="0">
                <a:solidFill>
                  <a:srgbClr val="00FF00"/>
                </a:solidFill>
                <a:latin typeface="Arial" charset="0"/>
              </a:rPr>
              <a:t>Restrinja a duração do esforço muscular contínuo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pt-BR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pt-BR" b="1" dirty="0">
                <a:latin typeface="Arial" charset="0"/>
              </a:rPr>
              <a:t>A tensão contínua de certos músculos do corpo, como resultado de uma postura prolongada ou de movimentos repetitivos, provoca fadiga muscular localizada.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84784"/>
            <a:ext cx="7772400" cy="4687888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sz="2800" b="1" dirty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pt-BR" sz="2800" b="1" u="sng" dirty="0">
                <a:solidFill>
                  <a:srgbClr val="00FF00"/>
                </a:solidFill>
                <a:latin typeface="Arial" charset="0"/>
              </a:rPr>
              <a:t>Previna a exaustão muscular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pt-BR" sz="2800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pt-BR" sz="2800" b="1" dirty="0">
                <a:latin typeface="Arial" charset="0"/>
              </a:rPr>
              <a:t>A exaustão muscular deve ser evitada porque, se isso ocorrer, há uma demora de vários minutos para a recuperação. São necessários cerca de trinta minutos para uma recuperação de 90% de um músculo exausto. Músculos meio-exaustos atingem uma recuperação em 15 minutos. O processo de recuperação completa pode levar várias horas.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772400" cy="4687888"/>
          </a:xfrm>
          <a:noFill/>
          <a:ln/>
        </p:spPr>
        <p:txBody>
          <a:bodyPr/>
          <a:lstStyle/>
          <a:p>
            <a:pPr marL="609600" indent="-609600" algn="just">
              <a:buFont typeface="Wingdings" pitchFamily="2" charset="2"/>
              <a:buNone/>
            </a:pPr>
            <a:r>
              <a:rPr lang="pt-BR" b="1" dirty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pt-BR" b="1" u="sng" dirty="0">
                <a:solidFill>
                  <a:srgbClr val="00FF00"/>
                </a:solidFill>
                <a:latin typeface="Arial" charset="0"/>
              </a:rPr>
              <a:t>Pausas curtas e </a:t>
            </a:r>
            <a:r>
              <a:rPr lang="pt-BR" b="1" u="sng" dirty="0" smtClean="0">
                <a:solidFill>
                  <a:srgbClr val="00FF00"/>
                </a:solidFill>
                <a:latin typeface="Arial" charset="0"/>
              </a:rPr>
              <a:t>frequentes </a:t>
            </a:r>
            <a:r>
              <a:rPr lang="pt-BR" b="1" u="sng" dirty="0">
                <a:solidFill>
                  <a:srgbClr val="00FF00"/>
                </a:solidFill>
                <a:latin typeface="Arial" charset="0"/>
              </a:rPr>
              <a:t>são melhores</a:t>
            </a:r>
          </a:p>
          <a:p>
            <a:pPr marL="609600" indent="-609600" algn="just">
              <a:buFont typeface="Wingdings" pitchFamily="2" charset="2"/>
              <a:buNone/>
            </a:pPr>
            <a:r>
              <a:rPr lang="pt-BR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pt-BR" b="1" dirty="0">
                <a:latin typeface="Arial" charset="0"/>
              </a:rPr>
              <a:t>A fadiga muscular pode ser reduzida com diversas pausas curtas distribuídas ao longo da jornada de trabalho. Isso é melhor que as pausas longas concedidas no final da tarefa ou ao fim da jornada.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b="1" dirty="0">
                <a:latin typeface="Arial" charset="0"/>
              </a:rPr>
              <a:t>Fisiologia : </a:t>
            </a:r>
          </a:p>
          <a:p>
            <a:pPr algn="just">
              <a:buFont typeface="Wingdings" pitchFamily="2" charset="2"/>
              <a:buNone/>
            </a:pPr>
            <a:r>
              <a:rPr lang="pt-BR" sz="2800" b="1" dirty="0">
                <a:latin typeface="Arial" charset="0"/>
              </a:rPr>
              <a:t>	A fisiologia pode estimar a demanda energética do coração e dos pulmões, exigida por um esforço muscular. O fator limitante neste caso é a energia que o coração e os pulmões podem fornecer aos músculos, para manter uma postura ou realizar movimentos.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57338"/>
            <a:ext cx="7772400" cy="5111750"/>
          </a:xfrm>
          <a:noFill/>
          <a:ln/>
        </p:spPr>
        <p:txBody>
          <a:bodyPr/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800" b="1" dirty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pt-BR" sz="2800" b="1" u="sng" dirty="0">
                <a:solidFill>
                  <a:srgbClr val="00FF00"/>
                </a:solidFill>
                <a:latin typeface="Arial" charset="0"/>
              </a:rPr>
              <a:t>O gasto energético no trabalho é limitado</a:t>
            </a:r>
          </a:p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800" b="1" dirty="0">
                <a:solidFill>
                  <a:schemeClr val="bg2"/>
                </a:solidFill>
                <a:latin typeface="Arial" charset="0"/>
              </a:rPr>
              <a:t>	</a:t>
            </a:r>
            <a:r>
              <a:rPr lang="pt-BR" sz="2800" b="1" dirty="0">
                <a:latin typeface="Arial" charset="0"/>
              </a:rPr>
              <a:t>A maioria da população pode executar tarefas usuais por um longo tempo, sem sentir fadiga pelo esgotamento energético, desde que esta não exceda 250 Watts (1 Watt = 0,06 </a:t>
            </a:r>
            <a:r>
              <a:rPr lang="pt-BR" sz="2800" b="1" dirty="0" err="1">
                <a:latin typeface="Arial" charset="0"/>
              </a:rPr>
              <a:t>kJ</a:t>
            </a:r>
            <a:r>
              <a:rPr lang="pt-BR" sz="2800" b="1" dirty="0">
                <a:latin typeface="Arial" charset="0"/>
              </a:rPr>
              <a:t>/</a:t>
            </a:r>
            <a:r>
              <a:rPr lang="pt-BR" sz="2800" b="1" dirty="0" err="1">
                <a:latin typeface="Arial" charset="0"/>
              </a:rPr>
              <a:t>min</a:t>
            </a:r>
            <a:r>
              <a:rPr lang="pt-BR" sz="2800" b="1" dirty="0">
                <a:latin typeface="Arial" charset="0"/>
              </a:rPr>
              <a:t> = 0,0143 kcal/</a:t>
            </a:r>
            <a:r>
              <a:rPr lang="pt-BR" sz="2800" b="1" dirty="0" err="1">
                <a:latin typeface="Arial" charset="0"/>
              </a:rPr>
              <a:t>min</a:t>
            </a:r>
            <a:r>
              <a:rPr lang="pt-BR" sz="2800" b="1" dirty="0">
                <a:latin typeface="Arial" charset="0"/>
              </a:rPr>
              <a:t>). Essa cifra inclui a quantidade de energia de aproximadamente 80 W, chamado metabolismo basal, que o corpo necessita para manter as suas funções vitais, e o restante é aplicado no trabalho.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57338"/>
            <a:ext cx="7772400" cy="5111750"/>
          </a:xfrm>
          <a:noFill/>
          <a:ln/>
        </p:spPr>
        <p:txBody>
          <a:bodyPr/>
          <a:lstStyle/>
          <a:p>
            <a:pPr marL="609600" indent="-609600" algn="just">
              <a:lnSpc>
                <a:spcPct val="80000"/>
              </a:lnSpc>
              <a:buFont typeface="Wingdings" pitchFamily="2" charset="2"/>
              <a:buNone/>
            </a:pPr>
            <a:r>
              <a:rPr lang="pt-BR" sz="2800" b="1" dirty="0">
                <a:solidFill>
                  <a:srgbClr val="00FF00"/>
                </a:solidFill>
                <a:latin typeface="Arial" charset="0"/>
              </a:rPr>
              <a:t>	</a:t>
            </a:r>
            <a:r>
              <a:rPr lang="pt-BR" sz="2800" b="1" dirty="0">
                <a:latin typeface="Arial" charset="0"/>
              </a:rPr>
              <a:t>O organismo humano, mesmo em completo repouso, consome a energia correspondente ao metabolismo basal. Até o limite apresentado, a tarefa não é considerada pesada, e não são necessárias as pausas especiais no trabalho ou a alternância com tarefas mais leves, para a recuperação do organismo. Exemplos de atividades com demanda energética menor que 250 W são: datilografia, montagem de pequenas peças, trabalhos domésticos, operação de máquinas leves, andar a passo normal ou pedalar por lazer.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>
                <a:latin typeface="Arial" charset="0"/>
              </a:rPr>
              <a:t>Postura : </a:t>
            </a:r>
          </a:p>
          <a:p>
            <a:pPr algn="just">
              <a:buFont typeface="Wingdings" pitchFamily="2" charset="2"/>
              <a:buNone/>
            </a:pPr>
            <a:r>
              <a:rPr lang="pt-BR" sz="2800" b="1" dirty="0">
                <a:latin typeface="Arial" charset="0"/>
              </a:rPr>
              <a:t>	A postura é, </a:t>
            </a:r>
            <a:r>
              <a:rPr lang="pt-BR" sz="2800" b="1" dirty="0" smtClean="0">
                <a:latin typeface="Arial" charset="0"/>
              </a:rPr>
              <a:t>frequentemente</a:t>
            </a:r>
            <a:r>
              <a:rPr lang="pt-BR" sz="2800" b="1" dirty="0">
                <a:latin typeface="Arial" charset="0"/>
              </a:rPr>
              <a:t>, determinada pela natureza da tarefa ou do posto de trabalho. Um porteiro de hotel tem uma postura estática, um carteiro passa a maior parte do tempo andando. As posturas prolongadas podem prejudicar os músculos e as articulações.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7772400" cy="4392612"/>
          </a:xfrm>
          <a:noFill/>
          <a:ln/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</a:pPr>
            <a:r>
              <a:rPr lang="pt-BR" sz="2400" b="1" u="sng" dirty="0">
                <a:solidFill>
                  <a:srgbClr val="00FF00"/>
                </a:solidFill>
                <a:latin typeface="Arial" charset="0"/>
              </a:rPr>
              <a:t>Trabalho </a:t>
            </a:r>
            <a:r>
              <a:rPr lang="pt-BR" sz="2400" b="1" u="sng" dirty="0" smtClean="0">
                <a:solidFill>
                  <a:srgbClr val="00FF00"/>
                </a:solidFill>
                <a:latin typeface="Arial" charset="0"/>
              </a:rPr>
              <a:t>sentado</a:t>
            </a:r>
          </a:p>
          <a:p>
            <a:pPr marL="609600" indent="-609600">
              <a:lnSpc>
                <a:spcPct val="80000"/>
              </a:lnSpc>
              <a:buNone/>
            </a:pPr>
            <a:endParaRPr lang="pt-BR" sz="2400" b="1" u="sng" dirty="0">
              <a:solidFill>
                <a:srgbClr val="00FF00"/>
              </a:solidFill>
              <a:latin typeface="Arial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Alterne a posição sentada com a em pé e andando</a:t>
            </a:r>
          </a:p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Ajuste a altura do assento e a posição do encosto</a:t>
            </a:r>
          </a:p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Limite o número de ajustes possíveis da cadeira</a:t>
            </a:r>
          </a:p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Ensine a forma correta de usar a cadeira</a:t>
            </a:r>
          </a:p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Use cadeiras especiais para tarefas específicas</a:t>
            </a:r>
          </a:p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A altura da superfície de trabalho depende da tarefa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pt-BR" sz="2400" b="1" dirty="0">
                <a:solidFill>
                  <a:schemeClr val="bg2"/>
                </a:solidFill>
                <a:latin typeface="Arial" charset="0"/>
              </a:rPr>
              <a:t>	</a:t>
            </a:r>
            <a:endParaRPr lang="pt-BR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endParaRPr lang="pt-BR" sz="2800" b="1" u="sng">
              <a:solidFill>
                <a:srgbClr val="00FF00"/>
              </a:solidFill>
              <a:latin typeface="Arial" charset="0"/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pt-BR" sz="2800" b="1">
                <a:solidFill>
                  <a:schemeClr val="bg2"/>
                </a:solidFill>
                <a:latin typeface="Arial" charset="0"/>
              </a:rPr>
              <a:t>	</a:t>
            </a:r>
            <a:endParaRPr lang="pt-BR" sz="2800" b="1">
              <a:latin typeface="Arial" charset="0"/>
            </a:endParaRPr>
          </a:p>
        </p:txBody>
      </p:sp>
      <p:graphicFrame>
        <p:nvGraphicFramePr>
          <p:cNvPr id="188535" name="Group 119"/>
          <p:cNvGraphicFramePr>
            <a:graphicFrameLocks noGrp="1"/>
          </p:cNvGraphicFramePr>
          <p:nvPr>
            <p:ph sz="half" idx="2"/>
          </p:nvPr>
        </p:nvGraphicFramePr>
        <p:xfrm>
          <a:off x="323850" y="1981200"/>
          <a:ext cx="8424863" cy="3579814"/>
        </p:xfrm>
        <a:graphic>
          <a:graphicData uri="http://schemas.openxmlformats.org/drawingml/2006/table">
            <a:tbl>
              <a:tblPr/>
              <a:tblGrid>
                <a:gridCol w="3384550"/>
                <a:gridCol w="5040313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TIPO DE TAREFA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ALTURA DA SUPERFÍCIE DE TRABALHO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Uso dos olhos: muito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Uso das mãos e braços: pouco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a 30 cm abaixo da altura dos olhos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Uso dos olhos: muito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Uso das mãos e braços: muito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a 15 min acima da altura do cotovelo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Uso dos olhos: pouco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Uso das mãos e braços: muito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a 30 cm acima da altura do cotovelo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536" name="Text Box 120"/>
          <p:cNvSpPr txBox="1">
            <a:spLocks noChangeArrowheads="1"/>
          </p:cNvSpPr>
          <p:nvPr/>
        </p:nvSpPr>
        <p:spPr bwMode="auto">
          <a:xfrm>
            <a:off x="376238" y="5776913"/>
            <a:ext cx="8299450" cy="642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pt-BR" sz="1800"/>
              <a:t>Tabela 2.3. Recomendações para as alturas das mãos e dos olhos,</a:t>
            </a:r>
          </a:p>
          <a:p>
            <a:pPr marL="342900" indent="-342900"/>
            <a:r>
              <a:rPr lang="pt-BR" sz="1800"/>
              <a:t>                    nas posturas sentada ou em pé.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b="1">
                <a:latin typeface="Arial" charset="0"/>
              </a:rPr>
              <a:t>Biomecânica : </a:t>
            </a:r>
          </a:p>
          <a:p>
            <a:pPr>
              <a:buFont typeface="Wingdings" pitchFamily="2" charset="2"/>
              <a:buNone/>
            </a:pPr>
            <a:r>
              <a:rPr lang="pt-BR" b="1">
                <a:latin typeface="Arial" charset="0"/>
              </a:rPr>
              <a:t>	As leis físicas da mecânica são aplicadas ao corpo humano. Podem-se estimar as tensões que ocorrem nos músculos e articulações durante uma postura ou um movimento.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7772400" cy="4392612"/>
          </a:xfrm>
          <a:noFill/>
          <a:ln/>
        </p:spPr>
        <p:txBody>
          <a:bodyPr/>
          <a:lstStyle/>
          <a:p>
            <a:pPr marL="609600" indent="-609600" algn="just"/>
            <a:r>
              <a:rPr lang="pt-BR" b="1" dirty="0">
                <a:solidFill>
                  <a:srgbClr val="FFFF00"/>
                </a:solidFill>
                <a:latin typeface="Arial" charset="0"/>
              </a:rPr>
              <a:t>Compatibilize as alturas da superfície de trabalho e assento</a:t>
            </a:r>
          </a:p>
          <a:p>
            <a:pPr marL="609600" indent="-609600" algn="just"/>
            <a:r>
              <a:rPr lang="pt-BR" b="1" dirty="0">
                <a:solidFill>
                  <a:srgbClr val="FFFF00"/>
                </a:solidFill>
                <a:latin typeface="Arial" charset="0"/>
              </a:rPr>
              <a:t>Use apoio para os pés</a:t>
            </a:r>
          </a:p>
          <a:p>
            <a:pPr marL="609600" indent="-609600" algn="just"/>
            <a:r>
              <a:rPr lang="pt-BR" b="1" dirty="0">
                <a:solidFill>
                  <a:srgbClr val="FFFF00"/>
                </a:solidFill>
                <a:latin typeface="Arial" charset="0"/>
              </a:rPr>
              <a:t>Evite manipulações fora do alcance</a:t>
            </a:r>
          </a:p>
          <a:p>
            <a:pPr marL="609600" indent="-609600" algn="just"/>
            <a:r>
              <a:rPr lang="pt-BR" b="1" dirty="0">
                <a:solidFill>
                  <a:srgbClr val="FFFF00"/>
                </a:solidFill>
                <a:latin typeface="Arial" charset="0"/>
              </a:rPr>
              <a:t>Incline a superfície para leitura</a:t>
            </a:r>
          </a:p>
          <a:p>
            <a:pPr marL="609600" indent="-609600" algn="just"/>
            <a:r>
              <a:rPr lang="pt-BR" b="1" dirty="0">
                <a:solidFill>
                  <a:srgbClr val="FFFF00"/>
                </a:solidFill>
                <a:latin typeface="Arial" charset="0"/>
              </a:rPr>
              <a:t>Deixe espaço para as pernas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7772400" cy="4392612"/>
          </a:xfrm>
          <a:noFill/>
          <a:ln/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 u="sng" dirty="0">
                <a:solidFill>
                  <a:srgbClr val="00FF00"/>
                </a:solidFill>
                <a:latin typeface="Arial" charset="0"/>
              </a:rPr>
              <a:t>Trabalho em </a:t>
            </a:r>
            <a:r>
              <a:rPr lang="pt-BR" sz="2400" b="1" u="sng" dirty="0" smtClean="0">
                <a:solidFill>
                  <a:srgbClr val="00FF00"/>
                </a:solidFill>
                <a:latin typeface="Arial" charset="0"/>
              </a:rPr>
              <a:t>pé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sz="2400" b="1" u="sng" dirty="0">
              <a:solidFill>
                <a:srgbClr val="00FF00"/>
              </a:solidFill>
              <a:latin typeface="Arial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Alterne a posição em pé com aquela sentada e andando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A altura da superfície de trabalho em pé depende da tarefa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A altura da bancada deve ser ajustável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Não use plataformas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Reserve espaço suficiente para pernas e pés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Evite alcances excessivos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Coloque uma superfície inclinada para leituras</a:t>
            </a:r>
          </a:p>
          <a:p>
            <a:pPr marL="609600" indent="-609600">
              <a:lnSpc>
                <a:spcPct val="90000"/>
              </a:lnSpc>
            </a:pPr>
            <a:endParaRPr lang="pt-BR" sz="2400" b="1" dirty="0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00808"/>
            <a:ext cx="7772400" cy="4392612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sz="2800" b="1" u="sng" dirty="0">
                <a:solidFill>
                  <a:srgbClr val="00FF00"/>
                </a:solidFill>
                <a:latin typeface="Arial" charset="0"/>
              </a:rPr>
              <a:t>Mudanças de </a:t>
            </a:r>
            <a:r>
              <a:rPr lang="pt-BR" sz="2800" b="1" u="sng" dirty="0" smtClean="0">
                <a:solidFill>
                  <a:srgbClr val="00FF00"/>
                </a:solidFill>
                <a:latin typeface="Arial" charset="0"/>
              </a:rPr>
              <a:t>postura</a:t>
            </a:r>
          </a:p>
          <a:p>
            <a:pPr marL="609600" indent="-609600">
              <a:buFont typeface="Wingdings" pitchFamily="2" charset="2"/>
              <a:buNone/>
            </a:pPr>
            <a:endParaRPr lang="pt-BR" sz="2800" b="1" u="sng" dirty="0">
              <a:solidFill>
                <a:srgbClr val="00FF00"/>
              </a:solidFill>
              <a:latin typeface="Arial" charset="0"/>
            </a:endParaRPr>
          </a:p>
          <a:p>
            <a:pPr marL="609600" indent="-609600" algn="just"/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Proporcione variações das tarefas e atividades</a:t>
            </a:r>
          </a:p>
          <a:p>
            <a:pPr marL="609600" indent="-609600" algn="just"/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Introduza trabalho com posturas alternadas sentado/em pé</a:t>
            </a:r>
          </a:p>
          <a:p>
            <a:pPr marL="609600" indent="-609600" algn="just"/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Use a cadeira </a:t>
            </a:r>
            <a:r>
              <a:rPr lang="pt-BR" sz="2800" b="1" dirty="0" err="1">
                <a:solidFill>
                  <a:srgbClr val="FFFF00"/>
                </a:solidFill>
                <a:latin typeface="Arial" charset="0"/>
              </a:rPr>
              <a:t>Balans</a:t>
            </a:r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 de vez em quando</a:t>
            </a:r>
          </a:p>
          <a:p>
            <a:pPr marL="609600" indent="-609600" algn="just"/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Use um selim para apoiar o corpo na posição em pé</a:t>
            </a:r>
          </a:p>
          <a:p>
            <a:pPr marL="609600" indent="-609600"/>
            <a:endParaRPr lang="pt-BR" sz="2800" b="1" dirty="0">
              <a:solidFill>
                <a:srgbClr val="00FF00"/>
              </a:solidFill>
              <a:latin typeface="Arial" charset="0"/>
            </a:endParaRPr>
          </a:p>
          <a:p>
            <a:pPr marL="609600" indent="-609600"/>
            <a:endParaRPr lang="pt-BR" sz="2800" b="1" dirty="0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7772400" cy="4392612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b="1" u="sng">
                <a:solidFill>
                  <a:srgbClr val="00FF00"/>
                </a:solidFill>
                <a:latin typeface="Arial" charset="0"/>
              </a:rPr>
              <a:t>Posturas das mãos e braços</a:t>
            </a:r>
          </a:p>
          <a:p>
            <a:pPr marL="609600" indent="-609600"/>
            <a:r>
              <a:rPr lang="pt-BR" b="1">
                <a:solidFill>
                  <a:srgbClr val="00FF00"/>
                </a:solidFill>
                <a:latin typeface="Arial" charset="0"/>
              </a:rPr>
              <a:t>Selecione a ferramenta correta</a:t>
            </a:r>
          </a:p>
        </p:txBody>
      </p:sp>
      <p:pic>
        <p:nvPicPr>
          <p:cNvPr id="196613" name="Picture 5" descr="36-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205038"/>
            <a:ext cx="6408738" cy="4579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08050"/>
            <a:ext cx="7772400" cy="4392613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b="1" u="sng">
                <a:solidFill>
                  <a:srgbClr val="00FF00"/>
                </a:solidFill>
                <a:latin typeface="Arial" charset="0"/>
              </a:rPr>
              <a:t>Posturas das mãos e braços</a:t>
            </a:r>
          </a:p>
          <a:p>
            <a:pPr marL="609600" indent="-609600"/>
            <a:r>
              <a:rPr lang="pt-BR" sz="2200" b="1">
                <a:solidFill>
                  <a:srgbClr val="00FF00"/>
                </a:solidFill>
                <a:latin typeface="Arial" charset="0"/>
              </a:rPr>
              <a:t>Use ferramentas com empunhaduras curvas para não torcer o punho</a:t>
            </a:r>
          </a:p>
        </p:txBody>
      </p:sp>
      <p:pic>
        <p:nvPicPr>
          <p:cNvPr id="198661" name="Picture 5" descr="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184400"/>
            <a:ext cx="6626225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7772400" cy="4392613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b="1" u="sng">
                <a:solidFill>
                  <a:srgbClr val="00FF00"/>
                </a:solidFill>
                <a:latin typeface="Arial" charset="0"/>
              </a:rPr>
              <a:t>Posturas das mãos e braços</a:t>
            </a:r>
          </a:p>
          <a:p>
            <a:pPr marL="609600" indent="-609600"/>
            <a:r>
              <a:rPr lang="pt-BR" sz="2400" b="1">
                <a:solidFill>
                  <a:srgbClr val="00FF00"/>
                </a:solidFill>
                <a:latin typeface="Arial" charset="0"/>
              </a:rPr>
              <a:t>Alivie o peso das ferramentas manuais</a:t>
            </a:r>
          </a:p>
        </p:txBody>
      </p:sp>
      <p:pic>
        <p:nvPicPr>
          <p:cNvPr id="200709" name="Picture 5" descr="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060575"/>
            <a:ext cx="56165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7772400" cy="4392612"/>
          </a:xfrm>
          <a:noFill/>
          <a:ln/>
        </p:spPr>
        <p:txBody>
          <a:bodyPr/>
          <a:lstStyle/>
          <a:p>
            <a:pPr marL="609600" indent="-609600"/>
            <a:r>
              <a:rPr lang="pt-BR" b="1">
                <a:solidFill>
                  <a:srgbClr val="00FF00"/>
                </a:solidFill>
                <a:latin typeface="Arial" charset="0"/>
              </a:rPr>
              <a:t>Faça manutenção periódica do equipamento</a:t>
            </a:r>
          </a:p>
          <a:p>
            <a:pPr marL="609600" indent="-609600"/>
            <a:r>
              <a:rPr lang="pt-BR" b="1">
                <a:solidFill>
                  <a:srgbClr val="00FF00"/>
                </a:solidFill>
                <a:latin typeface="Arial" charset="0"/>
              </a:rPr>
              <a:t>Preste atenção na forma da pega</a:t>
            </a:r>
          </a:p>
          <a:p>
            <a:pPr marL="609600" indent="-609600"/>
            <a:r>
              <a:rPr lang="pt-BR" b="1">
                <a:solidFill>
                  <a:srgbClr val="00FF00"/>
                </a:solidFill>
                <a:latin typeface="Arial" charset="0"/>
              </a:rPr>
              <a:t>Evita atividades acima do nível dos ombros</a:t>
            </a:r>
          </a:p>
          <a:p>
            <a:pPr marL="609600" indent="-609600"/>
            <a:r>
              <a:rPr lang="pt-BR" b="1">
                <a:solidFill>
                  <a:srgbClr val="00FF00"/>
                </a:solidFill>
                <a:latin typeface="Arial" charset="0"/>
              </a:rPr>
              <a:t>Evite trabalhar com as mãos pra trás</a:t>
            </a:r>
          </a:p>
          <a:p>
            <a:pPr marL="609600" indent="-609600"/>
            <a:endParaRPr lang="pt-BR" b="1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7772400" cy="4392612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b="1" u="sng">
                <a:solidFill>
                  <a:srgbClr val="00FF00"/>
                </a:solidFill>
                <a:latin typeface="Arial" charset="0"/>
              </a:rPr>
              <a:t>Movimentos</a:t>
            </a:r>
          </a:p>
          <a:p>
            <a:pPr marL="609600" indent="-609600"/>
            <a:r>
              <a:rPr lang="pt-BR" b="1">
                <a:solidFill>
                  <a:srgbClr val="00FF00"/>
                </a:solidFill>
                <a:latin typeface="Arial" charset="0"/>
              </a:rPr>
              <a:t>Levantamento de pesos</a:t>
            </a:r>
          </a:p>
          <a:p>
            <a:pPr marL="609600" indent="-609600"/>
            <a:r>
              <a:rPr lang="pt-BR" b="1">
                <a:solidFill>
                  <a:srgbClr val="00FF00"/>
                </a:solidFill>
                <a:latin typeface="Arial" charset="0"/>
              </a:rPr>
              <a:t>Restrinja o número de tarefas que envolvam a carga manual</a:t>
            </a:r>
          </a:p>
          <a:p>
            <a:pPr marL="609600" indent="-609600"/>
            <a:r>
              <a:rPr lang="pt-BR" b="1">
                <a:solidFill>
                  <a:srgbClr val="00FF00"/>
                </a:solidFill>
                <a:latin typeface="Arial" charset="0"/>
              </a:rPr>
              <a:t>Crie condições favoráveis para o levantamento de pesos</a:t>
            </a:r>
          </a:p>
          <a:p>
            <a:pPr marL="609600" indent="-609600"/>
            <a:endParaRPr lang="pt-BR" b="1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57325"/>
            <a:ext cx="7772400" cy="5400675"/>
          </a:xfrm>
          <a:noFill/>
          <a:ln/>
        </p:spPr>
        <p:txBody>
          <a:bodyPr/>
          <a:lstStyle/>
          <a:p>
            <a:pPr marL="609600" indent="-609600" algn="just"/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É necessário manter a carga próxima ao corpo (distância horizontal entre a mão e o tornozelo de cerca de 25 cm);</a:t>
            </a:r>
          </a:p>
          <a:p>
            <a:pPr marL="609600" indent="-609600" algn="just"/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A carga deve estar colocada sobre </a:t>
            </a:r>
            <a:r>
              <a:rPr lang="pt-BR" sz="2800" b="1" dirty="0" smtClean="0">
                <a:solidFill>
                  <a:srgbClr val="FFFF00"/>
                </a:solidFill>
                <a:latin typeface="Arial" charset="0"/>
              </a:rPr>
              <a:t>uma </a:t>
            </a:r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bancada de 75 cm de altura, aproximadamente, antes de começar o levantamento;</a:t>
            </a:r>
          </a:p>
          <a:p>
            <a:pPr marL="609600" indent="-609600" algn="just"/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O deslocamento vertical do peso não deve exceder 25 cm;</a:t>
            </a:r>
          </a:p>
          <a:p>
            <a:pPr marL="609600" indent="-609600" algn="just"/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Deve ser possível segurar o peso com as duas mãos;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12875"/>
            <a:ext cx="7772400" cy="5256213"/>
          </a:xfrm>
          <a:noFill/>
          <a:ln/>
        </p:spPr>
        <p:txBody>
          <a:bodyPr/>
          <a:lstStyle/>
          <a:p>
            <a:pPr marL="609600" indent="-609600" algn="just"/>
            <a:r>
              <a:rPr lang="pt-BR" sz="2800" b="1" dirty="0">
                <a:latin typeface="Arial" charset="0"/>
              </a:rPr>
              <a:t>A carga deve ser provida de alças ou furos para encaixe dos dedos;</a:t>
            </a:r>
          </a:p>
          <a:p>
            <a:pPr marL="609600" indent="-609600" algn="just"/>
            <a:r>
              <a:rPr lang="pt-BR" sz="2800" b="1" dirty="0">
                <a:latin typeface="Arial" charset="0"/>
              </a:rPr>
              <a:t>Deve possibilitar a escolha da postura para o levantamento;</a:t>
            </a:r>
          </a:p>
          <a:p>
            <a:pPr marL="609600" indent="-609600" algn="just"/>
            <a:r>
              <a:rPr lang="pt-BR" sz="2800" b="1" dirty="0">
                <a:latin typeface="Arial" charset="0"/>
              </a:rPr>
              <a:t>A </a:t>
            </a:r>
            <a:r>
              <a:rPr lang="pt-BR" sz="2800" b="1" dirty="0" smtClean="0">
                <a:latin typeface="Arial" charset="0"/>
              </a:rPr>
              <a:t>frequência </a:t>
            </a:r>
            <a:r>
              <a:rPr lang="pt-BR" sz="2800" b="1" dirty="0">
                <a:latin typeface="Arial" charset="0"/>
              </a:rPr>
              <a:t>dos levantamentos não deve ser superior a um por minuto;</a:t>
            </a:r>
          </a:p>
          <a:p>
            <a:pPr marL="609600" indent="-609600" algn="just"/>
            <a:r>
              <a:rPr lang="pt-BR" sz="2800" b="1" dirty="0">
                <a:latin typeface="Arial" charset="0"/>
              </a:rPr>
              <a:t>A duração do levantamento não deve ser maior que uma hora, e deve ser seguida de um período de descanso (ou tarefas mais leves) de 120 por cento da duração da tarefa de levantamento.</a:t>
            </a:r>
          </a:p>
          <a:p>
            <a:pPr marL="609600" indent="-609600"/>
            <a:endParaRPr lang="pt-BR" sz="2800" b="1" dirty="0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163" y="908720"/>
            <a:ext cx="8005088" cy="52565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pic>
        <p:nvPicPr>
          <p:cNvPr id="208902" name="Picture 6" descr="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8569325" cy="5694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7772400" cy="4392612"/>
          </a:xfrm>
          <a:noFill/>
          <a:ln/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pt-BR" b="1" dirty="0">
                <a:solidFill>
                  <a:srgbClr val="00FF00"/>
                </a:solidFill>
                <a:latin typeface="Arial" charset="0"/>
              </a:rPr>
              <a:t>Limite o levantamento de peso para 23 kg, no máximo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b="1" dirty="0">
                <a:solidFill>
                  <a:srgbClr val="00FF00"/>
                </a:solidFill>
                <a:latin typeface="Arial" charset="0"/>
              </a:rPr>
              <a:t>A carga pode não pode exceder alguns quilos quando for apanhada longe do corpo para ser depositada em grande distância vertical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b="1" dirty="0">
                <a:solidFill>
                  <a:srgbClr val="00FF00"/>
                </a:solidFill>
                <a:latin typeface="Arial" charset="0"/>
              </a:rPr>
              <a:t>O posto dever ser projetado adequadamente para o trabalho pesado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68413"/>
            <a:ext cx="7772400" cy="5976937"/>
          </a:xfrm>
          <a:noFill/>
          <a:ln/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Deve ser possível aproximar a carga do corpo quando a mesma está sendo levantada ou depositada;</a:t>
            </a:r>
          </a:p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Os espaços disponíveis para os pés e pernas devem permitir uma postura estável para os pés e o dobramento das pernas;</a:t>
            </a:r>
          </a:p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Deve-se evitar a torção do corpo;</a:t>
            </a:r>
          </a:p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As mãos devem situar-se aproximadamente 75 cm de altura, encostadas ao corpo, para o levantamento e o depósito da carga;</a:t>
            </a:r>
          </a:p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Nos almoxarifados, os itens manipulados com maior </a:t>
            </a:r>
            <a:r>
              <a:rPr lang="pt-BR" sz="2400" b="1" dirty="0" smtClean="0">
                <a:solidFill>
                  <a:srgbClr val="00FF00"/>
                </a:solidFill>
                <a:latin typeface="Arial" charset="0"/>
              </a:rPr>
              <a:t>frequência </a:t>
            </a: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devem ficar depositados próximos da altura ideal de 75 cm;</a:t>
            </a:r>
          </a:p>
          <a:p>
            <a:pPr marL="609600" indent="-609600" algn="just">
              <a:lnSpc>
                <a:spcPct val="8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Quando houver limitações de projeto, de modo que essas condições não possam ser atendidas, o peso a ser manipulado deve ser menor.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7772400" cy="4392613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b="1" u="sng">
                <a:solidFill>
                  <a:srgbClr val="00FF00"/>
                </a:solidFill>
                <a:latin typeface="Arial" charset="0"/>
              </a:rPr>
              <a:t>Movimentos</a:t>
            </a:r>
          </a:p>
          <a:p>
            <a:pPr marL="609600" indent="-609600"/>
            <a:r>
              <a:rPr lang="pt-BR" sz="2400" b="1">
                <a:solidFill>
                  <a:srgbClr val="00FF00"/>
                </a:solidFill>
                <a:latin typeface="Arial" charset="0"/>
              </a:rPr>
              <a:t>Os objetos devem ter alças para as mãos</a:t>
            </a:r>
          </a:p>
        </p:txBody>
      </p:sp>
      <p:pic>
        <p:nvPicPr>
          <p:cNvPr id="215045" name="Picture 5" descr="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349500"/>
            <a:ext cx="8856662" cy="412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7772400" cy="5229225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 u="sng">
                <a:solidFill>
                  <a:srgbClr val="00FF00"/>
                </a:solidFill>
                <a:latin typeface="Arial" charset="0"/>
              </a:rPr>
              <a:t>A carga deve ter uma forma correta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sz="2400" b="1" u="sng">
              <a:solidFill>
                <a:srgbClr val="00FF00"/>
              </a:solidFill>
              <a:latin typeface="Arial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pt-BR" sz="2400" b="1">
                <a:solidFill>
                  <a:srgbClr val="00FF00"/>
                </a:solidFill>
                <a:latin typeface="Arial" charset="0"/>
              </a:rPr>
              <a:t>O tamanho da carga deve ser pequeno o suficiente para que possa ser mantida junto ao corpo.</a:t>
            </a:r>
          </a:p>
          <a:p>
            <a:pPr marL="609600" indent="-609600">
              <a:lnSpc>
                <a:spcPct val="90000"/>
              </a:lnSpc>
            </a:pPr>
            <a:r>
              <a:rPr lang="pt-BR" sz="2400" b="1">
                <a:solidFill>
                  <a:srgbClr val="00FF00"/>
                </a:solidFill>
                <a:latin typeface="Arial" charset="0"/>
              </a:rPr>
              <a:t>O volume não deve ter protuberâncias ou cantos cortantes nem deve ser muito quente ou frio, a ponto de dificultar o contato.</a:t>
            </a:r>
          </a:p>
          <a:p>
            <a:pPr marL="609600" indent="-609600">
              <a:lnSpc>
                <a:spcPct val="90000"/>
              </a:lnSpc>
            </a:pPr>
            <a:r>
              <a:rPr lang="pt-BR" sz="2400" b="1">
                <a:solidFill>
                  <a:srgbClr val="00FF00"/>
                </a:solidFill>
                <a:latin typeface="Arial" charset="0"/>
              </a:rPr>
              <a:t>A carga a ser levantada do chão deve ser posicionada entre os joelhos.</a:t>
            </a:r>
          </a:p>
          <a:p>
            <a:pPr marL="609600" indent="-609600">
              <a:lnSpc>
                <a:spcPct val="90000"/>
              </a:lnSpc>
            </a:pPr>
            <a:r>
              <a:rPr lang="pt-BR" sz="2400" b="1">
                <a:solidFill>
                  <a:srgbClr val="00FF00"/>
                </a:solidFill>
                <a:latin typeface="Arial" charset="0"/>
              </a:rPr>
              <a:t>Quando a carga é desconhecida é necessário colocar uma etiqueta, informando o peso e os cuidados necessários para a manipulação da mesma.</a:t>
            </a:r>
          </a:p>
          <a:p>
            <a:pPr marL="609600" indent="-609600">
              <a:lnSpc>
                <a:spcPct val="90000"/>
              </a:lnSpc>
            </a:pPr>
            <a:endParaRPr lang="pt-BR" sz="2400" b="1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7772400" cy="4392612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sz="2800" b="1" u="sng">
                <a:solidFill>
                  <a:srgbClr val="00FF00"/>
                </a:solidFill>
                <a:latin typeface="Arial" charset="0"/>
              </a:rPr>
              <a:t>Use técnicas corretas para o levantamento de peso</a:t>
            </a:r>
          </a:p>
          <a:p>
            <a:pPr marL="609600" indent="-609600"/>
            <a:r>
              <a:rPr lang="pt-BR" sz="2800" b="1">
                <a:solidFill>
                  <a:srgbClr val="00FF00"/>
                </a:solidFill>
                <a:latin typeface="Arial" charset="0"/>
              </a:rPr>
              <a:t>As pessoas envolvidas na manipulação de pesos devem ser treinadas. Muitas vezes, é difícil mudar hábitos de movimentação arraigados. Para isso, é necessário promover treinamentos intensivos e repetitivos nos seguintes aspectos:</a:t>
            </a:r>
          </a:p>
          <a:p>
            <a:pPr marL="609600" indent="-609600"/>
            <a:endParaRPr lang="pt-BR" sz="2800" b="1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7772400" cy="5761037"/>
          </a:xfrm>
          <a:noFill/>
          <a:ln/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Analise a carga e o local para onde deve ser removida, considerando a possibilidade de usar uma equipe ou equipamento para levantamento de peso;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Quando o levantamento deve ser feito sem nenhuma outra ajuda, coloque-se bem em frente à carga, com os pés em posição estável;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Segure a carga firmemente, com a palma das mãos, e não apenas com alguns dedos, usando sempre os dois braços;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Erga a carga mantendo a coluna reta, na vertical, conservando-a próxima ao corpo, evitando torcer o corpo e, se for necessário, mova a perna.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7772400" cy="935038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sz="2400" b="1">
                <a:solidFill>
                  <a:srgbClr val="00FF00"/>
                </a:solidFill>
                <a:latin typeface="Arial" charset="0"/>
              </a:rPr>
              <a:t>       Use técnicas corretas para o levantamento de pesos</a:t>
            </a:r>
          </a:p>
        </p:txBody>
      </p:sp>
      <p:pic>
        <p:nvPicPr>
          <p:cNvPr id="223237" name="Picture 5" descr="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7056437" cy="480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7772400" cy="935038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sz="2400" b="1">
                <a:solidFill>
                  <a:srgbClr val="00FF00"/>
                </a:solidFill>
                <a:latin typeface="Arial" charset="0"/>
              </a:rPr>
              <a:t>       Use técnicas corretas para o levantamento de pesos</a:t>
            </a:r>
          </a:p>
        </p:txBody>
      </p:sp>
      <p:pic>
        <p:nvPicPr>
          <p:cNvPr id="225285" name="Picture 5" descr="4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44675"/>
            <a:ext cx="8569325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 dirty="0"/>
              <a:t>POSTURA E MOVIMENTO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7772400" cy="4392612"/>
          </a:xfrm>
          <a:noFill/>
          <a:ln/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pt-BR" b="1" u="sng" dirty="0">
                <a:solidFill>
                  <a:srgbClr val="FFFF00"/>
                </a:solidFill>
                <a:latin typeface="Arial" charset="0"/>
              </a:rPr>
              <a:t>Use uma equipe para cargas mais pesadas</a:t>
            </a:r>
          </a:p>
          <a:p>
            <a:pPr marL="609600" indent="-609600" algn="just"/>
            <a:r>
              <a:rPr lang="pt-BR" b="1" dirty="0">
                <a:solidFill>
                  <a:srgbClr val="00FF00"/>
                </a:solidFill>
                <a:latin typeface="Arial" charset="0"/>
              </a:rPr>
              <a:t>As cargas superiores a 23 kg devem ser manipuladas por duas ou mais pessoas.</a:t>
            </a:r>
          </a:p>
          <a:p>
            <a:pPr marL="609600" indent="-609600" algn="just"/>
            <a:r>
              <a:rPr lang="pt-BR" b="1" dirty="0">
                <a:solidFill>
                  <a:srgbClr val="00FF00"/>
                </a:solidFill>
                <a:latin typeface="Arial" charset="0"/>
              </a:rPr>
              <a:t>Use equipamentos para </a:t>
            </a:r>
            <a:r>
              <a:rPr lang="pt-BR" b="1" dirty="0" err="1" smtClean="0">
                <a:solidFill>
                  <a:srgbClr val="00FF00"/>
                </a:solidFill>
                <a:latin typeface="Arial" charset="0"/>
              </a:rPr>
              <a:t>levantamen-tos</a:t>
            </a:r>
            <a:r>
              <a:rPr lang="pt-BR" b="1" dirty="0" smtClean="0">
                <a:solidFill>
                  <a:srgbClr val="00FF00"/>
                </a:solidFill>
                <a:latin typeface="Arial" charset="0"/>
              </a:rPr>
              <a:t> </a:t>
            </a:r>
            <a:r>
              <a:rPr lang="pt-BR" b="1" dirty="0">
                <a:solidFill>
                  <a:srgbClr val="00FF00"/>
                </a:solidFill>
                <a:latin typeface="Arial" charset="0"/>
              </a:rPr>
              <a:t>de pesos.</a:t>
            </a:r>
          </a:p>
          <a:p>
            <a:pPr marL="609600" indent="-609600"/>
            <a:endParaRPr lang="pt-BR" b="1" dirty="0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latin typeface="Arial Rounded MT Bold" pitchFamily="34" charset="0"/>
              </a:rPr>
              <a:t>Planos cardinais de referência</a:t>
            </a:r>
            <a:endParaRPr lang="pt-BR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261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1364931"/>
            <a:ext cx="3744415" cy="523263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6084168" y="1369234"/>
            <a:ext cx="360040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628775"/>
            <a:ext cx="7772400" cy="5229225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 u="sng" dirty="0">
                <a:solidFill>
                  <a:srgbClr val="00FF00"/>
                </a:solidFill>
                <a:latin typeface="Arial" charset="0"/>
              </a:rPr>
              <a:t>Transporte de cargas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sz="2400" b="1" u="sng" dirty="0">
              <a:solidFill>
                <a:srgbClr val="00FF00"/>
              </a:solidFill>
              <a:latin typeface="Arial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Limite a carga – o peso máximo a ser carregado é determinado pela operação anterior de levantamento de carga, limitado a 23 kg.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Conserve a carga próxima ao corpo.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Coloque pegas bem desenhadas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Evite carregar volumes desajeitados – deve-se evitar o carregamento manual de volumes muito altos ou desajeitados.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Evite carregar pesos com uma só mão – o corpo é submetido a uma tensão assimétrica.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FFFF00"/>
                </a:solidFill>
                <a:latin typeface="Arial" charset="0"/>
              </a:rPr>
              <a:t>Use equipamentos de transporte.</a:t>
            </a:r>
          </a:p>
          <a:p>
            <a:pPr marL="609600" indent="-609600">
              <a:lnSpc>
                <a:spcPct val="90000"/>
              </a:lnSpc>
            </a:pPr>
            <a:endParaRPr lang="pt-BR" sz="2400" b="1" dirty="0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7772400" cy="935038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sz="2400" b="1">
                <a:solidFill>
                  <a:srgbClr val="00FF00"/>
                </a:solidFill>
                <a:latin typeface="Arial" charset="0"/>
              </a:rPr>
              <a:t>       Use equipamentos de transporte</a:t>
            </a:r>
          </a:p>
        </p:txBody>
      </p:sp>
      <p:pic>
        <p:nvPicPr>
          <p:cNvPr id="243717" name="Picture 5" descr="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484313"/>
            <a:ext cx="6985000" cy="529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7772400" cy="4392612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pt-BR" sz="2400" b="1" u="sng" dirty="0">
                <a:solidFill>
                  <a:srgbClr val="00FF00"/>
                </a:solidFill>
                <a:latin typeface="Arial" charset="0"/>
              </a:rPr>
              <a:t>Puxar e empurrar cargas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pt-BR" sz="2400" b="1" u="sng" dirty="0">
              <a:solidFill>
                <a:srgbClr val="00FF00"/>
              </a:solidFill>
              <a:latin typeface="Arial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Limite as forças para puxar e empurrar – a força exercida não deve ultrapassar 200 N ( cerca de 20 kg força).</a:t>
            </a:r>
          </a:p>
          <a:p>
            <a:pPr marL="609600" indent="-609600" algn="just">
              <a:lnSpc>
                <a:spcPct val="90000"/>
              </a:lnSpc>
            </a:pPr>
            <a:r>
              <a:rPr lang="pt-BR" sz="2400" b="1" dirty="0">
                <a:solidFill>
                  <a:srgbClr val="00FF00"/>
                </a:solidFill>
                <a:latin typeface="Arial" charset="0"/>
              </a:rPr>
              <a:t>Para movimentos com durações superiores a um minuto, a força permitida para puxar ou empurrar é limitada a 100 N – na prática isso significa que carrinhos com peso total superior a 700 kg, não devem ser movidos manualmente.</a:t>
            </a:r>
          </a:p>
          <a:p>
            <a:pPr marL="609600" indent="-609600">
              <a:lnSpc>
                <a:spcPct val="90000"/>
              </a:lnSpc>
            </a:pPr>
            <a:endParaRPr lang="pt-BR" sz="2400" b="1" dirty="0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00808"/>
            <a:ext cx="7772400" cy="4392612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sz="2800" b="1" u="sng" dirty="0">
                <a:solidFill>
                  <a:srgbClr val="00FF00"/>
                </a:solidFill>
                <a:latin typeface="Arial" charset="0"/>
              </a:rPr>
              <a:t>Use o peso do corpo a favor do movimento</a:t>
            </a:r>
          </a:p>
          <a:p>
            <a:pPr marL="609600" indent="-609600">
              <a:buFont typeface="Wingdings" pitchFamily="2" charset="2"/>
              <a:buNone/>
            </a:pPr>
            <a:endParaRPr lang="pt-BR" sz="2800" b="1" u="sng" dirty="0">
              <a:solidFill>
                <a:srgbClr val="00FF00"/>
              </a:solidFill>
              <a:latin typeface="Arial" charset="0"/>
            </a:endParaRPr>
          </a:p>
          <a:p>
            <a:pPr marL="609600" indent="-609600" algn="just"/>
            <a:r>
              <a:rPr lang="pt-BR" sz="2800" b="1" dirty="0">
                <a:solidFill>
                  <a:srgbClr val="00FF00"/>
                </a:solidFill>
                <a:latin typeface="Arial" charset="0"/>
              </a:rPr>
              <a:t>A postura correta para puxar ou empurrar é aquela que permite usar o peso do próprio corpo a favor do movimento.</a:t>
            </a:r>
          </a:p>
          <a:p>
            <a:pPr marL="609600" indent="-609600" algn="just"/>
            <a:r>
              <a:rPr lang="pt-BR" sz="2800" b="1" dirty="0">
                <a:solidFill>
                  <a:srgbClr val="00FF00"/>
                </a:solidFill>
                <a:latin typeface="Arial" charset="0"/>
              </a:rPr>
              <a:t>Para puxar ou empurrar, a distância horizontal entre o joelho mais afastado e as mãos deve ser 120 cm, no mínimo.</a:t>
            </a:r>
          </a:p>
          <a:p>
            <a:pPr marL="609600" indent="-609600"/>
            <a:endParaRPr lang="pt-BR" sz="2800" b="1" dirty="0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981075"/>
            <a:ext cx="7772400" cy="935038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sz="2400" b="1">
                <a:solidFill>
                  <a:srgbClr val="00FF00"/>
                </a:solidFill>
                <a:latin typeface="Arial" charset="0"/>
              </a:rPr>
              <a:t>       Use o peso do corpo a favor do movimento</a:t>
            </a:r>
          </a:p>
        </p:txBody>
      </p:sp>
      <p:pic>
        <p:nvPicPr>
          <p:cNvPr id="239621" name="Picture 5" descr="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84313"/>
            <a:ext cx="7561263" cy="517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5175"/>
            <a:ext cx="7772400" cy="838200"/>
          </a:xfrm>
        </p:spPr>
        <p:txBody>
          <a:bodyPr/>
          <a:lstStyle/>
          <a:p>
            <a:r>
              <a:rPr lang="pt-BR" b="1"/>
              <a:t>POSTURA E MOVIMENTO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205038"/>
            <a:ext cx="7772400" cy="4392612"/>
          </a:xfrm>
          <a:noFill/>
          <a:ln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pt-BR" sz="2800" b="1" u="sng" dirty="0">
                <a:solidFill>
                  <a:srgbClr val="00FF00"/>
                </a:solidFill>
                <a:latin typeface="Arial" charset="0"/>
              </a:rPr>
              <a:t>Os carrinhos devem ter pegas</a:t>
            </a:r>
          </a:p>
          <a:p>
            <a:pPr marL="609600" indent="-609600">
              <a:buFont typeface="Wingdings" pitchFamily="2" charset="2"/>
              <a:buNone/>
            </a:pPr>
            <a:endParaRPr lang="pt-BR" sz="2800" b="1" u="sng" dirty="0">
              <a:solidFill>
                <a:srgbClr val="00FF00"/>
              </a:solidFill>
              <a:latin typeface="Arial" charset="0"/>
            </a:endParaRPr>
          </a:p>
          <a:p>
            <a:pPr marL="609600" indent="-609600" algn="just"/>
            <a:r>
              <a:rPr lang="pt-BR" sz="2800" b="1" dirty="0">
                <a:solidFill>
                  <a:srgbClr val="00FF00"/>
                </a:solidFill>
                <a:latin typeface="Arial" charset="0"/>
              </a:rPr>
              <a:t>Os carrinhos devem ter pegas em forma de barras, de modo que as duas mãos possam ser utilizadas para transmitir forças.</a:t>
            </a:r>
          </a:p>
          <a:p>
            <a:pPr marL="609600" indent="-609600" algn="just"/>
            <a:r>
              <a:rPr lang="pt-BR" sz="2800" b="1" dirty="0">
                <a:solidFill>
                  <a:srgbClr val="00FF00"/>
                </a:solidFill>
                <a:latin typeface="Arial" charset="0"/>
              </a:rPr>
              <a:t>O carrinho deve ter duas rodas giratórias</a:t>
            </a:r>
          </a:p>
          <a:p>
            <a:pPr marL="609600" indent="-609600" algn="just"/>
            <a:r>
              <a:rPr lang="pt-BR" sz="2800" b="1" dirty="0">
                <a:solidFill>
                  <a:srgbClr val="00FF00"/>
                </a:solidFill>
                <a:latin typeface="Arial" charset="0"/>
              </a:rPr>
              <a:t>O piso deve ser duro e nivelado.</a:t>
            </a:r>
          </a:p>
          <a:p>
            <a:pPr marL="609600" indent="-609600"/>
            <a:endParaRPr lang="pt-BR" sz="2800" b="1" dirty="0">
              <a:solidFill>
                <a:srgbClr val="00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491952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  <a:latin typeface="Arial Rounded MT Bold" pitchFamily="34" charset="0"/>
              </a:rPr>
              <a:t>Movimentos articulares</a:t>
            </a:r>
            <a:br>
              <a:rPr lang="pt-BR" dirty="0" smtClean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pt-BR" dirty="0" smtClean="0">
                <a:solidFill>
                  <a:srgbClr val="00FF00"/>
                </a:solidFill>
                <a:latin typeface="Arial Rounded MT Bold" pitchFamily="34" charset="0"/>
              </a:rPr>
              <a:t>Movimentos no plano sagital</a:t>
            </a:r>
            <a:endParaRPr lang="pt-BR" dirty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pic>
        <p:nvPicPr>
          <p:cNvPr id="248834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503724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755576" y="6021288"/>
            <a:ext cx="799288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Movimento do ombro no plano sagital.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085184"/>
            <a:ext cx="7772400" cy="1143000"/>
          </a:xfrm>
        </p:spPr>
        <p:txBody>
          <a:bodyPr/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Movimentos do pé no plano sagital.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9858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338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00FF00"/>
                </a:solidFill>
                <a:latin typeface="Arial Rounded MT Bold" pitchFamily="34" charset="0"/>
              </a:rPr>
              <a:t>Movimentos no plano frontal</a:t>
            </a:r>
            <a:endParaRPr lang="pt-BR" dirty="0">
              <a:solidFill>
                <a:srgbClr val="00FF00"/>
              </a:solidFill>
              <a:latin typeface="Arial Rounded MT Bold" pitchFamily="34" charset="0"/>
            </a:endParaRPr>
          </a:p>
        </p:txBody>
      </p:sp>
      <p:pic>
        <p:nvPicPr>
          <p:cNvPr id="250882" name="Picture 2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371684" cy="41148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259632" y="5877272"/>
            <a:ext cx="68407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Movimentos do quadril no plano frontal.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1010</TotalTime>
  <Words>1587</Words>
  <Application>Microsoft Office PowerPoint</Application>
  <PresentationFormat>Apresentação na tela (4:3)</PresentationFormat>
  <Paragraphs>265</Paragraphs>
  <Slides>65</Slides>
  <Notes>47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0" baseType="lpstr">
      <vt:lpstr>Times New Roman</vt:lpstr>
      <vt:lpstr>Arial</vt:lpstr>
      <vt:lpstr>Wingdings</vt:lpstr>
      <vt:lpstr>Arial Black</vt:lpstr>
      <vt:lpstr>Metrô</vt:lpstr>
      <vt:lpstr>POSTURA E MOVIMENTO</vt:lpstr>
      <vt:lpstr>POSTURA E MOVIMENTO</vt:lpstr>
      <vt:lpstr>POSTURA E MOVIMENTO </vt:lpstr>
      <vt:lpstr>POSTURA E MOVIMENTO</vt:lpstr>
      <vt:lpstr>Slide 5</vt:lpstr>
      <vt:lpstr>Planos cardinais de referência</vt:lpstr>
      <vt:lpstr>Movimentos articulares Movimentos no plano sagital</vt:lpstr>
      <vt:lpstr>Movimentos do pé no plano sagital.</vt:lpstr>
      <vt:lpstr>Movimentos no plano frontal</vt:lpstr>
      <vt:lpstr>Movimentos da coluna vertebral no pano frontal.</vt:lpstr>
      <vt:lpstr>Movimentos do cíngulo do membro superior no plano frontal.</vt:lpstr>
      <vt:lpstr>Movimentos da mão no plano frontal.</vt:lpstr>
      <vt:lpstr>Movimentos do pé no plano frontal.</vt:lpstr>
      <vt:lpstr>Movimentos no plano transverso</vt:lpstr>
      <vt:lpstr>Movimentos do braço no plano transverso.</vt:lpstr>
      <vt:lpstr>Movimentos do ombro no plano transverso.</vt:lpstr>
      <vt:lpstr>Circundução do dedo indicador na articulação metacarpofalângica.</vt:lpstr>
      <vt:lpstr>Slide 18</vt:lpstr>
      <vt:lpstr>Slide 19</vt:lpstr>
      <vt:lpstr>Slide 20</vt:lpstr>
      <vt:lpstr>Slide 21</vt:lpstr>
      <vt:lpstr>Slide 22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  <vt:lpstr>POSTURA E MOVIMENTO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ESQUELÉTICO</dc:title>
  <dc:creator>Meu computador</dc:creator>
  <cp:lastModifiedBy>SUSANA</cp:lastModifiedBy>
  <cp:revision>47</cp:revision>
  <dcterms:created xsi:type="dcterms:W3CDTF">2006-09-08T17:04:08Z</dcterms:created>
  <dcterms:modified xsi:type="dcterms:W3CDTF">2012-08-29T18:00:03Z</dcterms:modified>
</cp:coreProperties>
</file>