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57" r:id="rId2"/>
    <p:sldId id="476" r:id="rId3"/>
    <p:sldId id="478" r:id="rId4"/>
    <p:sldId id="477" r:id="rId5"/>
    <p:sldId id="485" r:id="rId6"/>
    <p:sldId id="487" r:id="rId7"/>
    <p:sldId id="486" r:id="rId8"/>
    <p:sldId id="479" r:id="rId9"/>
    <p:sldId id="484" r:id="rId10"/>
    <p:sldId id="480" r:id="rId11"/>
    <p:sldId id="491" r:id="rId12"/>
    <p:sldId id="488" r:id="rId13"/>
    <p:sldId id="482" r:id="rId14"/>
    <p:sldId id="490" r:id="rId15"/>
    <p:sldId id="493" r:id="rId16"/>
    <p:sldId id="494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734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6690544-787D-4D0A-B257-94B026B14906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5C93A1-4F16-4993-8444-0C6C0DC75AE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76766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CF362-8A69-4834-B707-126A7E6FD900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0A36B-4A57-44B9-99E7-B68A6E5908E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11CD6-3A60-4EF3-9BBF-A21C57CDF77D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9B296-5011-4059-95A3-556B68224B2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0F531-330E-4DA3-8317-63CDDA783AAC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F346C-FA2B-4A70-A424-F300B65508A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ED846-0C55-467C-B73A-5DEB61892897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311F5-9B35-478F-A3AB-F6CACC863AF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CDECD-EB93-4DA3-8EBD-36470FA03B33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C2418-25CF-4FB8-A499-DB35F710EB6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93C1C-3869-4497-B8F8-A0DBBFAA4076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92C3-68FC-455B-B94F-0776FE129E4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E3C64-5291-4B6E-A337-D2ACA88A8C73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AA66D-B7F6-4543-B548-51048CD474D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39E0-870E-49E5-9781-99AB6409C599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6364A-73E4-47F3-A3E9-8BC33B94E9E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0B86B-976F-4249-9416-9A30FCC43571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A8B9A-EBCB-4F66-A8E4-7F9CFCD5A54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BF94-10F7-4C78-A4B9-21CB8CE2E670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C3F52-8A03-4FC9-983D-7864A755002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5C683-7099-49AB-8EC4-61CCD3819097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708E-10A1-4826-A783-5E10117B9B5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F5556E-E38E-41B3-91F6-8FCB750B02A4}" type="datetimeFigureOut">
              <a:rPr lang="pt-BR"/>
              <a:pPr>
                <a:defRPr/>
              </a:pPr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FF3B43-685F-49C8-A141-11288E891DD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10" Type="http://schemas.openxmlformats.org/officeDocument/2006/relationships/image" Target="../media/image13.jpg"/><Relationship Id="rId4" Type="http://schemas.openxmlformats.org/officeDocument/2006/relationships/image" Target="../media/image8.jpe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.jpeg"/><Relationship Id="rId7" Type="http://schemas.openxmlformats.org/officeDocument/2006/relationships/image" Target="../media/image16.jp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14.jpeg"/><Relationship Id="rId4" Type="http://schemas.openxmlformats.org/officeDocument/2006/relationships/image" Target="../media/image3.jpeg"/><Relationship Id="rId9" Type="http://schemas.openxmlformats.org/officeDocument/2006/relationships/image" Target="../media/image1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accat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4"/>
          <p:cNvSpPr>
            <a:spLocks noChangeAspect="1"/>
          </p:cNvSpPr>
          <p:nvPr/>
        </p:nvSpPr>
        <p:spPr bwMode="auto">
          <a:xfrm>
            <a:off x="720725" y="1432818"/>
            <a:ext cx="898525" cy="1708150"/>
          </a:xfrm>
          <a:custGeom>
            <a:avLst/>
            <a:gdLst>
              <a:gd name="T0" fmla="*/ 0 w 819"/>
              <a:gd name="T1" fmla="*/ 0 h 1554"/>
              <a:gd name="T2" fmla="*/ 0 w 819"/>
              <a:gd name="T3" fmla="*/ 2147483647 h 1554"/>
              <a:gd name="T4" fmla="*/ 2147483647 w 819"/>
              <a:gd name="T5" fmla="*/ 2147483647 h 1554"/>
              <a:gd name="T6" fmla="*/ 0 w 819"/>
              <a:gd name="T7" fmla="*/ 0 h 1554"/>
              <a:gd name="T8" fmla="*/ 0 60000 65536"/>
              <a:gd name="T9" fmla="*/ 0 60000 65536"/>
              <a:gd name="T10" fmla="*/ 0 60000 65536"/>
              <a:gd name="T11" fmla="*/ 0 60000 65536"/>
              <a:gd name="T12" fmla="*/ 0 w 819"/>
              <a:gd name="T13" fmla="*/ 0 h 1554"/>
              <a:gd name="T14" fmla="*/ 819 w 819"/>
              <a:gd name="T15" fmla="*/ 1554 h 15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9" h="1554">
                <a:moveTo>
                  <a:pt x="0" y="0"/>
                </a:moveTo>
                <a:lnTo>
                  <a:pt x="0" y="1554"/>
                </a:lnTo>
                <a:lnTo>
                  <a:pt x="819" y="765"/>
                </a:lnTo>
                <a:lnTo>
                  <a:pt x="0" y="0"/>
                </a:lnTo>
                <a:close/>
              </a:path>
            </a:pathLst>
          </a:custGeom>
          <a:solidFill>
            <a:srgbClr val="13734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 b="1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2051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6613" y="188640"/>
            <a:ext cx="2047875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tângulo 8"/>
          <p:cNvSpPr>
            <a:spLocks noChangeArrowheads="1"/>
          </p:cNvSpPr>
          <p:nvPr/>
        </p:nvSpPr>
        <p:spPr bwMode="auto">
          <a:xfrm>
            <a:off x="539750" y="5229200"/>
            <a:ext cx="388823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2000" b="1" dirty="0" smtClean="0">
                <a:latin typeface="Tahoma" pitchFamily="34" charset="0"/>
                <a:cs typeface="Tahoma" pitchFamily="34" charset="0"/>
              </a:rPr>
              <a:t>Luana Muniz</a:t>
            </a:r>
          </a:p>
          <a:p>
            <a:pPr>
              <a:spcAft>
                <a:spcPts val="600"/>
              </a:spcAft>
            </a:pPr>
            <a:r>
              <a:rPr lang="pt-BR" sz="2000" b="1" dirty="0" smtClean="0">
                <a:latin typeface="Tahoma" pitchFamily="34" charset="0"/>
                <a:cs typeface="Tahoma" pitchFamily="34" charset="0"/>
              </a:rPr>
              <a:t>Taíse Silva Gross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971601" y="1298161"/>
            <a:ext cx="770408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000" b="1" dirty="0" smtClean="0"/>
              <a:t>Certificação e Premiação da Qualidade</a:t>
            </a: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323850" y="6289575"/>
            <a:ext cx="27366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pt-BR" sz="1400" b="1" dirty="0" smtClean="0"/>
              <a:t>Gestão da Qualidade  </a:t>
            </a:r>
            <a:r>
              <a:rPr lang="pt-BR" sz="1400" b="1" dirty="0"/>
              <a:t>- </a:t>
            </a:r>
            <a:r>
              <a:rPr lang="pt-BR" sz="1400" b="1" dirty="0" smtClean="0"/>
              <a:t>Faccat</a:t>
            </a:r>
            <a:endParaRPr lang="pt-BR" sz="1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4423428" y="1798777"/>
            <a:ext cx="4247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Professor: Ivan Carlos </a:t>
            </a:r>
            <a:r>
              <a:rPr lang="pt-BR" b="1" dirty="0" err="1" smtClean="0"/>
              <a:t>Paludo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727" y="2636911"/>
            <a:ext cx="6369908" cy="29847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CaixaDeTexto 5"/>
          <p:cNvSpPr txBox="1"/>
          <p:nvPr/>
        </p:nvSpPr>
        <p:spPr>
          <a:xfrm>
            <a:off x="1470851" y="3540859"/>
            <a:ext cx="2393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u="sng" dirty="0" smtClean="0">
                <a:latin typeface="+mj-lt"/>
              </a:rPr>
              <a:t>ISO14000</a:t>
            </a:r>
            <a:endParaRPr lang="pt-BR" sz="4000" b="1" i="1" u="sng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AUDITORIA DO SGA	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2165" y="1700808"/>
            <a:ext cx="8774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pt-BR" sz="2000" dirty="0"/>
              <a:t> </a:t>
            </a:r>
            <a:endParaRPr lang="pt-BR" sz="2000" dirty="0">
              <a:latin typeface="+mj-lt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272" y="1700808"/>
            <a:ext cx="4536504" cy="3829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7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ANÁLISE DE CICLO DE VIDA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323528" y="1628800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+mj-lt"/>
              </a:rPr>
              <a:t>O projeto para o meio ambiente, prevê a alocação de custos ambientais a produtos, processos serviços ou atividades em geral. Desta forma a redução de custos  com descarte de resíduos, multa por descumprimento a legislação, entre outros, podem auxiliar aos administradores a medir e quantificar os efeitos benéficos da prevenção quanto a  degradação ao meio ambiente.</a:t>
            </a:r>
          </a:p>
          <a:p>
            <a:endParaRPr lang="pt-BR" sz="2000" dirty="0">
              <a:latin typeface="+mj-l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567792"/>
            <a:ext cx="22574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3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AUDITORIA	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79510" y="1196752"/>
            <a:ext cx="87367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 auditoria é o processo de verificação sistemático e documentado para com o propósito de avaliar se o Sistema de Gestão Ambiental da organização esta em conformidade com os critérios estabelecidos na norma.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Há dois tipos de auditorias, as internas podem ser realizadas por algum colaborador da empresa, para isto, é preciso que o auditor conheça a Norma, tenha habilidades para avaliar todos os processos e tenha atitude para que possa encontrar as possível melhorias baseadas na norma sem inferir opiniões. Também podem ser contratadas empresas terceirizadas para realizar esta auditoria.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Já as auditorias de certificação , são  contratados auditores que não tenham vínculo com a empresa a ser certificada.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8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ALGUMAS EMPRESAS CERTIFICADAS</a:t>
            </a: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269" y="1196752"/>
            <a:ext cx="2143125" cy="214312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187" y="1616918"/>
            <a:ext cx="2567186" cy="192539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804" y="3789040"/>
            <a:ext cx="1495881" cy="1649663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42308"/>
            <a:ext cx="2143125" cy="214312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144" y="2009443"/>
            <a:ext cx="2141612" cy="114033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144" y="342900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52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MEIO AMBINTE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42" y="1158922"/>
            <a:ext cx="3132721" cy="212621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050" y="2708920"/>
            <a:ext cx="2857500" cy="219075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628800"/>
            <a:ext cx="3067383" cy="202927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30" y="3572557"/>
            <a:ext cx="2860529" cy="209486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563537"/>
            <a:ext cx="3096153" cy="206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29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BIBLIOGRAFIA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9512" y="1196752"/>
            <a:ext cx="89644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MOURA L.A.R O processo de construção de Paradigmas e migração da aprendizagem no âmbito da implantação da norma NRB ISO14000, em meios de hospedagem. Dissertação de mestrado (Eng. Produção) UFSC 2003.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MATTANA, S.R.K. Proposição de práticas para a apropriação das recomendações da ISO14000 no desenvolvimento de produtos: Estudo de caso no curso de desenho industrial, Dissertação de mestrado (Eng. Produção) UFSC 2002.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IISD. Global Green Standards: ISO14000 </a:t>
            </a:r>
            <a:r>
              <a:rPr lang="pt-BR" dirty="0" err="1" smtClean="0">
                <a:latin typeface="+mj-lt"/>
              </a:rPr>
              <a:t>and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Sustainable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Development</a:t>
            </a:r>
            <a:r>
              <a:rPr lang="pt-BR" dirty="0" smtClean="0">
                <a:latin typeface="+mj-lt"/>
              </a:rPr>
              <a:t>. </a:t>
            </a:r>
            <a:r>
              <a:rPr lang="pt-BR" dirty="0" err="1" smtClean="0">
                <a:latin typeface="+mj-lt"/>
              </a:rPr>
              <a:t>International</a:t>
            </a:r>
            <a:r>
              <a:rPr lang="pt-BR" dirty="0" smtClean="0">
                <a:latin typeface="+mj-lt"/>
              </a:rPr>
              <a:t> </a:t>
            </a:r>
            <a:r>
              <a:rPr lang="pt-BR" dirty="0" err="1" smtClean="0">
                <a:latin typeface="+mj-lt"/>
              </a:rPr>
              <a:t>Institute</a:t>
            </a:r>
            <a:r>
              <a:rPr lang="pt-BR" dirty="0" smtClean="0">
                <a:latin typeface="+mj-lt"/>
              </a:rPr>
              <a:t> for </a:t>
            </a:r>
            <a:r>
              <a:rPr lang="pt-BR" dirty="0" err="1" smtClean="0">
                <a:latin typeface="+mj-lt"/>
              </a:rPr>
              <a:t>sustainable</a:t>
            </a:r>
            <a:r>
              <a:rPr lang="pt-BR" dirty="0" smtClean="0">
                <a:latin typeface="+mj-lt"/>
              </a:rPr>
              <a:t> Development,1996.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DEGANI. C.M. Sistemas de Gestão Ambiental em Empresas Construtoras de Edifícios. Dissertação em mestrado, (Eng. Produção) EP-USP 2003.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+mj-lt"/>
              </a:rPr>
              <a:t>ABNT NBR ISO14001, segunda edição 31.12.2004. Sistema da gestão ambiental .</a:t>
            </a:r>
          </a:p>
          <a:p>
            <a:r>
              <a:rPr lang="pt-BR" dirty="0" smtClean="0">
                <a:latin typeface="+mj-lt"/>
              </a:rPr>
              <a:t>Requisitos com orientações para uso.</a:t>
            </a:r>
          </a:p>
        </p:txBody>
      </p:sp>
    </p:spTree>
    <p:extLst>
      <p:ext uri="{BB962C8B-B14F-4D97-AF65-F5344CB8AC3E}">
        <p14:creationId xmlns:p14="http://schemas.microsoft.com/office/powerpoint/2010/main" val="295542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DUVIDAS??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84784"/>
            <a:ext cx="6326376" cy="3988612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860256" y="5229199"/>
            <a:ext cx="41764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000" b="1" i="1" u="sng" dirty="0" smtClean="0">
                <a:ln w="31550" cmpd="sng">
                  <a:solidFill>
                    <a:srgbClr val="137345"/>
                  </a:soli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Obrigado.</a:t>
            </a:r>
            <a:endParaRPr lang="pt-BR" sz="7000" b="1" i="1" u="sng" dirty="0">
              <a:ln w="31550" cmpd="sng">
                <a:solidFill>
                  <a:srgbClr val="137345"/>
                </a:soli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05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QUE É ISO?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93535" y="1340768"/>
            <a:ext cx="87741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>
                <a:latin typeface="+mj-lt"/>
                <a:cs typeface="Arial" pitchFamily="34" charset="0"/>
              </a:rPr>
              <a:t>ISO </a:t>
            </a:r>
            <a:r>
              <a:rPr lang="pt-BR" sz="2000" dirty="0">
                <a:latin typeface="+mj-lt"/>
                <a:cs typeface="Arial" pitchFamily="34" charset="0"/>
              </a:rPr>
              <a:t>é a sigla </a:t>
            </a:r>
            <a:r>
              <a:rPr lang="pt-BR" sz="2000" dirty="0" smtClean="0">
                <a:latin typeface="+mj-lt"/>
                <a:cs typeface="Arial" pitchFamily="34" charset="0"/>
              </a:rPr>
              <a:t>de</a:t>
            </a:r>
            <a:r>
              <a:rPr lang="pt-BR" sz="2000" dirty="0">
                <a:latin typeface="+mj-lt"/>
                <a:cs typeface="Arial" pitchFamily="34" charset="0"/>
              </a:rPr>
              <a:t> </a:t>
            </a:r>
            <a:r>
              <a:rPr lang="pt-BR" sz="2000" b="1" dirty="0">
                <a:latin typeface="+mj-lt"/>
                <a:cs typeface="Arial" pitchFamily="34" charset="0"/>
              </a:rPr>
              <a:t>Organização Internacional para </a:t>
            </a:r>
            <a:r>
              <a:rPr lang="pt-BR" sz="2000" b="1" dirty="0" smtClean="0">
                <a:latin typeface="+mj-lt"/>
                <a:cs typeface="Arial" pitchFamily="34" charset="0"/>
              </a:rPr>
              <a:t>Padronização</a:t>
            </a:r>
            <a:r>
              <a:rPr lang="pt-BR" sz="2000" dirty="0" smtClean="0">
                <a:latin typeface="+mj-lt"/>
                <a:cs typeface="Arial" pitchFamily="34" charset="0"/>
              </a:rPr>
              <a:t>.</a:t>
            </a:r>
          </a:p>
          <a:p>
            <a:endParaRPr lang="pt-BR" sz="2000" dirty="0">
              <a:latin typeface="+mj-lt"/>
              <a:cs typeface="Arial" pitchFamily="34" charset="0"/>
            </a:endParaRPr>
          </a:p>
          <a:p>
            <a:endParaRPr lang="pt-BR" sz="2000" dirty="0" smtClean="0">
              <a:latin typeface="+mj-lt"/>
              <a:cs typeface="Arial" pitchFamily="34" charset="0"/>
            </a:endParaRPr>
          </a:p>
          <a:p>
            <a:endParaRPr lang="pt-BR" sz="2000" dirty="0">
              <a:latin typeface="+mj-lt"/>
              <a:cs typeface="Arial" pitchFamily="34" charset="0"/>
            </a:endParaRPr>
          </a:p>
          <a:p>
            <a:endParaRPr lang="pt-BR" sz="2000" dirty="0" smtClean="0">
              <a:latin typeface="+mj-lt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  <a:cs typeface="Arial" pitchFamily="34" charset="0"/>
              </a:rPr>
              <a:t>A </a:t>
            </a:r>
            <a:r>
              <a:rPr lang="pt-BR" sz="2000" dirty="0">
                <a:latin typeface="+mj-lt"/>
                <a:cs typeface="Arial" pitchFamily="34" charset="0"/>
              </a:rPr>
              <a:t>ISO é uma </a:t>
            </a:r>
            <a:r>
              <a:rPr lang="pt-BR" sz="2000" b="1" dirty="0">
                <a:latin typeface="+mj-lt"/>
                <a:cs typeface="Arial" pitchFamily="34" charset="0"/>
              </a:rPr>
              <a:t>entidade de padronização e normatização</a:t>
            </a:r>
            <a:r>
              <a:rPr lang="pt-BR" sz="2000" dirty="0">
                <a:latin typeface="+mj-lt"/>
                <a:cs typeface="Arial" pitchFamily="34" charset="0"/>
              </a:rPr>
              <a:t>, e foi criada em Genebra, na </a:t>
            </a:r>
            <a:r>
              <a:rPr lang="pt-BR" sz="2000" dirty="0" smtClean="0">
                <a:latin typeface="+mj-lt"/>
                <a:cs typeface="Arial" pitchFamily="34" charset="0"/>
              </a:rPr>
              <a:t>Suíça</a:t>
            </a:r>
            <a:r>
              <a:rPr lang="pt-BR" sz="2000" dirty="0">
                <a:latin typeface="+mj-lt"/>
                <a:cs typeface="Arial" pitchFamily="34" charset="0"/>
              </a:rPr>
              <a:t>, em 1947</a:t>
            </a:r>
            <a:r>
              <a:rPr lang="pt-BR" sz="2000" dirty="0" smtClean="0">
                <a:latin typeface="+mj-lt"/>
                <a:cs typeface="Arial" pitchFamily="34" charset="0"/>
              </a:rPr>
              <a:t>.</a:t>
            </a:r>
          </a:p>
          <a:p>
            <a:endParaRPr lang="pt-BR" sz="2000" dirty="0" smtClean="0">
              <a:latin typeface="+mj-lt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  <a:cs typeface="Arial" pitchFamily="34" charset="0"/>
              </a:rPr>
              <a:t>Esta sigla</a:t>
            </a:r>
            <a:r>
              <a:rPr lang="pt-BR" sz="2000" dirty="0">
                <a:latin typeface="+mj-lt"/>
                <a:cs typeface="Arial" pitchFamily="34" charset="0"/>
              </a:rPr>
              <a:t> deveria ser IOS e não ISO. No entanto, como em cada país de línguas diferentes existiria uma sigla diferente, os fundadores decidiram escolher uma só sigla para todos os países: ISO. Esta foi a sigla escolhida porque em grego </a:t>
            </a:r>
            <a:r>
              <a:rPr lang="pt-BR" sz="2000" i="1" dirty="0" err="1">
                <a:latin typeface="+mj-lt"/>
                <a:cs typeface="Arial" pitchFamily="34" charset="0"/>
              </a:rPr>
              <a:t>isos</a:t>
            </a:r>
            <a:r>
              <a:rPr lang="pt-BR" sz="2000" dirty="0">
                <a:latin typeface="+mj-lt"/>
                <a:cs typeface="Arial" pitchFamily="34" charset="0"/>
              </a:rPr>
              <a:t> significa "igual", o que se enquadra com o propósito da organização em questão</a:t>
            </a:r>
            <a:r>
              <a:rPr lang="pt-BR" sz="2000" dirty="0" smtClean="0">
                <a:latin typeface="+mj-lt"/>
                <a:cs typeface="Arial" pitchFamily="34" charset="0"/>
              </a:rPr>
              <a:t>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326" y="1772816"/>
            <a:ext cx="2194530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QUE É ISO?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17602" y="1700808"/>
            <a:ext cx="87741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 ISO tem como objetivo principal aprovar normas internacionais em todos os campos técnicos, como normas técnicas, classificações de países, normas de procedimentos e processos, etc.</a:t>
            </a:r>
          </a:p>
          <a:p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No Brasil, a ISO é representada pela ABNT (Associação Brasileira de Normas Técnicas).</a:t>
            </a:r>
          </a:p>
          <a:p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 ISO promove a normatização de empresas e produtos, para manter a qualidade permanente. Suas normas mais conhecidas são a ISO 9000, ISO 9001, ISO 14000 e ISO 14064. As ISO 9000 e 9001 são um sistema de gestão de qualidade aplicado em empresas, e ISO 14000 e ISO 14064 são ambientais.</a:t>
            </a:r>
            <a:endParaRPr lang="pt-BR" sz="2000" dirty="0" smtClean="0">
              <a:latin typeface="+mj-lt"/>
              <a:cs typeface="Arial" pitchFamily="34" charset="0"/>
            </a:endParaRP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11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QUE É ISO 14000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2165" y="1484784"/>
            <a:ext cx="87741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</a:t>
            </a:r>
            <a:r>
              <a:rPr lang="pt-BR" sz="2000" b="1" dirty="0" smtClean="0">
                <a:latin typeface="+mj-lt"/>
              </a:rPr>
              <a:t> ISO 14000</a:t>
            </a:r>
            <a:r>
              <a:rPr lang="pt-BR" sz="2000" dirty="0">
                <a:latin typeface="+mj-lt"/>
              </a:rPr>
              <a:t> é </a:t>
            </a:r>
            <a:r>
              <a:rPr lang="pt-BR" sz="2000" dirty="0" smtClean="0">
                <a:latin typeface="+mj-lt"/>
              </a:rPr>
              <a:t>constituída </a:t>
            </a:r>
            <a:r>
              <a:rPr lang="pt-BR" sz="2000" dirty="0">
                <a:latin typeface="+mj-lt"/>
              </a:rPr>
              <a:t>por uma série de normas que determinam diretrizes para garantir que determinada empresa (pública ou privada) pratique a gestão </a:t>
            </a:r>
            <a:r>
              <a:rPr lang="pt-BR" sz="2000" dirty="0" smtClean="0">
                <a:latin typeface="+mj-lt"/>
              </a:rPr>
              <a:t>ambiental.</a:t>
            </a:r>
          </a:p>
          <a:p>
            <a:pPr algn="just"/>
            <a:endParaRPr lang="pt-BR" sz="2000" dirty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Estas </a:t>
            </a:r>
            <a:r>
              <a:rPr lang="pt-BR" sz="2000" dirty="0">
                <a:latin typeface="+mj-lt"/>
              </a:rPr>
              <a:t>normas são conhecidas pelo Sistema de Gestão Ambiental (SGA), que é definido pela </a:t>
            </a:r>
            <a:r>
              <a:rPr lang="pt-BR" sz="2000" dirty="0" smtClean="0">
                <a:latin typeface="+mj-lt"/>
              </a:rPr>
              <a:t>ISO.</a:t>
            </a:r>
          </a:p>
          <a:p>
            <a:pPr algn="just"/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+mj-lt"/>
              </a:rPr>
              <a:t>A ISO 14000 Sistema de Gestão Ambiental é o nome genérico utilizado pela série de normas da família 14000 que estabelece as diretrizes para implantação </a:t>
            </a:r>
            <a:r>
              <a:rPr lang="pt-BR" sz="2000" dirty="0" smtClean="0">
                <a:latin typeface="+mj-lt"/>
              </a:rPr>
              <a:t>de Sistemas </a:t>
            </a:r>
            <a:r>
              <a:rPr lang="pt-BR" sz="2000" dirty="0">
                <a:latin typeface="+mj-lt"/>
              </a:rPr>
              <a:t>de Gestão Ambiental. </a:t>
            </a:r>
            <a:br>
              <a:rPr lang="pt-BR" sz="2000" dirty="0">
                <a:latin typeface="+mj-lt"/>
              </a:rPr>
            </a:br>
            <a:r>
              <a:rPr lang="pt-BR" sz="2000" dirty="0">
                <a:latin typeface="+mj-lt"/>
              </a:rPr>
              <a:t/>
            </a:r>
            <a:br>
              <a:rPr lang="pt-BR" sz="2000" dirty="0">
                <a:latin typeface="+mj-lt"/>
              </a:rPr>
            </a:br>
            <a:r>
              <a:rPr lang="pt-BR" sz="2000" b="1" i="1" u="sng" dirty="0" smtClean="0">
                <a:solidFill>
                  <a:srgbClr val="137345"/>
                </a:solidFill>
                <a:latin typeface="+mj-lt"/>
              </a:rPr>
              <a:t>ISO </a:t>
            </a:r>
            <a:r>
              <a:rPr lang="pt-BR" sz="2000" b="1" i="1" u="sng" dirty="0">
                <a:solidFill>
                  <a:srgbClr val="137345"/>
                </a:solidFill>
                <a:latin typeface="+mj-lt"/>
              </a:rPr>
              <a:t>14000 é só um nome de referência o que existe mesmo é a ISO 14001</a:t>
            </a:r>
            <a:r>
              <a:rPr lang="pt-BR" sz="2000" dirty="0">
                <a:latin typeface="+mj-lt"/>
              </a:rPr>
              <a:t>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29200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 14000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2165" y="971284"/>
            <a:ext cx="87741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As empresas estão cada vez mais preocupadas em atingir e  demonstrar um desempenho ambiental correto, por meio do controle dos impactos de suas atividades, produtos e serviços.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</a:t>
            </a:r>
            <a:r>
              <a:rPr lang="pt-BR" sz="2000" b="1" dirty="0" smtClean="0">
                <a:latin typeface="+mj-lt"/>
              </a:rPr>
              <a:t> ISO 14001</a:t>
            </a:r>
            <a:r>
              <a:rPr lang="pt-BR" sz="2000" dirty="0" smtClean="0">
                <a:latin typeface="+mj-lt"/>
              </a:rPr>
              <a:t> tem como intuito proteger o meio ambiente e prevenir a poluição, equilibrando as necessidades socioeconômicas do mundo atual.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Qualquer tipo de empresa pode aplicar esta norma , independente de suas características , cultural, local, etc.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pt-BR" sz="2000" b="1" dirty="0" smtClean="0">
                <a:latin typeface="+mj-lt"/>
              </a:rPr>
              <a:t>IMPORTANTE:</a:t>
            </a:r>
          </a:p>
          <a:p>
            <a:pPr algn="just"/>
            <a:r>
              <a:rPr lang="pt-BR" sz="2000" dirty="0" smtClean="0">
                <a:latin typeface="+mj-lt"/>
              </a:rPr>
              <a:t>As auditorias e análises críticas ambientais , por si só, não oferecem evidências para garantir que a empresa esteja seguindo as determinações legais e sua própria política.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 14000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9061" y="1340768"/>
            <a:ext cx="87741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O Certificado  atesta que a empresa tem responsabilidade ambiental no desenvolvimento de suas atividades. A Certificação dura em média 2 anos, mas pode variar conforme a empresa.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 extensão da aplicação dependerá da política ambiental da empresa, da natureza de suas atividades, produtos e serviços, da localização da empresa e as condições do sistema.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algn="ctr"/>
            <a:r>
              <a:rPr lang="pt-BR" sz="2000" b="1" i="1" u="sng" dirty="0" smtClean="0">
                <a:solidFill>
                  <a:srgbClr val="137345"/>
                </a:solidFill>
                <a:latin typeface="+mj-lt"/>
              </a:rPr>
              <a:t>PARA OBTER SUCESSO NO SISTEMA É PRECISO QUE TODOS DA EMPRESA TENHAM COMPROMETIMENTO</a:t>
            </a:r>
            <a:r>
              <a:rPr lang="pt-BR" sz="2000" b="1" i="1" u="sng" dirty="0" smtClean="0">
                <a:latin typeface="+mj-lt"/>
              </a:rPr>
              <a:t>.</a:t>
            </a:r>
            <a:endParaRPr lang="pt-BR" sz="2000" b="1" i="1" u="sng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 14000 - Benefícios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2165" y="1412776"/>
            <a:ext cx="87741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Reduz o uso de matérias-primas e recursos;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Reduz o consumo de energia;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Aumenta a eficiência do processo;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Reduz os custos de descartes;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+mj-lt"/>
              </a:rPr>
              <a:t>Demonstra para o cliente que a empresa se preocupa com o meio ambiente;</a:t>
            </a:r>
          </a:p>
          <a:p>
            <a:pPr marL="342900" indent="-342900" algn="just"/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683788"/>
            <a:ext cx="4172647" cy="155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REQUISITOS	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59237" y="1268760"/>
            <a:ext cx="87367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latin typeface="+mj-lt"/>
              </a:rPr>
              <a:t>Declaração da Política Ambiental;</a:t>
            </a:r>
          </a:p>
          <a:p>
            <a:pPr marL="342900" indent="-342900" algn="just"/>
            <a:r>
              <a:rPr lang="pt-BR" sz="2000" dirty="0" smtClean="0">
                <a:latin typeface="+mj-lt"/>
              </a:rPr>
              <a:t>	Declaração das intenções, princípios estabelecidos para o desempenho ambiental através de ações, objetivos e metas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latin typeface="+mj-lt"/>
              </a:rPr>
              <a:t>Planejamento;</a:t>
            </a:r>
          </a:p>
          <a:p>
            <a:pPr marL="342900" indent="-342900" algn="just"/>
            <a:r>
              <a:rPr lang="pt-BR" sz="2000" dirty="0" smtClean="0">
                <a:latin typeface="+mj-lt"/>
              </a:rPr>
              <a:t>	Estabelecer objetivos e manter procedimentos adequados através de programas de gestão ambiental para identificar a legislação, levando em conta os aspectos ambientais significativos;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 smtClean="0">
                <a:latin typeface="+mj-lt"/>
              </a:rPr>
              <a:t> Implantação e Operação;</a:t>
            </a:r>
          </a:p>
          <a:p>
            <a:pPr marL="342900" indent="-342900" algn="just"/>
            <a:r>
              <a:rPr lang="pt-BR" sz="2000" dirty="0" smtClean="0">
                <a:latin typeface="+mj-lt"/>
              </a:rPr>
              <a:t>	Treinamentos, conscientização e competência, comunicação, responsabilidade, documentação do sistema de gestão ambiental, controle de documentos e operacional, estrutura adequada, preparação e atendimento em caso de emergências.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8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1438" y="188913"/>
            <a:ext cx="6877050" cy="863600"/>
          </a:xfrm>
          <a:prstGeom prst="roundRect">
            <a:avLst>
              <a:gd name="adj" fmla="val 27723"/>
            </a:avLst>
          </a:prstGeom>
          <a:solidFill>
            <a:srgbClr val="137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rgbClr val="FFFF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REQUISITOS	</a:t>
            </a:r>
          </a:p>
        </p:txBody>
      </p:sp>
      <p:pic>
        <p:nvPicPr>
          <p:cNvPr id="11267" name="Picture 6" descr="Faculdades Integradas de Taquar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88913"/>
            <a:ext cx="1752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79511" y="1268760"/>
            <a:ext cx="873676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 smtClean="0">
                <a:latin typeface="+mj-lt"/>
              </a:rPr>
              <a:t>Verificação e Ações Corretivas;</a:t>
            </a:r>
          </a:p>
          <a:p>
            <a:pPr marL="342900" indent="-342900"/>
            <a:r>
              <a:rPr lang="pt-BR" sz="2000" dirty="0" smtClean="0">
                <a:latin typeface="+mj-lt"/>
              </a:rPr>
              <a:t>	Monitoramento e registros de não conformidades, tratando-as e investigando</a:t>
            </a:r>
          </a:p>
          <a:p>
            <a:pPr marL="342900" indent="-342900"/>
            <a:r>
              <a:rPr lang="pt-BR" sz="2000" dirty="0" smtClean="0">
                <a:latin typeface="+mj-lt"/>
              </a:rPr>
              <a:t>	Fazer a manutenção e descarte de registros ambientais alem da execução de i,a auditoria do sistema de gestão ambiental.</a:t>
            </a:r>
          </a:p>
          <a:p>
            <a:pPr marL="342900" indent="-342900"/>
            <a:endParaRPr lang="pt-BR" sz="200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>
                <a:latin typeface="+mj-lt"/>
              </a:rPr>
              <a:t>Revisão e Análise Crítica;</a:t>
            </a:r>
          </a:p>
          <a:p>
            <a:pPr marL="342900" indent="-342900"/>
            <a:r>
              <a:rPr lang="pt-BR" sz="2000" dirty="0" smtClean="0">
                <a:latin typeface="+mj-lt"/>
              </a:rPr>
              <a:t>      Revisão periódica, avaliando possíveis ajustes na política, objetivos e metal, analisar o comprometimento da organização com a gestão ambiental e seu desempenho.</a:t>
            </a:r>
            <a:endParaRPr lang="pt-BR" sz="2000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776" y="5270436"/>
            <a:ext cx="2477501" cy="14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8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15108</TotalTime>
  <Words>619</Words>
  <Application>Microsoft Office PowerPoint</Application>
  <PresentationFormat>Apresentação na tela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Ícaro Brambila Barbosa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Ícaro Brambila Barbosa</dc:creator>
  <cp:lastModifiedBy>Taise</cp:lastModifiedBy>
  <cp:revision>767</cp:revision>
  <dcterms:created xsi:type="dcterms:W3CDTF">2010-08-02T23:08:21Z</dcterms:created>
  <dcterms:modified xsi:type="dcterms:W3CDTF">2015-10-14T21:35:23Z</dcterms:modified>
</cp:coreProperties>
</file>