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4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EA6E-6B51-4E23-AB07-DB79CE2B3783}" type="datetimeFigureOut">
              <a:rPr lang="pt-BR" smtClean="0"/>
              <a:t>24/04/2014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D4BF3-857C-4B3E-B19E-FA838389609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21026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EA6E-6B51-4E23-AB07-DB79CE2B3783}" type="datetimeFigureOut">
              <a:rPr lang="pt-BR" smtClean="0"/>
              <a:t>24/04/2014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D4BF3-857C-4B3E-B19E-FA838389609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08484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EA6E-6B51-4E23-AB07-DB79CE2B3783}" type="datetimeFigureOut">
              <a:rPr lang="pt-BR" smtClean="0"/>
              <a:t>24/04/2014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D4BF3-857C-4B3E-B19E-FA838389609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5880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EA6E-6B51-4E23-AB07-DB79CE2B3783}" type="datetimeFigureOut">
              <a:rPr lang="pt-BR" smtClean="0"/>
              <a:t>24/04/2014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D4BF3-857C-4B3E-B19E-FA838389609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5399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EA6E-6B51-4E23-AB07-DB79CE2B3783}" type="datetimeFigureOut">
              <a:rPr lang="pt-BR" smtClean="0"/>
              <a:t>24/04/2014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D4BF3-857C-4B3E-B19E-FA838389609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44835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EA6E-6B51-4E23-AB07-DB79CE2B3783}" type="datetimeFigureOut">
              <a:rPr lang="pt-BR" smtClean="0"/>
              <a:t>24/04/2014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D4BF3-857C-4B3E-B19E-FA838389609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86817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EA6E-6B51-4E23-AB07-DB79CE2B3783}" type="datetimeFigureOut">
              <a:rPr lang="pt-BR" smtClean="0"/>
              <a:t>24/04/2014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D4BF3-857C-4B3E-B19E-FA838389609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69397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EA6E-6B51-4E23-AB07-DB79CE2B3783}" type="datetimeFigureOut">
              <a:rPr lang="pt-BR" smtClean="0"/>
              <a:t>24/04/2014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D4BF3-857C-4B3E-B19E-FA838389609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70975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EA6E-6B51-4E23-AB07-DB79CE2B3783}" type="datetimeFigureOut">
              <a:rPr lang="pt-BR" smtClean="0"/>
              <a:t>24/04/2014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D4BF3-857C-4B3E-B19E-FA838389609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06569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EA6E-6B51-4E23-AB07-DB79CE2B3783}" type="datetimeFigureOut">
              <a:rPr lang="pt-BR" smtClean="0"/>
              <a:t>24/04/2014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D4BF3-857C-4B3E-B19E-FA838389609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23198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EA6E-6B51-4E23-AB07-DB79CE2B3783}" type="datetimeFigureOut">
              <a:rPr lang="pt-BR" smtClean="0"/>
              <a:t>24/04/2014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D4BF3-857C-4B3E-B19E-FA838389609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1360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89EA6E-6B51-4E23-AB07-DB79CE2B3783}" type="datetimeFigureOut">
              <a:rPr lang="pt-BR" smtClean="0"/>
              <a:t>24/04/2014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2D4BF3-857C-4B3E-B19E-FA838389609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92641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br/url?sa=i&amp;rct=j&amp;q=&amp;esrc=s&amp;frm=1&amp;source=images&amp;cd=&amp;cad=rja&amp;uact=8&amp;docid=yaMryZkjXJIm2M&amp;tbnid=w65ukatiOdY-iM:&amp;ved=0CAUQjRw&amp;url=http%3A%2F%2Fadoro-dicas.blogspot.com%2F2011%2F04%2Fdica-5-havaianas-issa.html&amp;ei=7IJZU6H8POfl2AWazICQBg&amp;bvm=bv.65397613,d.aWw&amp;psig=AFQjCNFddsZj-gmkf-I2Vd8VcKOihQ-Jxw&amp;ust=1398461499667962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Estratégia Produtiva: definindo o elo perdido.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 smtClean="0"/>
              <a:t>Steven C. </a:t>
            </a:r>
            <a:r>
              <a:rPr lang="pt-BR" dirty="0" smtClean="0"/>
              <a:t>Wheelwright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42853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O conceito de estratégia corporativa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 smtClean="0">
                <a:solidFill>
                  <a:srgbClr val="FF0000"/>
                </a:solidFill>
              </a:rPr>
              <a:t>A estratégia corporativa</a:t>
            </a:r>
            <a:r>
              <a:rPr lang="pt-BR" dirty="0" smtClean="0"/>
              <a:t>: responsável pela definição de quais negócios a corporação irá participar, aquisição de recursos e o compromisso com cada um destes negócios.  </a:t>
            </a:r>
            <a:endParaRPr lang="pt-BR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861048"/>
            <a:ext cx="4883117" cy="2726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94537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Estratégia Comercial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 smtClean="0"/>
              <a:t>Define 2 tarefas fundamentais da UEN: o limite de cada empresa ou UEN e seu relacionamento com a corporação e qual a base com que a UEN irá competir e manter vantagem competitiva.</a:t>
            </a:r>
            <a:endParaRPr lang="pt-BR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581" y="4005064"/>
            <a:ext cx="2143125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67700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O conceito de estratégia funcional de produção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 smtClean="0"/>
              <a:t>Responsável por tomada de decisões que sejam complementares e mutuamente sustentáveis, devidamente alinhadas com a estratégia comercial e corporativa da organização.</a:t>
            </a:r>
            <a:endParaRPr lang="pt-B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024117"/>
            <a:ext cx="2664296" cy="26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 descr="http://4.bp.blogspot.com/-HrHo-GeIcMo/Tbh_neOLSFI/AAAAAAAAACg/3_gVtX_KD5E/s1600/havaianas_issa%255B1%255D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993285"/>
            <a:ext cx="3168352" cy="2662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5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Categorias de decisão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552" y="1628800"/>
            <a:ext cx="8147248" cy="4497363"/>
          </a:xfrm>
        </p:spPr>
        <p:txBody>
          <a:bodyPr>
            <a:normAutofit fontScale="92500" lnSpcReduction="10000"/>
          </a:bodyPr>
          <a:lstStyle/>
          <a:p>
            <a:pPr marL="514350" indent="-514350" algn="ctr">
              <a:buAutoNum type="arabicPeriod"/>
            </a:pPr>
            <a:r>
              <a:rPr lang="pt-BR" dirty="0" smtClean="0"/>
              <a:t>Capacidade</a:t>
            </a:r>
          </a:p>
          <a:p>
            <a:pPr marL="514350" indent="-514350" algn="ctr">
              <a:buAutoNum type="arabicPeriod"/>
            </a:pPr>
            <a:r>
              <a:rPr lang="pt-BR" dirty="0" smtClean="0"/>
              <a:t>Instalações</a:t>
            </a:r>
          </a:p>
          <a:p>
            <a:pPr marL="514350" indent="-514350" algn="ctr">
              <a:buAutoNum type="arabicPeriod"/>
            </a:pPr>
            <a:r>
              <a:rPr lang="pt-BR" dirty="0" smtClean="0"/>
              <a:t>Tecnologia</a:t>
            </a:r>
          </a:p>
          <a:p>
            <a:pPr marL="514350" indent="-514350" algn="ctr">
              <a:buAutoNum type="arabicPeriod"/>
            </a:pPr>
            <a:r>
              <a:rPr lang="pt-BR" dirty="0" smtClean="0"/>
              <a:t>Integração vertical</a:t>
            </a:r>
          </a:p>
          <a:p>
            <a:pPr marL="514350" indent="-514350" algn="ctr">
              <a:buAutoNum type="arabicPeriod"/>
            </a:pPr>
            <a:r>
              <a:rPr lang="pt-BR" dirty="0" smtClean="0"/>
              <a:t>Mão de obra</a:t>
            </a:r>
          </a:p>
          <a:p>
            <a:pPr marL="514350" indent="-514350" algn="ctr">
              <a:buAutoNum type="arabicPeriod"/>
            </a:pPr>
            <a:r>
              <a:rPr lang="pt-BR" dirty="0" smtClean="0"/>
              <a:t>Qualidade</a:t>
            </a:r>
          </a:p>
          <a:p>
            <a:pPr marL="514350" indent="-514350" algn="ctr">
              <a:buAutoNum type="arabicPeriod"/>
            </a:pPr>
            <a:r>
              <a:rPr lang="pt-BR" dirty="0" smtClean="0"/>
              <a:t>Controles e gerenciamento da informação (centralizado ou não)</a:t>
            </a:r>
          </a:p>
          <a:p>
            <a:pPr marL="514350" indent="-514350" algn="ctr">
              <a:buAutoNum type="arabicPeriod"/>
            </a:pPr>
            <a:r>
              <a:rPr lang="pt-BR" dirty="0" smtClean="0"/>
              <a:t>Organização – níveis de subordinação</a:t>
            </a:r>
            <a:endParaRPr lang="pt-BR" dirty="0"/>
          </a:p>
        </p:txBody>
      </p:sp>
      <p:sp>
        <p:nvSpPr>
          <p:cNvPr id="4" name="Chave direita 3"/>
          <p:cNvSpPr/>
          <p:nvPr/>
        </p:nvSpPr>
        <p:spPr>
          <a:xfrm>
            <a:off x="6516216" y="1844824"/>
            <a:ext cx="144016" cy="165618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6516216" y="2349750"/>
            <a:ext cx="25751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 smtClean="0">
                <a:solidFill>
                  <a:srgbClr val="FF0000"/>
                </a:solidFill>
              </a:rPr>
              <a:t>Natureza estrutural ou</a:t>
            </a:r>
          </a:p>
          <a:p>
            <a:pPr algn="ctr"/>
            <a:r>
              <a:rPr lang="pt-BR" dirty="0" smtClean="0">
                <a:solidFill>
                  <a:srgbClr val="FF0000"/>
                </a:solidFill>
              </a:rPr>
              <a:t> estratégica – longo prazo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7" name="Chave esquerda 6"/>
          <p:cNvSpPr/>
          <p:nvPr/>
        </p:nvSpPr>
        <p:spPr>
          <a:xfrm>
            <a:off x="899592" y="3933056"/>
            <a:ext cx="189735" cy="208823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-36512" y="4654877"/>
            <a:ext cx="10294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 smtClean="0">
                <a:solidFill>
                  <a:srgbClr val="FF0000"/>
                </a:solidFill>
              </a:rPr>
              <a:t>Natureza</a:t>
            </a:r>
          </a:p>
          <a:p>
            <a:pPr algn="ctr"/>
            <a:r>
              <a:rPr lang="pt-BR" dirty="0" smtClean="0">
                <a:solidFill>
                  <a:srgbClr val="FF0000"/>
                </a:solidFill>
              </a:rPr>
              <a:t>Tática</a:t>
            </a:r>
            <a:endParaRPr lang="pt-BR" dirty="0">
              <a:solidFill>
                <a:srgbClr val="FF0000"/>
              </a:solidFill>
            </a:endParaRPr>
          </a:p>
        </p:txBody>
      </p:sp>
      <p:cxnSp>
        <p:nvCxnSpPr>
          <p:cNvPr id="10" name="Conector de seta reta 9"/>
          <p:cNvCxnSpPr/>
          <p:nvPr/>
        </p:nvCxnSpPr>
        <p:spPr>
          <a:xfrm>
            <a:off x="899592" y="3645024"/>
            <a:ext cx="7416824" cy="0"/>
          </a:xfrm>
          <a:prstGeom prst="straightConnector1">
            <a:avLst/>
          </a:prstGeom>
          <a:ln>
            <a:prstDash val="lgDash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90298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 evolução da estratégia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 smtClean="0"/>
              <a:t>A medida que uma estratégia comercial evolui, crises produtivas podem surgir pela falta de compreensão ou alinhamento entre diretrizes e pessoas. As pessoas tornam-se incompatíveis com a fábrica, equipamentos ou diretrizes...</a:t>
            </a:r>
            <a:endParaRPr lang="pt-B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054" y="4221088"/>
            <a:ext cx="3510130" cy="2462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80781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Avaliação de estratégias de produção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 smtClean="0"/>
              <a:t>1. </a:t>
            </a:r>
            <a:r>
              <a:rPr lang="pt-BR" dirty="0" smtClean="0">
                <a:solidFill>
                  <a:srgbClr val="FF0000"/>
                </a:solidFill>
              </a:rPr>
              <a:t>Consistência </a:t>
            </a:r>
            <a:r>
              <a:rPr lang="pt-BR" dirty="0" smtClean="0"/>
              <a:t>(interna – dentro da função produtiva / e externa – entre a produção e a unidade de negócio);</a:t>
            </a:r>
          </a:p>
          <a:p>
            <a:pPr marL="0" indent="0" algn="ctr">
              <a:buNone/>
            </a:pPr>
            <a:endParaRPr lang="pt-BR" dirty="0" smtClean="0"/>
          </a:p>
          <a:p>
            <a:pPr marL="0" indent="0" algn="ctr">
              <a:buNone/>
            </a:pPr>
            <a:r>
              <a:rPr lang="pt-BR" dirty="0" smtClean="0"/>
              <a:t>2. </a:t>
            </a:r>
            <a:r>
              <a:rPr lang="pt-BR" dirty="0" smtClean="0">
                <a:solidFill>
                  <a:srgbClr val="FF0000"/>
                </a:solidFill>
              </a:rPr>
              <a:t>Foco</a:t>
            </a:r>
            <a:r>
              <a:rPr lang="pt-BR" dirty="0" smtClean="0"/>
              <a:t> (nas dimensões competitivas assumidas como relevantes no negócio)</a:t>
            </a:r>
            <a:endParaRPr lang="pt-B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213" y="4788079"/>
            <a:ext cx="3219995" cy="2025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40459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O papel da produção na definição da estratégia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ctr">
              <a:buAutoNum type="arabicPeriod"/>
            </a:pPr>
            <a:endParaRPr lang="pt-BR" dirty="0" smtClean="0"/>
          </a:p>
          <a:p>
            <a:pPr marL="514350" indent="-514350" algn="ctr">
              <a:buAutoNum type="arabicPeriod"/>
            </a:pPr>
            <a:r>
              <a:rPr lang="pt-BR" dirty="0" smtClean="0"/>
              <a:t>Saída da neutralidade</a:t>
            </a:r>
          </a:p>
          <a:p>
            <a:pPr marL="514350" indent="-514350" algn="ctr">
              <a:buAutoNum type="arabicPeriod"/>
            </a:pPr>
            <a:r>
              <a:rPr lang="pt-BR" dirty="0" smtClean="0"/>
              <a:t>Visão da </a:t>
            </a:r>
            <a:r>
              <a:rPr lang="pt-BR" dirty="0" err="1" smtClean="0"/>
              <a:t>proatividade</a:t>
            </a:r>
            <a:endParaRPr lang="pt-BR" dirty="0" smtClean="0"/>
          </a:p>
          <a:p>
            <a:pPr marL="514350" indent="-514350" algn="ctr">
              <a:buAutoNum type="arabicPeriod"/>
            </a:pPr>
            <a:r>
              <a:rPr lang="pt-BR" dirty="0" smtClean="0"/>
              <a:t>Abandono da responsividade</a:t>
            </a:r>
          </a:p>
          <a:p>
            <a:pPr marL="0" indent="0" algn="ctr">
              <a:buNone/>
            </a:pPr>
            <a:endParaRPr lang="pt-B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422229"/>
            <a:ext cx="2628900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2944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O principal Objetivo da estratégia de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pt-BR" sz="3600" dirty="0" smtClean="0"/>
          </a:p>
          <a:p>
            <a:pPr marL="0" indent="0" algn="ctr">
              <a:buNone/>
            </a:pPr>
            <a:endParaRPr lang="pt-BR" sz="3600" dirty="0"/>
          </a:p>
          <a:p>
            <a:pPr marL="0" indent="0" algn="ctr">
              <a:buNone/>
            </a:pPr>
            <a:endParaRPr lang="pt-BR" sz="3600" dirty="0" smtClean="0"/>
          </a:p>
          <a:p>
            <a:pPr marL="0" indent="0" algn="ctr">
              <a:buNone/>
            </a:pPr>
            <a:r>
              <a:rPr lang="pt-BR" sz="3600" dirty="0" smtClean="0"/>
              <a:t>Desenvolver e sustentar vantagem competitiva duradoura</a:t>
            </a:r>
            <a:endParaRPr lang="pt-BR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9388" y="1840235"/>
            <a:ext cx="3705225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9282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Visões: Empírica </a:t>
            </a:r>
            <a:r>
              <a:rPr lang="pt-BR" dirty="0" smtClean="0">
                <a:solidFill>
                  <a:srgbClr val="FF0000"/>
                </a:solidFill>
              </a:rPr>
              <a:t>X</a:t>
            </a:r>
            <a:r>
              <a:rPr lang="pt-BR" dirty="0" smtClean="0"/>
              <a:t> Conceitual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 smtClean="0"/>
              <a:t>Convergência  na posição de defesa da necessidade de inserir a estratégia de operações e produção como contrapartida à estratégia de MKT e finanças (</a:t>
            </a:r>
            <a:r>
              <a:rPr lang="pt-BR" dirty="0" smtClean="0">
                <a:solidFill>
                  <a:srgbClr val="FF0000"/>
                </a:solidFill>
              </a:rPr>
              <a:t>retirar a produção da neutralidade – subordinação</a:t>
            </a:r>
            <a:r>
              <a:rPr lang="pt-BR" dirty="0" smtClean="0"/>
              <a:t>)</a:t>
            </a:r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145" y="4330998"/>
            <a:ext cx="4201746" cy="1978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06806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Filosofia de gestão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 smtClean="0"/>
              <a:t>Conjunto de princípios orientadores, forças e atitudes que colaboram na construção de metas, planos e diretrizes em todos os níveis da empresa.</a:t>
            </a:r>
            <a:endParaRPr lang="pt-BR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14" y="3789040"/>
            <a:ext cx="3744838" cy="2808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351" y="3645024"/>
            <a:ext cx="3374105" cy="2948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8791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Forças Motrizes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t-BR" dirty="0" smtClean="0"/>
              <a:t>O desejo de crescimento</a:t>
            </a:r>
          </a:p>
          <a:p>
            <a:pPr marL="514350" indent="-514350">
              <a:buAutoNum type="arabicPeriod"/>
            </a:pPr>
            <a:r>
              <a:rPr lang="pt-BR" dirty="0" smtClean="0"/>
              <a:t>Comportamento (conservador ou agressivo)</a:t>
            </a:r>
          </a:p>
          <a:p>
            <a:pPr marL="514350" indent="-514350">
              <a:buAutoNum type="arabicPeriod"/>
            </a:pPr>
            <a:r>
              <a:rPr lang="pt-BR" dirty="0" smtClean="0"/>
              <a:t>Flexibilidade (volume e diversificação)</a:t>
            </a:r>
          </a:p>
          <a:p>
            <a:pPr marL="514350" indent="-514350">
              <a:buAutoNum type="arabicPeriod"/>
            </a:pPr>
            <a:r>
              <a:rPr lang="pt-BR" dirty="0" smtClean="0"/>
              <a:t>Compromisso com Qualidade (conformidade)</a:t>
            </a:r>
          </a:p>
          <a:p>
            <a:pPr marL="514350" indent="-514350">
              <a:buAutoNum type="arabicPeriod"/>
            </a:pPr>
            <a:r>
              <a:rPr lang="pt-BR" dirty="0" smtClean="0"/>
              <a:t>Inovação</a:t>
            </a:r>
          </a:p>
          <a:p>
            <a:pPr marL="514350" indent="-514350">
              <a:buAutoNum type="arabicPeriod"/>
            </a:pPr>
            <a:r>
              <a:rPr lang="pt-BR" dirty="0" smtClean="0"/>
              <a:t>Cultura de relação com empregados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79444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Consistência</a:t>
            </a:r>
            <a:r>
              <a:rPr lang="pt-BR" dirty="0" smtClean="0"/>
              <a:t> e </a:t>
            </a:r>
            <a:r>
              <a:rPr lang="pt-BR" dirty="0" smtClean="0">
                <a:solidFill>
                  <a:srgbClr val="FF0000"/>
                </a:solidFill>
              </a:rPr>
              <a:t>Coerência</a:t>
            </a:r>
            <a:r>
              <a:rPr lang="pt-BR" dirty="0" smtClean="0"/>
              <a:t> estratégica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 smtClean="0"/>
              <a:t>A filosofia orienta a organização a fazer não apenas trocas entre prioridades de desempenho concorrentes.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endParaRPr lang="pt-BR" dirty="0" smtClean="0"/>
          </a:p>
          <a:p>
            <a:pPr marL="0" indent="0" algn="ctr">
              <a:buNone/>
            </a:pPr>
            <a:endParaRPr lang="pt-BR" dirty="0" smtClean="0"/>
          </a:p>
          <a:p>
            <a:pPr marL="0" indent="0" algn="ctr">
              <a:buNone/>
            </a:pPr>
            <a:r>
              <a:rPr lang="pt-BR" dirty="0" smtClean="0"/>
              <a:t>Mas vincula as atividades da firma para busca de metas e objetivos de curto e longo prazo!</a:t>
            </a:r>
            <a:endParaRPr lang="pt-BR" dirty="0"/>
          </a:p>
          <a:p>
            <a:pPr marL="0" indent="0" algn="ctr">
              <a:buNone/>
            </a:pPr>
            <a:endParaRPr lang="pt-BR" dirty="0">
              <a:solidFill>
                <a:srgbClr val="FF000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140968"/>
            <a:ext cx="4427959" cy="1857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662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Como Competir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050" y="2564904"/>
            <a:ext cx="6057900" cy="292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2400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Elementos fundamentais da estratégia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ctr">
              <a:buAutoNum type="arabicPeriod"/>
            </a:pPr>
            <a:r>
              <a:rPr lang="pt-BR" dirty="0" smtClean="0"/>
              <a:t>Orientação dominante (mercado ou técnica)</a:t>
            </a:r>
          </a:p>
          <a:p>
            <a:pPr marL="514350" indent="-514350" algn="ctr">
              <a:buAutoNum type="arabicPeriod"/>
            </a:pPr>
            <a:r>
              <a:rPr lang="pt-BR" dirty="0" smtClean="0"/>
              <a:t>Padrões de diversificação</a:t>
            </a:r>
          </a:p>
          <a:p>
            <a:pPr marL="514350" indent="-514350" algn="ctr">
              <a:buAutoNum type="arabicPeriod"/>
            </a:pPr>
            <a:r>
              <a:rPr lang="pt-BR" dirty="0" smtClean="0"/>
              <a:t>Perspectiva sobre o crescimento</a:t>
            </a:r>
          </a:p>
          <a:p>
            <a:pPr marL="514350" indent="-514350" algn="ctr">
              <a:buAutoNum type="arabicPeriod"/>
            </a:pPr>
            <a:r>
              <a:rPr lang="pt-BR" dirty="0" smtClean="0"/>
              <a:t>Prioridades competitivas (dimensões competitivas)</a:t>
            </a:r>
            <a:endParaRPr lang="pt-BR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260" y="4926285"/>
            <a:ext cx="2628900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4168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O conceito de estratégia corporativa </a:t>
            </a:r>
            <a:endParaRPr lang="pt-B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204864"/>
            <a:ext cx="6205411" cy="3383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643" y="1340768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570748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</TotalTime>
  <Words>421</Words>
  <Application>Microsoft Office PowerPoint</Application>
  <PresentationFormat>Apresentação na tela (4:3)</PresentationFormat>
  <Paragraphs>61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7" baseType="lpstr">
      <vt:lpstr>Tema do Office</vt:lpstr>
      <vt:lpstr>Estratégia Produtiva: definindo o elo perdido.</vt:lpstr>
      <vt:lpstr>O principal Objetivo da estratégia de </vt:lpstr>
      <vt:lpstr>Visões: Empírica X Conceitual</vt:lpstr>
      <vt:lpstr>Filosofia de gestão</vt:lpstr>
      <vt:lpstr>Forças Motrizes</vt:lpstr>
      <vt:lpstr>Consistência e Coerência estratégica</vt:lpstr>
      <vt:lpstr>Como Competir</vt:lpstr>
      <vt:lpstr>Elementos fundamentais da estratégia</vt:lpstr>
      <vt:lpstr>O conceito de estratégia corporativa </vt:lpstr>
      <vt:lpstr>O conceito de estratégia corporativa </vt:lpstr>
      <vt:lpstr>Estratégia Comercial</vt:lpstr>
      <vt:lpstr>O conceito de estratégia funcional de produção</vt:lpstr>
      <vt:lpstr>Categorias de decisão</vt:lpstr>
      <vt:lpstr>A evolução da estratégia</vt:lpstr>
      <vt:lpstr>Avaliação de estratégias de produção</vt:lpstr>
      <vt:lpstr>O papel da produção na definição da estratégia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Estratégia Produtiva: definindo o elo perdido.</dc:title>
  <dc:creator>Rosnaldo - Calçados Bibi Ltda</dc:creator>
  <cp:lastModifiedBy>Rosnaldo - Calçados Bibi Ltda</cp:lastModifiedBy>
  <cp:revision>16</cp:revision>
  <dcterms:created xsi:type="dcterms:W3CDTF">2014-04-24T14:12:17Z</dcterms:created>
  <dcterms:modified xsi:type="dcterms:W3CDTF">2014-04-24T21:41:51Z</dcterms:modified>
</cp:coreProperties>
</file>