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2" r:id="rId7"/>
    <p:sldId id="263" r:id="rId8"/>
    <p:sldId id="264" r:id="rId9"/>
    <p:sldId id="265" r:id="rId10"/>
    <p:sldId id="266" r:id="rId11"/>
    <p:sldId id="297" r:id="rId12"/>
    <p:sldId id="267" r:id="rId13"/>
    <p:sldId id="268" r:id="rId14"/>
    <p:sldId id="298" r:id="rId15"/>
    <p:sldId id="269" r:id="rId16"/>
    <p:sldId id="299" r:id="rId17"/>
    <p:sldId id="270" r:id="rId18"/>
    <p:sldId id="271" r:id="rId19"/>
    <p:sldId id="272" r:id="rId20"/>
    <p:sldId id="273" r:id="rId21"/>
    <p:sldId id="274" r:id="rId22"/>
    <p:sldId id="275" r:id="rId23"/>
    <p:sldId id="276" r:id="rId24"/>
    <p:sldId id="277" r:id="rId25"/>
    <p:sldId id="300" r:id="rId26"/>
    <p:sldId id="278" r:id="rId27"/>
    <p:sldId id="279" r:id="rId28"/>
    <p:sldId id="280" r:id="rId29"/>
    <p:sldId id="281" r:id="rId30"/>
    <p:sldId id="282" r:id="rId31"/>
    <p:sldId id="283" r:id="rId32"/>
    <p:sldId id="284" r:id="rId33"/>
    <p:sldId id="285" r:id="rId34"/>
    <p:sldId id="286" r:id="rId35"/>
    <p:sldId id="301" r:id="rId36"/>
    <p:sldId id="287" r:id="rId37"/>
    <p:sldId id="288" r:id="rId38"/>
    <p:sldId id="302" r:id="rId39"/>
    <p:sldId id="303" r:id="rId40"/>
    <p:sldId id="289" r:id="rId41"/>
    <p:sldId id="290"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7" d="100"/>
          <a:sy n="77" d="100"/>
        </p:scale>
        <p:origin x="-8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Triângulo isósceles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540544" y="776288"/>
            <a:ext cx="8062912" cy="1470025"/>
          </a:xfrm>
        </p:spPr>
        <p:txBody>
          <a:bodyPr anchor="b">
            <a:normAutofit/>
          </a:bodyPr>
          <a:lstStyle>
            <a:lvl1pPr algn="r">
              <a:defRPr sz="440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1371600" y="6012656"/>
            <a:ext cx="5791200" cy="365125"/>
          </a:xfrm>
        </p:spPr>
        <p:txBody>
          <a:bodyPr tIns="0" bIns="0" anchor="t"/>
          <a:lstStyle>
            <a:lvl1pPr algn="r">
              <a:defRPr sz="1000"/>
            </a:lvl1pPr>
          </a:lstStyle>
          <a:p>
            <a:fld id="{25E1FF5B-66E0-4822-9026-49049D578DDC}" type="datetimeFigureOut">
              <a:rPr lang="pt-BR" smtClean="0"/>
              <a:pPr/>
              <a:t>03/11/2014</a:t>
            </a:fld>
            <a:endParaRPr lang="pt-BR"/>
          </a:p>
        </p:txBody>
      </p:sp>
      <p:sp>
        <p:nvSpPr>
          <p:cNvPr id="17" name="Espaço Reservado para Rodapé 16"/>
          <p:cNvSpPr>
            <a:spLocks noGrp="1"/>
          </p:cNvSpPr>
          <p:nvPr>
            <p:ph type="ftr" sz="quarter" idx="11"/>
          </p:nvPr>
        </p:nvSpPr>
        <p:spPr>
          <a:xfrm>
            <a:off x="1371600" y="5650704"/>
            <a:ext cx="5791200" cy="365125"/>
          </a:xfrm>
        </p:spPr>
        <p:txBody>
          <a:bodyPr tIns="0" bIns="0" anchor="b"/>
          <a:lstStyle>
            <a:lvl1pPr algn="r">
              <a:defRPr sz="1100"/>
            </a:lvl1pPr>
          </a:lstStyle>
          <a:p>
            <a:endParaRPr lang="pt-BR"/>
          </a:p>
        </p:txBody>
      </p:sp>
      <p:sp>
        <p:nvSpPr>
          <p:cNvPr id="29" name="Espaço Reservado para Número de Slid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FACBDEC-BCC5-4C98-83B1-37CD3701FD0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5E1FF5B-66E0-4822-9026-49049D578DDC}" type="datetimeFigureOut">
              <a:rPr lang="pt-BR" smtClean="0"/>
              <a:pPr/>
              <a:t>03/11/2014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ACBDEC-BCC5-4C98-83B1-37CD3701FD0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1905000" cy="5486400"/>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381000"/>
            <a:ext cx="6248400" cy="5486400"/>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5E1FF5B-66E0-4822-9026-49049D578DDC}" type="datetimeFigureOut">
              <a:rPr lang="pt-BR" smtClean="0"/>
              <a:pPr/>
              <a:t>03/11/2014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ACBDEC-BCC5-4C98-83B1-37CD3701FD0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7494"/>
            <a:ext cx="8229600" cy="1399032"/>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457200" y="1882808"/>
            <a:ext cx="8229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791456" y="6480048"/>
            <a:ext cx="2133600" cy="301752"/>
          </a:xfrm>
        </p:spPr>
        <p:txBody>
          <a:bodyPr/>
          <a:lstStyle/>
          <a:p>
            <a:fld id="{25E1FF5B-66E0-4822-9026-49049D578DDC}" type="datetimeFigureOut">
              <a:rPr lang="pt-BR" smtClean="0"/>
              <a:pPr/>
              <a:t>03/11/2014</a:t>
            </a:fld>
            <a:endParaRPr lang="pt-BR"/>
          </a:p>
        </p:txBody>
      </p:sp>
      <p:sp>
        <p:nvSpPr>
          <p:cNvPr id="5" name="Espaço Reservado para Rodapé 4"/>
          <p:cNvSpPr>
            <a:spLocks noGrp="1"/>
          </p:cNvSpPr>
          <p:nvPr>
            <p:ph type="ftr" sz="quarter" idx="11"/>
          </p:nvPr>
        </p:nvSpPr>
        <p:spPr>
          <a:xfrm>
            <a:off x="457200" y="6480969"/>
            <a:ext cx="4260056" cy="300831"/>
          </a:xfrm>
        </p:spPr>
        <p:txBody>
          <a:bodyPr/>
          <a:lstStyle/>
          <a:p>
            <a:endParaRPr lang="pt-BR"/>
          </a:p>
        </p:txBody>
      </p:sp>
      <p:sp>
        <p:nvSpPr>
          <p:cNvPr id="6" name="Espaço Reservado para Número de Slide 5"/>
          <p:cNvSpPr>
            <a:spLocks noGrp="1"/>
          </p:cNvSpPr>
          <p:nvPr>
            <p:ph type="sldNum" sz="quarter" idx="12"/>
          </p:nvPr>
        </p:nvSpPr>
        <p:spPr/>
        <p:txBody>
          <a:bodyPr/>
          <a:lstStyle/>
          <a:p>
            <a:fld id="{DFACBDEC-BCC5-4C98-83B1-37CD3701FD0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1"/>
      </p:bgRef>
    </p:bg>
    <p:spTree>
      <p:nvGrpSpPr>
        <p:cNvPr id="1" name=""/>
        <p:cNvGrpSpPr/>
        <p:nvPr/>
      </p:nvGrpSpPr>
      <p:grpSpPr>
        <a:xfrm>
          <a:off x="0" y="0"/>
          <a:ext cx="0" cy="0"/>
          <a:chOff x="0" y="0"/>
          <a:chExt cx="0" cy="0"/>
        </a:xfrm>
      </p:grpSpPr>
      <p:sp>
        <p:nvSpPr>
          <p:cNvPr id="9" name="Triângulo retângu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ângulo isósceles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ço Reservado para Data 3"/>
          <p:cNvSpPr>
            <a:spLocks noGrp="1"/>
          </p:cNvSpPr>
          <p:nvPr>
            <p:ph type="dt" sz="half" idx="10"/>
          </p:nvPr>
        </p:nvSpPr>
        <p:spPr>
          <a:xfrm>
            <a:off x="6955632" y="6477000"/>
            <a:ext cx="2133600" cy="304800"/>
          </a:xfrm>
        </p:spPr>
        <p:txBody>
          <a:bodyPr/>
          <a:lstStyle/>
          <a:p>
            <a:fld id="{25E1FF5B-66E0-4822-9026-49049D578DDC}" type="datetimeFigureOut">
              <a:rPr lang="pt-BR" smtClean="0"/>
              <a:pPr/>
              <a:t>03/11/2014</a:t>
            </a:fld>
            <a:endParaRPr lang="pt-BR"/>
          </a:p>
        </p:txBody>
      </p:sp>
      <p:sp>
        <p:nvSpPr>
          <p:cNvPr id="5" name="Espaço Reservado para Rodapé 4"/>
          <p:cNvSpPr>
            <a:spLocks noGrp="1"/>
          </p:cNvSpPr>
          <p:nvPr>
            <p:ph type="ftr" sz="quarter" idx="11"/>
          </p:nvPr>
        </p:nvSpPr>
        <p:spPr>
          <a:xfrm>
            <a:off x="2619376" y="6480969"/>
            <a:ext cx="4260056" cy="300831"/>
          </a:xfrm>
        </p:spPr>
        <p:txBody>
          <a:bodyPr/>
          <a:lstStyle/>
          <a:p>
            <a:endParaRPr lang="pt-BR"/>
          </a:p>
        </p:txBody>
      </p:sp>
      <p:sp>
        <p:nvSpPr>
          <p:cNvPr id="6" name="Espaço Reservado para Número de Slide 5"/>
          <p:cNvSpPr>
            <a:spLocks noGrp="1"/>
          </p:cNvSpPr>
          <p:nvPr>
            <p:ph type="sldNum" sz="quarter" idx="12"/>
          </p:nvPr>
        </p:nvSpPr>
        <p:spPr>
          <a:xfrm>
            <a:off x="8451056" y="809624"/>
            <a:ext cx="502920" cy="300831"/>
          </a:xfrm>
        </p:spPr>
        <p:txBody>
          <a:bodyPr/>
          <a:lstStyle/>
          <a:p>
            <a:fld id="{DFACBDEC-BCC5-4C98-83B1-37CD3701FD0C}" type="slidenum">
              <a:rPr lang="pt-BR" smtClean="0"/>
              <a:pPr/>
              <a:t>‹nº›</a:t>
            </a:fld>
            <a:endParaRPr lang="pt-BR"/>
          </a:p>
        </p:txBody>
      </p:sp>
      <p:cxnSp>
        <p:nvCxnSpPr>
          <p:cNvPr id="11" name="Conector reto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ctor reto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marL="0" algn="l">
              <a:defRPr/>
            </a:lvl1p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791456" y="6480969"/>
            <a:ext cx="2133600" cy="301752"/>
          </a:xfrm>
        </p:spPr>
        <p:txBody>
          <a:bodyPr/>
          <a:lstStyle/>
          <a:p>
            <a:fld id="{25E1FF5B-66E0-4822-9026-49049D578DDC}" type="datetimeFigureOut">
              <a:rPr lang="pt-BR" smtClean="0"/>
              <a:pPr/>
              <a:t>03/11/2014</a:t>
            </a:fld>
            <a:endParaRPr lang="pt-BR"/>
          </a:p>
        </p:txBody>
      </p:sp>
      <p:sp>
        <p:nvSpPr>
          <p:cNvPr id="6" name="Espaço Reservado para Rodapé 5"/>
          <p:cNvSpPr>
            <a:spLocks noGrp="1"/>
          </p:cNvSpPr>
          <p:nvPr>
            <p:ph type="ftr" sz="quarter" idx="11"/>
          </p:nvPr>
        </p:nvSpPr>
        <p:spPr>
          <a:xfrm>
            <a:off x="457200" y="6480969"/>
            <a:ext cx="4260056" cy="301752"/>
          </a:xfrm>
        </p:spPr>
        <p:txBody>
          <a:bodyPr/>
          <a:lstStyle/>
          <a:p>
            <a:endParaRPr lang="pt-BR"/>
          </a:p>
        </p:txBody>
      </p:sp>
      <p:sp>
        <p:nvSpPr>
          <p:cNvPr id="7" name="Espaço Reservado para Número de Slide 6"/>
          <p:cNvSpPr>
            <a:spLocks noGrp="1"/>
          </p:cNvSpPr>
          <p:nvPr>
            <p:ph type="sldNum" sz="quarter" idx="12"/>
          </p:nvPr>
        </p:nvSpPr>
        <p:spPr>
          <a:xfrm>
            <a:off x="7589520" y="6480969"/>
            <a:ext cx="502920" cy="301752"/>
          </a:xfrm>
        </p:spPr>
        <p:txBody>
          <a:bodyPr/>
          <a:lstStyle/>
          <a:p>
            <a:fld id="{DFACBDEC-BCC5-4C98-83B1-37CD3701FD0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791456" y="6480969"/>
            <a:ext cx="2130552" cy="301752"/>
          </a:xfrm>
        </p:spPr>
        <p:txBody>
          <a:bodyPr/>
          <a:lstStyle/>
          <a:p>
            <a:fld id="{25E1FF5B-66E0-4822-9026-49049D578DDC}" type="datetimeFigureOut">
              <a:rPr lang="pt-BR" smtClean="0"/>
              <a:pPr/>
              <a:t>03/11/2014</a:t>
            </a:fld>
            <a:endParaRPr lang="pt-BR"/>
          </a:p>
        </p:txBody>
      </p:sp>
      <p:sp>
        <p:nvSpPr>
          <p:cNvPr id="8" name="Espaço Reservado para Rodapé 7"/>
          <p:cNvSpPr>
            <a:spLocks noGrp="1"/>
          </p:cNvSpPr>
          <p:nvPr>
            <p:ph type="ftr" sz="quarter" idx="11"/>
          </p:nvPr>
        </p:nvSpPr>
        <p:spPr>
          <a:xfrm>
            <a:off x="457200" y="6480969"/>
            <a:ext cx="4261104" cy="301752"/>
          </a:xfrm>
        </p:spPr>
        <p:txBody>
          <a:bodyPr/>
          <a:lstStyle/>
          <a:p>
            <a:endParaRPr lang="pt-BR"/>
          </a:p>
        </p:txBody>
      </p:sp>
      <p:sp>
        <p:nvSpPr>
          <p:cNvPr id="9" name="Espaço Reservado para Número de Slide 8"/>
          <p:cNvSpPr>
            <a:spLocks noGrp="1"/>
          </p:cNvSpPr>
          <p:nvPr>
            <p:ph type="sldNum" sz="quarter" idx="12"/>
          </p:nvPr>
        </p:nvSpPr>
        <p:spPr>
          <a:xfrm>
            <a:off x="7589520" y="6483096"/>
            <a:ext cx="502920" cy="301752"/>
          </a:xfrm>
        </p:spPr>
        <p:txBody>
          <a:bodyPr/>
          <a:lstStyle>
            <a:lvl1pPr algn="ctr">
              <a:defRPr/>
            </a:lvl1pPr>
          </a:lstStyle>
          <a:p>
            <a:fld id="{DFACBDEC-BCC5-4C98-83B1-37CD3701FD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0"/>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5E1FF5B-66E0-4822-9026-49049D578DDC}" type="datetimeFigureOut">
              <a:rPr lang="pt-BR" smtClean="0"/>
              <a:pPr/>
              <a:t>03/11/2014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ACBDEC-BCC5-4C98-83B1-37CD3701FD0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791456" y="6480969"/>
            <a:ext cx="2133600" cy="301752"/>
          </a:xfrm>
        </p:spPr>
        <p:txBody>
          <a:bodyPr/>
          <a:lstStyle/>
          <a:p>
            <a:fld id="{25E1FF5B-66E0-4822-9026-49049D578DDC}" type="datetimeFigureOut">
              <a:rPr lang="pt-BR" smtClean="0"/>
              <a:pPr/>
              <a:t>03/11/2014</a:t>
            </a:fld>
            <a:endParaRPr lang="pt-BR"/>
          </a:p>
        </p:txBody>
      </p:sp>
      <p:sp>
        <p:nvSpPr>
          <p:cNvPr id="3" name="Espaço Reservado para Rodapé 2"/>
          <p:cNvSpPr>
            <a:spLocks noGrp="1"/>
          </p:cNvSpPr>
          <p:nvPr>
            <p:ph type="ftr" sz="quarter" idx="11"/>
          </p:nvPr>
        </p:nvSpPr>
        <p:spPr>
          <a:xfrm>
            <a:off x="457200" y="6481890"/>
            <a:ext cx="4260056" cy="300831"/>
          </a:xfrm>
        </p:spPr>
        <p:txBody>
          <a:bodyPr/>
          <a:lstStyle/>
          <a:p>
            <a:endParaRPr lang="pt-BR"/>
          </a:p>
        </p:txBody>
      </p:sp>
      <p:sp>
        <p:nvSpPr>
          <p:cNvPr id="4" name="Espaço Reservado para Número de Slide 3"/>
          <p:cNvSpPr>
            <a:spLocks noGrp="1"/>
          </p:cNvSpPr>
          <p:nvPr>
            <p:ph type="sldNum" sz="quarter" idx="12"/>
          </p:nvPr>
        </p:nvSpPr>
        <p:spPr>
          <a:xfrm>
            <a:off x="7589520" y="6480969"/>
            <a:ext cx="502920" cy="301752"/>
          </a:xfrm>
        </p:spPr>
        <p:txBody>
          <a:bodyPr/>
          <a:lstStyle/>
          <a:p>
            <a:fld id="{DFACBDEC-BCC5-4C98-83B1-37CD3701FD0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278976" y="6556248"/>
            <a:ext cx="2133600" cy="301752"/>
          </a:xfrm>
        </p:spPr>
        <p:txBody>
          <a:bodyPr/>
          <a:lstStyle>
            <a:lvl1pPr>
              <a:defRPr sz="900"/>
            </a:lvl1pPr>
          </a:lstStyle>
          <a:p>
            <a:fld id="{25E1FF5B-66E0-4822-9026-49049D578DDC}" type="datetimeFigureOut">
              <a:rPr lang="pt-BR" smtClean="0"/>
              <a:pPr/>
              <a:t>03/11/2014</a:t>
            </a:fld>
            <a:endParaRPr lang="pt-BR"/>
          </a:p>
        </p:txBody>
      </p:sp>
      <p:sp>
        <p:nvSpPr>
          <p:cNvPr id="6" name="Espaço Reservado para Rodapé 5"/>
          <p:cNvSpPr>
            <a:spLocks noGrp="1"/>
          </p:cNvSpPr>
          <p:nvPr>
            <p:ph type="ftr" sz="quarter" idx="11"/>
          </p:nvPr>
        </p:nvSpPr>
        <p:spPr>
          <a:xfrm>
            <a:off x="1135856" y="6556248"/>
            <a:ext cx="5143120" cy="301752"/>
          </a:xfrm>
        </p:spPr>
        <p:txBody>
          <a:bodyPr/>
          <a:lstStyle>
            <a:lvl1pPr>
              <a:defRPr sz="900"/>
            </a:lvl1pPr>
          </a:lstStyle>
          <a:p>
            <a:endParaRPr lang="pt-BR"/>
          </a:p>
        </p:txBody>
      </p:sp>
      <p:sp>
        <p:nvSpPr>
          <p:cNvPr id="7" name="Espaço Reservado para Número de Slide 6"/>
          <p:cNvSpPr>
            <a:spLocks noGrp="1"/>
          </p:cNvSpPr>
          <p:nvPr>
            <p:ph type="sldNum" sz="quarter" idx="12"/>
          </p:nvPr>
        </p:nvSpPr>
        <p:spPr>
          <a:xfrm>
            <a:off x="8410576" y="6556248"/>
            <a:ext cx="502920" cy="301752"/>
          </a:xfrm>
        </p:spPr>
        <p:txBody>
          <a:bodyPr/>
          <a:lstStyle>
            <a:lvl1pPr>
              <a:defRPr sz="900"/>
            </a:lvl1pPr>
          </a:lstStyle>
          <a:p>
            <a:fld id="{DFACBDEC-BCC5-4C98-83B1-37CD3701FD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6108192" y="6556248"/>
            <a:ext cx="2103120" cy="301752"/>
          </a:xfrm>
        </p:spPr>
        <p:txBody>
          <a:bodyPr/>
          <a:lstStyle>
            <a:lvl1pPr>
              <a:defRPr sz="900"/>
            </a:lvl1pPr>
          </a:lstStyle>
          <a:p>
            <a:fld id="{25E1FF5B-66E0-4822-9026-49049D578DDC}" type="datetimeFigureOut">
              <a:rPr lang="pt-BR" smtClean="0"/>
              <a:pPr/>
              <a:t>03/11/2014</a:t>
            </a:fld>
            <a:endParaRPr lang="pt-BR"/>
          </a:p>
        </p:txBody>
      </p:sp>
      <p:sp>
        <p:nvSpPr>
          <p:cNvPr id="6" name="Espaço Reservado para Rodapé 5"/>
          <p:cNvSpPr>
            <a:spLocks noGrp="1"/>
          </p:cNvSpPr>
          <p:nvPr>
            <p:ph type="ftr" sz="quarter" idx="11"/>
          </p:nvPr>
        </p:nvSpPr>
        <p:spPr>
          <a:xfrm>
            <a:off x="1170432" y="6557169"/>
            <a:ext cx="4948072" cy="301752"/>
          </a:xfrm>
        </p:spPr>
        <p:txBody>
          <a:bodyPr/>
          <a:lstStyle>
            <a:lvl1pPr>
              <a:defRPr sz="900"/>
            </a:lvl1pPr>
          </a:lstStyle>
          <a:p>
            <a:endParaRPr lang="pt-BR"/>
          </a:p>
        </p:txBody>
      </p:sp>
      <p:sp>
        <p:nvSpPr>
          <p:cNvPr id="7" name="Espaço Reservado para Número de Slide 6"/>
          <p:cNvSpPr>
            <a:spLocks noGrp="1"/>
          </p:cNvSpPr>
          <p:nvPr>
            <p:ph type="sldNum" sz="quarter" idx="12"/>
          </p:nvPr>
        </p:nvSpPr>
        <p:spPr>
          <a:xfrm>
            <a:off x="8217192" y="6556248"/>
            <a:ext cx="365760" cy="301752"/>
          </a:xfrm>
        </p:spPr>
        <p:txBody>
          <a:bodyPr/>
          <a:lstStyle>
            <a:lvl1pPr algn="ctr">
              <a:defRPr sz="900"/>
            </a:lvl1pPr>
          </a:lstStyle>
          <a:p>
            <a:fld id="{DFACBDEC-BCC5-4C98-83B1-37CD3701FD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ângulo retângu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ector reto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ctor reto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ço Reservado para Título 21"/>
          <p:cNvSpPr>
            <a:spLocks noGrp="1"/>
          </p:cNvSpPr>
          <p:nvPr>
            <p:ph type="title"/>
          </p:nvPr>
        </p:nvSpPr>
        <p:spPr>
          <a:xfrm>
            <a:off x="457200" y="267494"/>
            <a:ext cx="8229600" cy="1399032"/>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5E1FF5B-66E0-4822-9026-49049D578DDC}" type="datetimeFigureOut">
              <a:rPr lang="pt-BR" smtClean="0"/>
              <a:pPr/>
              <a:t>03/11/2014</a:t>
            </a:fld>
            <a:endParaRPr lang="pt-BR"/>
          </a:p>
        </p:txBody>
      </p:sp>
      <p:sp>
        <p:nvSpPr>
          <p:cNvPr id="3" name="Espaço Reservado para Rodapé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t-BR"/>
          </a:p>
        </p:txBody>
      </p:sp>
      <p:sp>
        <p:nvSpPr>
          <p:cNvPr id="23" name="Espaço Reservado para Número de Slid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FACBDEC-BCC5-4C98-83B1-37CD3701FD0C}"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188640"/>
            <a:ext cx="7772400" cy="1470025"/>
          </a:xfrm>
        </p:spPr>
        <p:txBody>
          <a:bodyPr/>
          <a:lstStyle/>
          <a:p>
            <a:r>
              <a:rPr lang="pt-BR" b="1" dirty="0" smtClean="0"/>
              <a:t>Controles e manejos</a:t>
            </a:r>
            <a:endParaRPr lang="pt-BR" b="1" dirty="0"/>
          </a:p>
        </p:txBody>
      </p:sp>
      <p:sp>
        <p:nvSpPr>
          <p:cNvPr id="3" name="Subtítulo 2"/>
          <p:cNvSpPr>
            <a:spLocks noGrp="1"/>
          </p:cNvSpPr>
          <p:nvPr>
            <p:ph type="subTitle" idx="1"/>
          </p:nvPr>
        </p:nvSpPr>
        <p:spPr>
          <a:xfrm>
            <a:off x="395536" y="4077072"/>
            <a:ext cx="8062912" cy="1752600"/>
          </a:xfrm>
        </p:spPr>
        <p:txBody>
          <a:bodyPr>
            <a:normAutofit/>
          </a:bodyPr>
          <a:lstStyle/>
          <a:p>
            <a:r>
              <a:rPr lang="pt-BR" dirty="0" smtClean="0"/>
              <a:t>Ergonomia: projeto e produção</a:t>
            </a:r>
          </a:p>
          <a:p>
            <a:r>
              <a:rPr lang="pt-BR" dirty="0" err="1" smtClean="0"/>
              <a:t>Itiro</a:t>
            </a:r>
            <a:r>
              <a:rPr lang="pt-BR" dirty="0" smtClean="0"/>
              <a:t> </a:t>
            </a:r>
            <a:r>
              <a:rPr lang="pt-BR" dirty="0" err="1" smtClean="0"/>
              <a:t>Iida</a:t>
            </a:r>
            <a:endParaRPr lang="pt-B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Compatibilidade espacial </a:t>
            </a:r>
            <a:endParaRPr lang="pt-BR" dirty="0"/>
          </a:p>
        </p:txBody>
      </p:sp>
      <p:sp>
        <p:nvSpPr>
          <p:cNvPr id="3" name="Espaço Reservado para Conteúdo 2"/>
          <p:cNvSpPr>
            <a:spLocks noGrp="1"/>
          </p:cNvSpPr>
          <p:nvPr>
            <p:ph idx="1"/>
          </p:nvPr>
        </p:nvSpPr>
        <p:spPr/>
        <p:txBody>
          <a:bodyPr/>
          <a:lstStyle/>
          <a:p>
            <a:pPr algn="just">
              <a:buNone/>
            </a:pPr>
            <a:r>
              <a:rPr lang="pt-BR" dirty="0" smtClean="0"/>
              <a:t> </a:t>
            </a:r>
            <a:r>
              <a:rPr lang="pt-BR" dirty="0" smtClean="0"/>
              <a:t>	</a:t>
            </a:r>
            <a:r>
              <a:rPr lang="pt-BR" sz="2800" dirty="0" smtClean="0">
                <a:latin typeface="Times New Roman" pitchFamily="18" charset="0"/>
                <a:cs typeface="Times New Roman" pitchFamily="18" charset="0"/>
              </a:rPr>
              <a:t>Além </a:t>
            </a:r>
            <a:r>
              <a:rPr lang="pt-BR" sz="2800" dirty="0" smtClean="0">
                <a:latin typeface="Times New Roman" pitchFamily="18" charset="0"/>
                <a:cs typeface="Times New Roman" pitchFamily="18" charset="0"/>
              </a:rPr>
              <a:t>da compatibilidade de movimentos, em que o movimento de controle sugere o movimento do mostrador e vice-versa, há também a compatibilidade espacial, em que a posição relativa dos controladores e mostradores no espaço sugerem essa correspondência.</a:t>
            </a:r>
          </a:p>
          <a:p>
            <a:pPr algn="just">
              <a:buNone/>
            </a:pPr>
            <a:r>
              <a:rPr lang="pt-BR" dirty="0" smtClean="0"/>
              <a:t> </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124744"/>
            <a:ext cx="8063433" cy="412508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908720"/>
            <a:ext cx="9144000" cy="5949280"/>
          </a:xfrm>
        </p:spPr>
        <p:txBody>
          <a:bodyPr>
            <a:normAutofit/>
          </a:bodyPr>
          <a:lstStyle/>
          <a:p>
            <a:pPr algn="just"/>
            <a:r>
              <a:rPr lang="pt-BR" sz="2800" dirty="0" smtClean="0">
                <a:latin typeface="Times New Roman" pitchFamily="18" charset="0"/>
                <a:cs typeface="Times New Roman" pitchFamily="18" charset="0"/>
              </a:rPr>
              <a:t>Nesses casos, em que a correspondência espacial entre mostradores e controles não ficam evidentes, há dois artifícios que podem ser usados para se reduzir os erros. O primeiro é desenhar </a:t>
            </a:r>
            <a:r>
              <a:rPr lang="pt-BR" sz="2800" b="1" dirty="0" smtClean="0">
                <a:solidFill>
                  <a:srgbClr val="FFFF00"/>
                </a:solidFill>
                <a:latin typeface="Times New Roman" pitchFamily="18" charset="0"/>
                <a:cs typeface="Times New Roman" pitchFamily="18" charset="0"/>
              </a:rPr>
              <a:t>linhas</a:t>
            </a:r>
            <a:r>
              <a:rPr lang="pt-BR" sz="2800" dirty="0" smtClean="0">
                <a:latin typeface="Times New Roman" pitchFamily="18" charset="0"/>
                <a:cs typeface="Times New Roman" pitchFamily="18" charset="0"/>
              </a:rPr>
              <a:t> no painel ligando os controles aos respectivos mostradores. Segundo é o uso de um código de </a:t>
            </a:r>
            <a:r>
              <a:rPr lang="pt-BR" sz="2800" b="1" dirty="0" smtClean="0">
                <a:solidFill>
                  <a:srgbClr val="FFFF00"/>
                </a:solidFill>
                <a:latin typeface="Times New Roman" pitchFamily="18" charset="0"/>
                <a:cs typeface="Times New Roman" pitchFamily="18" charset="0"/>
              </a:rPr>
              <a:t>cores</a:t>
            </a:r>
            <a:r>
              <a:rPr lang="pt-BR" sz="2800" b="1" dirty="0" smtClean="0">
                <a:latin typeface="Times New Roman" pitchFamily="18" charset="0"/>
                <a:cs typeface="Times New Roman" pitchFamily="18" charset="0"/>
              </a:rPr>
              <a:t> </a:t>
            </a:r>
            <a:r>
              <a:rPr lang="pt-BR" sz="2800" dirty="0" smtClean="0">
                <a:latin typeface="Times New Roman" pitchFamily="18" charset="0"/>
                <a:cs typeface="Times New Roman" pitchFamily="18" charset="0"/>
              </a:rPr>
              <a:t>(correspondência </a:t>
            </a:r>
            <a:r>
              <a:rPr lang="pt-BR" sz="2800" dirty="0" smtClean="0">
                <a:latin typeface="Times New Roman" pitchFamily="18" charset="0"/>
                <a:cs typeface="Times New Roman" pitchFamily="18" charset="0"/>
              </a:rPr>
              <a:t>de cores entre mostradores e </a:t>
            </a:r>
            <a:r>
              <a:rPr lang="pt-BR" sz="2800" dirty="0" err="1" smtClean="0">
                <a:latin typeface="Times New Roman" pitchFamily="18" charset="0"/>
                <a:cs typeface="Times New Roman" pitchFamily="18" charset="0"/>
              </a:rPr>
              <a:t>contr.oles</a:t>
            </a:r>
            <a:r>
              <a:rPr lang="pt-BR" sz="2800" dirty="0" smtClean="0">
                <a:latin typeface="Times New Roman" pitchFamily="18" charset="0"/>
                <a:cs typeface="Times New Roman" pitchFamily="18" charset="0"/>
              </a:rPr>
              <a:t>)</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399032"/>
          </a:xfrm>
        </p:spPr>
        <p:txBody>
          <a:bodyPr/>
          <a:lstStyle/>
          <a:p>
            <a:r>
              <a:rPr lang="pt-BR" dirty="0" smtClean="0"/>
              <a:t>Controles associados a mostradores </a:t>
            </a:r>
            <a:endParaRPr lang="pt-BR" dirty="0"/>
          </a:p>
        </p:txBody>
      </p:sp>
      <p:sp>
        <p:nvSpPr>
          <p:cNvPr id="3" name="Espaço Reservado para Conteúdo 2"/>
          <p:cNvSpPr>
            <a:spLocks noGrp="1"/>
          </p:cNvSpPr>
          <p:nvPr>
            <p:ph idx="1"/>
          </p:nvPr>
        </p:nvSpPr>
        <p:spPr>
          <a:xfrm>
            <a:off x="0" y="1412776"/>
            <a:ext cx="9144000" cy="5445224"/>
          </a:xfrm>
        </p:spPr>
        <p:txBody>
          <a:bodyPr>
            <a:normAutofit/>
          </a:bodyPr>
          <a:lstStyle/>
          <a:p>
            <a:pPr algn="just"/>
            <a:r>
              <a:rPr lang="pt-BR" sz="2400" dirty="0" smtClean="0">
                <a:latin typeface="Times New Roman" pitchFamily="18" charset="0"/>
                <a:cs typeface="Times New Roman" pitchFamily="18" charset="0"/>
              </a:rPr>
              <a:t>1º </a:t>
            </a:r>
            <a:r>
              <a:rPr lang="pt-BR" sz="2400" dirty="0" smtClean="0">
                <a:latin typeface="Times New Roman" pitchFamily="18" charset="0"/>
                <a:cs typeface="Times New Roman" pitchFamily="18" charset="0"/>
              </a:rPr>
              <a:t>princípio – os movimentos rotacionais no sentido horário estão associados a movimentos de mostradores “para cima” e “para direita”.</a:t>
            </a:r>
          </a:p>
          <a:p>
            <a:pPr algn="just"/>
            <a:r>
              <a:rPr lang="pt-BR" sz="2400" dirty="0" smtClean="0">
                <a:latin typeface="Times New Roman" pitchFamily="18" charset="0"/>
                <a:cs typeface="Times New Roman" pitchFamily="18" charset="0"/>
              </a:rPr>
              <a:t>2º princípio - nos movimentos de controles e mostradores situados em planos perpendiculares entre si, o mostrador segue o movimento da ponta de um “parafuso” executado pelo controle, ou seja, a rotação do controle a direita tende  a afastar o mostrador e vice – versa.</a:t>
            </a:r>
          </a:p>
          <a:p>
            <a:pPr algn="just"/>
            <a:r>
              <a:rPr lang="pt-BR" sz="2400" dirty="0" smtClean="0">
                <a:latin typeface="Times New Roman" pitchFamily="18" charset="0"/>
                <a:cs typeface="Times New Roman" pitchFamily="18" charset="0"/>
              </a:rPr>
              <a:t>3º princípio – os controles e mostradores executam movimentos no mesmo sentido, no ponto mais próximo entre ambos. Em outras palavras, é como se existisse uma engrenagem imaginaria, de modo que o movimento de um deles “arrastasse” o outro. Esse </a:t>
            </a:r>
            <a:r>
              <a:rPr lang="pt-BR" sz="2400" dirty="0" smtClean="0">
                <a:latin typeface="Times New Roman" pitchFamily="18" charset="0"/>
                <a:cs typeface="Times New Roman" pitchFamily="18" charset="0"/>
              </a:rPr>
              <a:t>princípio </a:t>
            </a:r>
            <a:r>
              <a:rPr lang="pt-BR" sz="2400" dirty="0" smtClean="0">
                <a:latin typeface="Times New Roman" pitchFamily="18" charset="0"/>
                <a:cs typeface="Times New Roman" pitchFamily="18" charset="0"/>
              </a:rPr>
              <a:t>se aplica também aos </a:t>
            </a:r>
            <a:r>
              <a:rPr lang="pt-BR" sz="2400" dirty="0" smtClean="0">
                <a:latin typeface="Times New Roman" pitchFamily="18" charset="0"/>
                <a:cs typeface="Times New Roman" pitchFamily="18" charset="0"/>
              </a:rPr>
              <a:t>controles.</a:t>
            </a:r>
            <a:endParaRPr lang="pt-BR" sz="2400" dirty="0" smtClean="0">
              <a:latin typeface="Times New Roman" pitchFamily="18" charset="0"/>
              <a:cs typeface="Times New Roman" pitchFamily="18" charset="0"/>
            </a:endParaRPr>
          </a:p>
          <a:p>
            <a:pPr algn="just">
              <a:buNone/>
            </a:pPr>
            <a:r>
              <a:rPr lang="pt-BR" sz="2400" dirty="0" smtClean="0">
                <a:latin typeface="Times New Roman" pitchFamily="18" charset="0"/>
                <a:cs typeface="Times New Roman" pitchFamily="18" charset="0"/>
              </a:rPr>
              <a:t> </a:t>
            </a:r>
          </a:p>
          <a:p>
            <a:pPr algn="just"/>
            <a:endParaRPr lang="pt-B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1" name="Picture 3"/>
          <p:cNvPicPr>
            <a:picLocks noGrp="1" noChangeAspect="1" noChangeArrowheads="1"/>
          </p:cNvPicPr>
          <p:nvPr>
            <p:ph idx="1"/>
          </p:nvPr>
        </p:nvPicPr>
        <p:blipFill>
          <a:blip r:embed="rId2" cstate="print"/>
          <a:srcRect/>
          <a:stretch>
            <a:fillRect/>
          </a:stretch>
        </p:blipFill>
        <p:spPr bwMode="auto">
          <a:xfrm>
            <a:off x="395536" y="1700808"/>
            <a:ext cx="8588751" cy="270686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666526"/>
          </a:xfrm>
        </p:spPr>
        <p:txBody>
          <a:bodyPr/>
          <a:lstStyle/>
          <a:p>
            <a:r>
              <a:rPr lang="pt-BR" dirty="0" smtClean="0"/>
              <a:t>Sensibilidade do deslocamento</a:t>
            </a:r>
            <a:endParaRPr lang="pt-BR" dirty="0"/>
          </a:p>
        </p:txBody>
      </p:sp>
      <p:sp>
        <p:nvSpPr>
          <p:cNvPr id="3" name="Espaço Reservado para Conteúdo 2"/>
          <p:cNvSpPr>
            <a:spLocks noGrp="1"/>
          </p:cNvSpPr>
          <p:nvPr>
            <p:ph idx="1"/>
          </p:nvPr>
        </p:nvSpPr>
        <p:spPr>
          <a:xfrm>
            <a:off x="0" y="1628800"/>
            <a:ext cx="9144000" cy="5229200"/>
          </a:xfrm>
        </p:spPr>
        <p:txBody>
          <a:bodyPr>
            <a:normAutofit/>
          </a:bodyPr>
          <a:lstStyle/>
          <a:p>
            <a:pPr algn="just"/>
            <a:r>
              <a:rPr lang="pt-BR" sz="2800" dirty="0" smtClean="0">
                <a:latin typeface="Times New Roman" pitchFamily="18" charset="0"/>
                <a:cs typeface="Times New Roman" pitchFamily="18" charset="0"/>
              </a:rPr>
              <a:t>A sensibilidade  é medida pela </a:t>
            </a:r>
            <a:r>
              <a:rPr lang="pt-BR" sz="2800" dirty="0" smtClean="0">
                <a:latin typeface="Times New Roman" pitchFamily="18" charset="0"/>
                <a:cs typeface="Times New Roman" pitchFamily="18" charset="0"/>
              </a:rPr>
              <a:t>razão </a:t>
            </a:r>
            <a:r>
              <a:rPr lang="pt-BR" sz="2800" dirty="0" smtClean="0">
                <a:latin typeface="Times New Roman" pitchFamily="18" charset="0"/>
                <a:cs typeface="Times New Roman" pitchFamily="18" charset="0"/>
              </a:rPr>
              <a:t>entre o deslocamento do mostrador e do controle. Assim, quando o deslocamento do mostrador é pequeno em relação ao movimento do controle, a sensibilidade é </a:t>
            </a:r>
            <a:r>
              <a:rPr lang="pt-BR" sz="2800" b="1" dirty="0" smtClean="0">
                <a:solidFill>
                  <a:srgbClr val="FFFF00"/>
                </a:solidFill>
                <a:latin typeface="Times New Roman" pitchFamily="18" charset="0"/>
                <a:cs typeface="Times New Roman" pitchFamily="18" charset="0"/>
              </a:rPr>
              <a:t>baixa</a:t>
            </a:r>
            <a:r>
              <a:rPr lang="pt-BR" sz="2800" dirty="0" smtClean="0">
                <a:latin typeface="Times New Roman" pitchFamily="18" charset="0"/>
                <a:cs typeface="Times New Roman" pitchFamily="18" charset="0"/>
              </a:rPr>
              <a:t> e</a:t>
            </a:r>
            <a:r>
              <a:rPr lang="pt-BR" sz="2800" dirty="0" smtClean="0">
                <a:latin typeface="Times New Roman" pitchFamily="18" charset="0"/>
                <a:cs typeface="Times New Roman" pitchFamily="18" charset="0"/>
              </a:rPr>
              <a:t>, inversamente</a:t>
            </a:r>
            <a:r>
              <a:rPr lang="pt-BR" sz="2800" dirty="0" smtClean="0">
                <a:latin typeface="Times New Roman" pitchFamily="18" charset="0"/>
                <a:cs typeface="Times New Roman" pitchFamily="18" charset="0"/>
              </a:rPr>
              <a:t>, se o movimento do mostrador for grande em relação ao movimento do controle, a sensibilidade é </a:t>
            </a:r>
            <a:r>
              <a:rPr lang="pt-BR" sz="2800" b="1" dirty="0" smtClean="0">
                <a:solidFill>
                  <a:srgbClr val="FFFF00"/>
                </a:solidFill>
                <a:latin typeface="Times New Roman" pitchFamily="18" charset="0"/>
                <a:cs typeface="Times New Roman" pitchFamily="18" charset="0"/>
              </a:rPr>
              <a:t>alta</a:t>
            </a:r>
            <a:r>
              <a:rPr lang="pt-BR" sz="2800" b="1" dirty="0" smtClean="0">
                <a:latin typeface="Times New Roman" pitchFamily="18" charset="0"/>
                <a:cs typeface="Times New Roman" pitchFamily="18" charset="0"/>
              </a:rPr>
              <a:t>.</a:t>
            </a:r>
            <a:r>
              <a:rPr lang="pt-BR" sz="2800" dirty="0" smtClean="0">
                <a:latin typeface="Times New Roman" pitchFamily="18" charset="0"/>
                <a:cs typeface="Times New Roman" pitchFamily="18" charset="0"/>
              </a:rPr>
              <a:t> </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p:cNvPicPr>
            <a:picLocks noGrp="1" noChangeAspect="1" noChangeArrowheads="1"/>
          </p:cNvPicPr>
          <p:nvPr>
            <p:ph idx="1"/>
          </p:nvPr>
        </p:nvPicPr>
        <p:blipFill>
          <a:blip r:embed="rId2" cstate="print"/>
          <a:srcRect/>
          <a:stretch>
            <a:fillRect/>
          </a:stretch>
        </p:blipFill>
        <p:spPr bwMode="auto">
          <a:xfrm>
            <a:off x="611560" y="1124744"/>
            <a:ext cx="7980433" cy="4638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399032"/>
          </a:xfrm>
        </p:spPr>
        <p:txBody>
          <a:bodyPr/>
          <a:lstStyle/>
          <a:p>
            <a:r>
              <a:rPr lang="pt-BR" b="1" dirty="0" smtClean="0"/>
              <a:t>Controles </a:t>
            </a:r>
            <a:endParaRPr lang="pt-BR" b="1" dirty="0"/>
          </a:p>
        </p:txBody>
      </p:sp>
      <p:sp>
        <p:nvSpPr>
          <p:cNvPr id="3" name="Espaço Reservado para Conteúdo 2"/>
          <p:cNvSpPr>
            <a:spLocks noGrp="1"/>
          </p:cNvSpPr>
          <p:nvPr>
            <p:ph idx="1"/>
          </p:nvPr>
        </p:nvSpPr>
        <p:spPr>
          <a:xfrm>
            <a:off x="0" y="1268760"/>
            <a:ext cx="9144000" cy="5589240"/>
          </a:xfrm>
        </p:spPr>
        <p:txBody>
          <a:bodyPr>
            <a:normAutofit fontScale="62500" lnSpcReduction="20000"/>
          </a:bodyPr>
          <a:lstStyle/>
          <a:p>
            <a:pPr algn="just"/>
            <a:r>
              <a:rPr lang="pt-BR" sz="3500" b="1" dirty="0" smtClean="0">
                <a:latin typeface="Times New Roman" pitchFamily="18" charset="0"/>
                <a:cs typeface="Times New Roman" pitchFamily="18" charset="0"/>
              </a:rPr>
              <a:t>Tipos de controle:</a:t>
            </a:r>
          </a:p>
          <a:p>
            <a:pPr algn="just">
              <a:buNone/>
            </a:pPr>
            <a:r>
              <a:rPr lang="pt-BR" sz="3500" dirty="0" smtClean="0">
                <a:latin typeface="Times New Roman" pitchFamily="18" charset="0"/>
                <a:cs typeface="Times New Roman" pitchFamily="18" charset="0"/>
              </a:rPr>
              <a:t>	Os </a:t>
            </a:r>
            <a:r>
              <a:rPr lang="pt-BR" sz="3500" dirty="0" smtClean="0">
                <a:latin typeface="Times New Roman" pitchFamily="18" charset="0"/>
                <a:cs typeface="Times New Roman" pitchFamily="18" charset="0"/>
              </a:rPr>
              <a:t>controles são classificados geralmente em dois tipos </a:t>
            </a:r>
            <a:r>
              <a:rPr lang="pt-BR" sz="3500" dirty="0" smtClean="0">
                <a:latin typeface="Times New Roman" pitchFamily="18" charset="0"/>
                <a:cs typeface="Times New Roman" pitchFamily="18" charset="0"/>
              </a:rPr>
              <a:t>básicos, </a:t>
            </a:r>
            <a:r>
              <a:rPr lang="pt-BR" sz="3500" dirty="0" smtClean="0">
                <a:latin typeface="Times New Roman" pitchFamily="18" charset="0"/>
                <a:cs typeface="Times New Roman" pitchFamily="18" charset="0"/>
              </a:rPr>
              <a:t>de acordo com a função: discreto e contínuo</a:t>
            </a:r>
            <a:r>
              <a:rPr lang="pt-BR" sz="3500" dirty="0" smtClean="0">
                <a:latin typeface="Times New Roman" pitchFamily="18" charset="0"/>
                <a:cs typeface="Times New Roman" pitchFamily="18" charset="0"/>
              </a:rPr>
              <a:t>.</a:t>
            </a:r>
          </a:p>
          <a:p>
            <a:pPr algn="just">
              <a:buNone/>
            </a:pPr>
            <a:endParaRPr lang="pt-BR" sz="3500" dirty="0" smtClean="0">
              <a:latin typeface="Times New Roman" pitchFamily="18" charset="0"/>
              <a:cs typeface="Times New Roman" pitchFamily="18" charset="0"/>
            </a:endParaRPr>
          </a:p>
          <a:p>
            <a:pPr algn="just">
              <a:buNone/>
            </a:pPr>
            <a:r>
              <a:rPr lang="pt-BR" sz="3500" b="1" dirty="0" smtClean="0">
                <a:solidFill>
                  <a:srgbClr val="00FF00"/>
                </a:solidFill>
                <a:latin typeface="Times New Roman" pitchFamily="18" charset="0"/>
                <a:cs typeface="Times New Roman" pitchFamily="18" charset="0"/>
              </a:rPr>
              <a:t>	Controle </a:t>
            </a:r>
            <a:r>
              <a:rPr lang="pt-BR" sz="3500" b="1" dirty="0" smtClean="0">
                <a:solidFill>
                  <a:srgbClr val="00FF00"/>
                </a:solidFill>
                <a:latin typeface="Times New Roman" pitchFamily="18" charset="0"/>
                <a:cs typeface="Times New Roman" pitchFamily="18" charset="0"/>
              </a:rPr>
              <a:t>discreto </a:t>
            </a:r>
            <a:r>
              <a:rPr lang="pt-BR" sz="3500" dirty="0" smtClean="0">
                <a:latin typeface="Times New Roman" pitchFamily="18" charset="0"/>
                <a:cs typeface="Times New Roman" pitchFamily="18" charset="0"/>
              </a:rPr>
              <a:t>– o controle discreto é o que admite apenas algumas posições  bem definidas, não podendo assumir valores intermediários entre as mesmas. O controle discreto abrange as seguintes </a:t>
            </a:r>
            <a:r>
              <a:rPr lang="pt-BR" sz="3500" dirty="0" smtClean="0">
                <a:latin typeface="Times New Roman" pitchFamily="18" charset="0"/>
                <a:cs typeface="Times New Roman" pitchFamily="18" charset="0"/>
              </a:rPr>
              <a:t>categorias</a:t>
            </a:r>
            <a:r>
              <a:rPr lang="pt-BR" sz="3500" dirty="0" smtClean="0">
                <a:latin typeface="Times New Roman" pitchFamily="18" charset="0"/>
                <a:cs typeface="Times New Roman" pitchFamily="18" charset="0"/>
              </a:rPr>
              <a:t>:</a:t>
            </a:r>
            <a:endParaRPr lang="pt-BR" sz="3500" dirty="0" smtClean="0">
              <a:latin typeface="Times New Roman" pitchFamily="18" charset="0"/>
              <a:cs typeface="Times New Roman" pitchFamily="18" charset="0"/>
            </a:endParaRPr>
          </a:p>
          <a:p>
            <a:pPr algn="just">
              <a:buNone/>
            </a:pPr>
            <a:endParaRPr lang="pt-BR" sz="3500" dirty="0" smtClean="0">
              <a:latin typeface="Times New Roman" pitchFamily="18" charset="0"/>
              <a:cs typeface="Times New Roman" pitchFamily="18" charset="0"/>
            </a:endParaRPr>
          </a:p>
          <a:p>
            <a:pPr algn="just"/>
            <a:r>
              <a:rPr lang="pt-BR" sz="3500" dirty="0" smtClean="0">
                <a:latin typeface="Times New Roman" pitchFamily="18" charset="0"/>
                <a:cs typeface="Times New Roman" pitchFamily="18" charset="0"/>
              </a:rPr>
              <a:t>Ativação : admite somente dois estados possíveis sim/não ou liga/desliga.</a:t>
            </a:r>
          </a:p>
          <a:p>
            <a:pPr algn="just">
              <a:buNone/>
            </a:pPr>
            <a:endParaRPr lang="pt-BR" sz="3500" dirty="0" smtClean="0">
              <a:latin typeface="Times New Roman" pitchFamily="18" charset="0"/>
              <a:cs typeface="Times New Roman" pitchFamily="18" charset="0"/>
            </a:endParaRPr>
          </a:p>
          <a:p>
            <a:pPr algn="just"/>
            <a:r>
              <a:rPr lang="pt-BR" sz="3500" dirty="0" smtClean="0">
                <a:latin typeface="Times New Roman" pitchFamily="18" charset="0"/>
                <a:cs typeface="Times New Roman" pitchFamily="18" charset="0"/>
              </a:rPr>
              <a:t>Posicionamento: admite selecionar um </a:t>
            </a:r>
            <a:r>
              <a:rPr lang="pt-BR" sz="3500" dirty="0" smtClean="0">
                <a:latin typeface="Times New Roman" pitchFamily="18" charset="0"/>
                <a:cs typeface="Times New Roman" pitchFamily="18" charset="0"/>
              </a:rPr>
              <a:t>número </a:t>
            </a:r>
            <a:r>
              <a:rPr lang="pt-BR" sz="3500" dirty="0" smtClean="0">
                <a:latin typeface="Times New Roman" pitchFamily="18" charset="0"/>
                <a:cs typeface="Times New Roman" pitchFamily="18" charset="0"/>
              </a:rPr>
              <a:t>limitado de posições, como no caso do botão rotativo para selecionar o modo de operar uma </a:t>
            </a:r>
            <a:r>
              <a:rPr lang="pt-BR" sz="3500" dirty="0" smtClean="0">
                <a:latin typeface="Times New Roman" pitchFamily="18" charset="0"/>
                <a:cs typeface="Times New Roman" pitchFamily="18" charset="0"/>
              </a:rPr>
              <a:t>máquina</a:t>
            </a:r>
            <a:r>
              <a:rPr lang="pt-BR" sz="3500" dirty="0" smtClean="0">
                <a:latin typeface="Times New Roman" pitchFamily="18" charset="0"/>
                <a:cs typeface="Times New Roman" pitchFamily="18" charset="0"/>
              </a:rPr>
              <a:t>.</a:t>
            </a:r>
          </a:p>
          <a:p>
            <a:pPr algn="just"/>
            <a:endParaRPr lang="pt-BR" sz="3500" dirty="0" smtClean="0">
              <a:latin typeface="Times New Roman" pitchFamily="18" charset="0"/>
              <a:cs typeface="Times New Roman" pitchFamily="18" charset="0"/>
            </a:endParaRPr>
          </a:p>
          <a:p>
            <a:pPr algn="just"/>
            <a:r>
              <a:rPr lang="pt-BR" sz="3500" dirty="0" smtClean="0">
                <a:latin typeface="Times New Roman" pitchFamily="18" charset="0"/>
                <a:cs typeface="Times New Roman" pitchFamily="18" charset="0"/>
              </a:rPr>
              <a:t>Entrada de dados: conjunto de botões</a:t>
            </a:r>
            <a:r>
              <a:rPr lang="pt-BR" sz="3500" dirty="0" smtClean="0">
                <a:latin typeface="Times New Roman" pitchFamily="18" charset="0"/>
                <a:cs typeface="Times New Roman" pitchFamily="18" charset="0"/>
              </a:rPr>
              <a:t>, como </a:t>
            </a:r>
            <a:r>
              <a:rPr lang="pt-BR" sz="3500" dirty="0" smtClean="0">
                <a:latin typeface="Times New Roman" pitchFamily="18" charset="0"/>
                <a:cs typeface="Times New Roman" pitchFamily="18" charset="0"/>
              </a:rPr>
              <a:t>um teclado, que permite compor  </a:t>
            </a:r>
            <a:r>
              <a:rPr lang="pt-BR" sz="3500" dirty="0" smtClean="0">
                <a:latin typeface="Times New Roman" pitchFamily="18" charset="0"/>
                <a:cs typeface="Times New Roman" pitchFamily="18" charset="0"/>
              </a:rPr>
              <a:t>séries </a:t>
            </a:r>
            <a:r>
              <a:rPr lang="pt-BR" sz="3500" dirty="0" smtClean="0">
                <a:latin typeface="Times New Roman" pitchFamily="18" charset="0"/>
                <a:cs typeface="Times New Roman" pitchFamily="18" charset="0"/>
              </a:rPr>
              <a:t>de letras e/ou números. Exemplo: teclados de computadores, calculadoras e telefones</a:t>
            </a:r>
            <a:r>
              <a:rPr lang="pt-BR" sz="2700" dirty="0" smtClean="0">
                <a:latin typeface="Times New Roman" pitchFamily="18" charset="0"/>
                <a:cs typeface="Times New Roman" pitchFamily="18" charset="0"/>
              </a:rPr>
              <a:t>. </a:t>
            </a:r>
          </a:p>
          <a:p>
            <a:pPr algn="just"/>
            <a:endParaRPr lang="pt-BR" sz="2000" b="1" dirty="0" smtClean="0">
              <a:latin typeface="Times New Roman" pitchFamily="18" charset="0"/>
              <a:cs typeface="Times New Roman" pitchFamily="18" charset="0"/>
            </a:endParaRPr>
          </a:p>
          <a:p>
            <a:pPr algn="just">
              <a:buNone/>
            </a:pPr>
            <a:r>
              <a:rPr lang="pt-BR" sz="2000" dirty="0" smtClean="0">
                <a:latin typeface="Times New Roman" pitchFamily="18" charset="0"/>
                <a:cs typeface="Times New Roman" pitchFamily="18" charset="0"/>
              </a:rPr>
              <a:t>  </a:t>
            </a:r>
          </a:p>
          <a:p>
            <a:pPr algn="just">
              <a:buNone/>
            </a:pPr>
            <a:endParaRPr lang="pt-B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692696"/>
            <a:ext cx="9144000" cy="6165304"/>
          </a:xfrm>
        </p:spPr>
        <p:txBody>
          <a:bodyPr>
            <a:normAutofit/>
          </a:bodyPr>
          <a:lstStyle/>
          <a:p>
            <a:pPr algn="just">
              <a:buNone/>
            </a:pPr>
            <a:r>
              <a:rPr lang="pt-BR" sz="2800" b="1" dirty="0" smtClean="0">
                <a:latin typeface="Times New Roman" pitchFamily="18" charset="0"/>
                <a:cs typeface="Times New Roman" pitchFamily="18" charset="0"/>
              </a:rPr>
              <a:t>	</a:t>
            </a:r>
            <a:r>
              <a:rPr lang="pt-BR" sz="2800" b="1" dirty="0" smtClean="0">
                <a:solidFill>
                  <a:srgbClr val="00FF00"/>
                </a:solidFill>
                <a:latin typeface="Times New Roman" pitchFamily="18" charset="0"/>
                <a:cs typeface="Times New Roman" pitchFamily="18" charset="0"/>
              </a:rPr>
              <a:t>Controle contínuo</a:t>
            </a:r>
            <a:r>
              <a:rPr lang="pt-BR" sz="2800" b="1" dirty="0" smtClean="0">
                <a:latin typeface="Times New Roman" pitchFamily="18" charset="0"/>
                <a:cs typeface="Times New Roman" pitchFamily="18" charset="0"/>
              </a:rPr>
              <a:t>: </a:t>
            </a:r>
            <a:r>
              <a:rPr lang="pt-BR" sz="2800" dirty="0" smtClean="0">
                <a:latin typeface="Times New Roman" pitchFamily="18" charset="0"/>
                <a:cs typeface="Times New Roman" pitchFamily="18" charset="0"/>
              </a:rPr>
              <a:t>o controle </a:t>
            </a:r>
            <a:r>
              <a:rPr lang="pt-BR" sz="2800" dirty="0" smtClean="0">
                <a:latin typeface="Times New Roman" pitchFamily="18" charset="0"/>
                <a:cs typeface="Times New Roman" pitchFamily="18" charset="0"/>
              </a:rPr>
              <a:t>contínuo </a:t>
            </a:r>
            <a:r>
              <a:rPr lang="pt-BR" sz="2800" dirty="0" smtClean="0">
                <a:latin typeface="Times New Roman" pitchFamily="18" charset="0"/>
                <a:cs typeface="Times New Roman" pitchFamily="18" charset="0"/>
              </a:rPr>
              <a:t>é o que permite realizar uma infinidade de diferentes ajustes. Pode ser subdivido em duas categorias:</a:t>
            </a:r>
          </a:p>
          <a:p>
            <a:pPr algn="just"/>
            <a:r>
              <a:rPr lang="pt-BR" sz="2800" dirty="0" smtClean="0">
                <a:latin typeface="Times New Roman" pitchFamily="18" charset="0"/>
                <a:cs typeface="Times New Roman" pitchFamily="18" charset="0"/>
              </a:rPr>
              <a:t> </a:t>
            </a:r>
            <a:r>
              <a:rPr lang="pt-BR" sz="2800" dirty="0" smtClean="0">
                <a:latin typeface="Times New Roman" pitchFamily="18" charset="0"/>
                <a:cs typeface="Times New Roman" pitchFamily="18" charset="0"/>
              </a:rPr>
              <a:t>Posicionamento </a:t>
            </a:r>
            <a:r>
              <a:rPr lang="pt-BR" sz="2800" dirty="0" smtClean="0">
                <a:latin typeface="Times New Roman" pitchFamily="18" charset="0"/>
                <a:cs typeface="Times New Roman" pitchFamily="18" charset="0"/>
              </a:rPr>
              <a:t>quantitativo: quando deseja-se fixar um determinado valor dentro de um conjunto </a:t>
            </a:r>
            <a:r>
              <a:rPr lang="pt-BR" sz="2800" dirty="0" smtClean="0">
                <a:latin typeface="Times New Roman" pitchFamily="18" charset="0"/>
                <a:cs typeface="Times New Roman" pitchFamily="18" charset="0"/>
              </a:rPr>
              <a:t>contínuo</a:t>
            </a:r>
            <a:r>
              <a:rPr lang="pt-BR" sz="2800" dirty="0" smtClean="0">
                <a:latin typeface="Times New Roman" pitchFamily="18" charset="0"/>
                <a:cs typeface="Times New Roman" pitchFamily="18" charset="0"/>
              </a:rPr>
              <a:t>, como no caso do dial do </a:t>
            </a:r>
            <a:r>
              <a:rPr lang="pt-BR" sz="2800" dirty="0" smtClean="0">
                <a:latin typeface="Times New Roman" pitchFamily="18" charset="0"/>
                <a:cs typeface="Times New Roman" pitchFamily="18" charset="0"/>
              </a:rPr>
              <a:t>rádio</a:t>
            </a:r>
            <a:r>
              <a:rPr lang="pt-BR" sz="2800" dirty="0" smtClean="0">
                <a:latin typeface="Times New Roman" pitchFamily="18" charset="0"/>
                <a:cs typeface="Times New Roman" pitchFamily="18" charset="0"/>
              </a:rPr>
              <a:t>.</a:t>
            </a:r>
          </a:p>
          <a:p>
            <a:pPr algn="just"/>
            <a:r>
              <a:rPr lang="pt-BR" sz="2800" dirty="0" smtClean="0">
                <a:latin typeface="Times New Roman" pitchFamily="18" charset="0"/>
                <a:cs typeface="Times New Roman" pitchFamily="18" charset="0"/>
              </a:rPr>
              <a:t>Movimento </a:t>
            </a:r>
            <a:r>
              <a:rPr lang="pt-BR" sz="2800" dirty="0" smtClean="0">
                <a:latin typeface="Times New Roman" pitchFamily="18" charset="0"/>
                <a:cs typeface="Times New Roman" pitchFamily="18" charset="0"/>
              </a:rPr>
              <a:t>contínuo</a:t>
            </a:r>
            <a:r>
              <a:rPr lang="pt-BR" sz="2800" dirty="0" smtClean="0">
                <a:latin typeface="Times New Roman" pitchFamily="18" charset="0"/>
                <a:cs typeface="Times New Roman" pitchFamily="18" charset="0"/>
              </a:rPr>
              <a:t>: quando serve para alterar continuamente o estado da </a:t>
            </a:r>
            <a:r>
              <a:rPr lang="pt-BR" sz="2800" dirty="0" smtClean="0">
                <a:latin typeface="Times New Roman" pitchFamily="18" charset="0"/>
                <a:cs typeface="Times New Roman" pitchFamily="18" charset="0"/>
              </a:rPr>
              <a:t>máquina</a:t>
            </a:r>
            <a:r>
              <a:rPr lang="pt-BR" sz="2800" dirty="0" smtClean="0">
                <a:latin typeface="Times New Roman" pitchFamily="18" charset="0"/>
                <a:cs typeface="Times New Roman" pitchFamily="18" charset="0"/>
              </a:rPr>
              <a:t>, acompanhando sua trajetória, como o volante de um automóvel. </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8229600" cy="1399032"/>
          </a:xfrm>
        </p:spPr>
        <p:txBody>
          <a:bodyPr/>
          <a:lstStyle/>
          <a:p>
            <a:pPr algn="ctr"/>
            <a:r>
              <a:rPr lang="pt-BR" b="1" dirty="0" smtClean="0"/>
              <a:t>Seleção de controles </a:t>
            </a:r>
            <a:endParaRPr lang="pt-BR" b="1" dirty="0"/>
          </a:p>
        </p:txBody>
      </p:sp>
      <p:sp>
        <p:nvSpPr>
          <p:cNvPr id="3" name="Espaço Reservado para Conteúdo 2"/>
          <p:cNvSpPr>
            <a:spLocks noGrp="1"/>
          </p:cNvSpPr>
          <p:nvPr>
            <p:ph idx="1"/>
          </p:nvPr>
        </p:nvSpPr>
        <p:spPr>
          <a:xfrm>
            <a:off x="0" y="1412776"/>
            <a:ext cx="9144000" cy="5445224"/>
          </a:xfrm>
        </p:spPr>
        <p:txBody>
          <a:bodyPr>
            <a:normAutofit/>
          </a:bodyPr>
          <a:lstStyle/>
          <a:p>
            <a:pPr algn="just"/>
            <a:r>
              <a:rPr lang="pt-BR" sz="2700" dirty="0" smtClean="0">
                <a:latin typeface="Times New Roman" pitchFamily="18" charset="0"/>
                <a:cs typeface="Times New Roman" pitchFamily="18" charset="0"/>
              </a:rPr>
              <a:t>Para a correta seleção dos controles deve-se considerar</a:t>
            </a:r>
            <a:r>
              <a:rPr lang="pt-BR" sz="2700" dirty="0" smtClean="0">
                <a:latin typeface="Times New Roman" pitchFamily="18" charset="0"/>
                <a:cs typeface="Times New Roman" pitchFamily="18" charset="0"/>
              </a:rPr>
              <a:t>, em </a:t>
            </a:r>
            <a:r>
              <a:rPr lang="pt-BR" sz="2700" dirty="0" smtClean="0">
                <a:latin typeface="Times New Roman" pitchFamily="18" charset="0"/>
                <a:cs typeface="Times New Roman" pitchFamily="18" charset="0"/>
              </a:rPr>
              <a:t>primeiro lugar, as características das informações que se quer transmitir ao sistema (discreto ou continuo). Em segundo lugar, as </a:t>
            </a:r>
            <a:r>
              <a:rPr lang="pt-BR" sz="2700" dirty="0" smtClean="0">
                <a:latin typeface="Times New Roman" pitchFamily="18" charset="0"/>
                <a:cs typeface="Times New Roman" pitchFamily="18" charset="0"/>
              </a:rPr>
              <a:t>características operacionais</a:t>
            </a:r>
            <a:r>
              <a:rPr lang="pt-BR" sz="2700" dirty="0" smtClean="0">
                <a:latin typeface="Times New Roman" pitchFamily="18" charset="0"/>
                <a:cs typeface="Times New Roman" pitchFamily="18" charset="0"/>
              </a:rPr>
              <a:t>, como a </a:t>
            </a:r>
            <a:r>
              <a:rPr lang="pt-BR" sz="2700" dirty="0" smtClean="0">
                <a:latin typeface="Times New Roman" pitchFamily="18" charset="0"/>
                <a:cs typeface="Times New Roman" pitchFamily="18" charset="0"/>
              </a:rPr>
              <a:t>frequência</a:t>
            </a:r>
            <a:r>
              <a:rPr lang="pt-BR" sz="2700" dirty="0" smtClean="0">
                <a:latin typeface="Times New Roman" pitchFamily="18" charset="0"/>
                <a:cs typeface="Times New Roman" pitchFamily="18" charset="0"/>
              </a:rPr>
              <a:t>, velocidade, precisão e força dos movimentos exigidos do operador, </a:t>
            </a:r>
          </a:p>
          <a:p>
            <a:pPr algn="just">
              <a:buNone/>
            </a:pPr>
            <a:r>
              <a:rPr lang="pt-BR" sz="2700" dirty="0" smtClean="0">
                <a:latin typeface="Times New Roman" pitchFamily="18" charset="0"/>
                <a:cs typeface="Times New Roman" pitchFamily="18" charset="0"/>
              </a:rPr>
              <a:t>	Podemos </a:t>
            </a:r>
            <a:r>
              <a:rPr lang="pt-BR" sz="2700" dirty="0" smtClean="0">
                <a:latin typeface="Times New Roman" pitchFamily="18" charset="0"/>
                <a:cs typeface="Times New Roman" pitchFamily="18" charset="0"/>
              </a:rPr>
              <a:t>dizer que a precisão vai diminuindo quando se passa do movimento do dedo para as mãos, daí para os braços, ombros e o corpo; mas a força desses movimentos aumenta na mesma </a:t>
            </a:r>
            <a:r>
              <a:rPr lang="pt-BR" sz="2700" dirty="0" smtClean="0">
                <a:latin typeface="Times New Roman" pitchFamily="18" charset="0"/>
                <a:cs typeface="Times New Roman" pitchFamily="18" charset="0"/>
              </a:rPr>
              <a:t>sequência</a:t>
            </a:r>
            <a:r>
              <a:rPr lang="pt-BR" sz="2700" dirty="0" smtClean="0">
                <a:latin typeface="Times New Roman" pitchFamily="18" charset="0"/>
                <a:cs typeface="Times New Roman" pitchFamily="18" charset="0"/>
              </a:rPr>
              <a:t>. </a:t>
            </a:r>
            <a:endParaRPr lang="pt-BR"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720080"/>
            <a:ext cx="9144000" cy="6137920"/>
          </a:xfrm>
        </p:spPr>
        <p:txBody>
          <a:bodyPr>
            <a:normAutofit/>
          </a:bodyPr>
          <a:lstStyle/>
          <a:p>
            <a:pPr algn="just"/>
            <a:r>
              <a:rPr lang="pt-BR" sz="2800" dirty="0" smtClean="0"/>
              <a:t>De acordo com os princípios ergonômicos, as </a:t>
            </a:r>
            <a:r>
              <a:rPr lang="pt-BR" sz="2800" dirty="0" smtClean="0"/>
              <a:t>máquinas </a:t>
            </a:r>
            <a:r>
              <a:rPr lang="pt-BR" sz="2800" dirty="0" smtClean="0"/>
              <a:t>são consideradas como “prolongamentos” do homem. Uma boa adaptação homem- </a:t>
            </a:r>
            <a:r>
              <a:rPr lang="pt-BR" sz="2800" dirty="0" smtClean="0"/>
              <a:t>máquina </a:t>
            </a:r>
            <a:r>
              <a:rPr lang="pt-BR" sz="2800" dirty="0" smtClean="0"/>
              <a:t>contribui para reduzir os erros, fadiga e acidentes. Em consequência, melhora-se o desempenho do sistema.</a:t>
            </a:r>
            <a:endParaRPr lang="pt-B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Controle com os pés</a:t>
            </a:r>
            <a:endParaRPr lang="pt-BR" b="1" dirty="0"/>
          </a:p>
        </p:txBody>
      </p:sp>
      <p:sp>
        <p:nvSpPr>
          <p:cNvPr id="3" name="Espaço Reservado para Conteúdo 2"/>
          <p:cNvSpPr>
            <a:spLocks noGrp="1"/>
          </p:cNvSpPr>
          <p:nvPr>
            <p:ph idx="1"/>
          </p:nvPr>
        </p:nvSpPr>
        <p:spPr>
          <a:xfrm>
            <a:off x="0" y="1882808"/>
            <a:ext cx="9144000" cy="4975192"/>
          </a:xfrm>
        </p:spPr>
        <p:txBody>
          <a:bodyPr>
            <a:normAutofit/>
          </a:bodyPr>
          <a:lstStyle/>
          <a:p>
            <a:pPr algn="just">
              <a:buNone/>
            </a:pPr>
            <a:r>
              <a:rPr lang="pt-BR" sz="2800" dirty="0" smtClean="0">
                <a:latin typeface="Times New Roman" pitchFamily="18" charset="0"/>
                <a:cs typeface="Times New Roman" pitchFamily="18" charset="0"/>
              </a:rPr>
              <a:t>	</a:t>
            </a:r>
            <a:r>
              <a:rPr lang="pt-BR" sz="2800" b="1" i="1" dirty="0" smtClean="0">
                <a:solidFill>
                  <a:srgbClr val="00FF00"/>
                </a:solidFill>
                <a:latin typeface="Times New Roman" pitchFamily="18" charset="0"/>
                <a:cs typeface="Times New Roman" pitchFamily="18" charset="0"/>
              </a:rPr>
              <a:t>O movimento dos pés só serve para controles grosseiros.</a:t>
            </a:r>
          </a:p>
          <a:p>
            <a:pPr algn="just">
              <a:buNone/>
            </a:pPr>
            <a:r>
              <a:rPr lang="pt-BR" sz="2800" dirty="0" smtClean="0">
                <a:latin typeface="Times New Roman" pitchFamily="18" charset="0"/>
                <a:cs typeface="Times New Roman" pitchFamily="18" charset="0"/>
              </a:rPr>
              <a:t>	Só se pode exercer o movimento de empurrar (e não o de puxar) com os pés. De qualquer forma, tem a grande vantagem de liberar as mãos para outras tarefas que exijam mais precisão.</a:t>
            </a:r>
          </a:p>
          <a:p>
            <a:pPr algn="just">
              <a:buNone/>
            </a:pPr>
            <a:r>
              <a:rPr lang="pt-BR" sz="2800" dirty="0" smtClean="0">
                <a:latin typeface="Times New Roman" pitchFamily="18" charset="0"/>
                <a:cs typeface="Times New Roman" pitchFamily="18" charset="0"/>
              </a:rPr>
              <a:t>	Tipicamente, são realizadas com os pés operações de tipo liga-desliga ou de operações de prender </a:t>
            </a:r>
            <a:r>
              <a:rPr lang="pt-BR" sz="2800" dirty="0" smtClean="0">
                <a:latin typeface="Times New Roman" pitchFamily="18" charset="0"/>
                <a:cs typeface="Times New Roman" pitchFamily="18" charset="0"/>
              </a:rPr>
              <a:t>e </a:t>
            </a:r>
            <a:r>
              <a:rPr lang="pt-BR" sz="2800" dirty="0" smtClean="0">
                <a:latin typeface="Times New Roman" pitchFamily="18" charset="0"/>
                <a:cs typeface="Times New Roman" pitchFamily="18" charset="0"/>
              </a:rPr>
              <a:t>soltar materiais, no começo e fim das operações.</a:t>
            </a:r>
          </a:p>
          <a:p>
            <a:pPr algn="just">
              <a:buNone/>
            </a:pPr>
            <a:r>
              <a:rPr lang="pt-BR" sz="2800" dirty="0" smtClean="0">
                <a:latin typeface="Times New Roman" pitchFamily="18" charset="0"/>
                <a:cs typeface="Times New Roman" pitchFamily="18" charset="0"/>
              </a:rPr>
              <a:t>	 </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399032"/>
          </a:xfrm>
        </p:spPr>
        <p:txBody>
          <a:bodyPr/>
          <a:lstStyle/>
          <a:p>
            <a:pPr algn="ctr"/>
            <a:r>
              <a:rPr lang="pt-BR" b="1" dirty="0" smtClean="0"/>
              <a:t>Discriminação </a:t>
            </a:r>
            <a:r>
              <a:rPr lang="pt-BR" b="1" dirty="0" smtClean="0"/>
              <a:t>dos controles </a:t>
            </a:r>
            <a:endParaRPr lang="pt-BR" b="1" dirty="0"/>
          </a:p>
        </p:txBody>
      </p:sp>
      <p:sp>
        <p:nvSpPr>
          <p:cNvPr id="3" name="Espaço Reservado para Conteúdo 2"/>
          <p:cNvSpPr>
            <a:spLocks noGrp="1"/>
          </p:cNvSpPr>
          <p:nvPr>
            <p:ph idx="1"/>
          </p:nvPr>
        </p:nvSpPr>
        <p:spPr>
          <a:xfrm>
            <a:off x="0" y="1484784"/>
            <a:ext cx="9144000" cy="5373216"/>
          </a:xfrm>
        </p:spPr>
        <p:txBody>
          <a:bodyPr/>
          <a:lstStyle/>
          <a:p>
            <a:pPr algn="just">
              <a:buNone/>
            </a:pPr>
            <a:r>
              <a:rPr lang="pt-BR" dirty="0" smtClean="0"/>
              <a:t>	</a:t>
            </a:r>
            <a:r>
              <a:rPr lang="pt-BR" sz="2700" dirty="0" smtClean="0"/>
              <a:t>Muitos artifícios podem ser utilizados para diferenciar os controles e facilitar  a sua correta identificação e operação, reduzindo-se os índices de erros e acidentes.</a:t>
            </a:r>
          </a:p>
          <a:p>
            <a:pPr algn="just"/>
            <a:r>
              <a:rPr lang="pt-BR" sz="2700" b="1" u="sng" dirty="0" smtClean="0"/>
              <a:t>Forma</a:t>
            </a:r>
            <a:r>
              <a:rPr lang="pt-BR" sz="2700" dirty="0" smtClean="0"/>
              <a:t>: A discriminação pela forma é aquela que ocorre apenas pelo tato.</a:t>
            </a:r>
          </a:p>
          <a:p>
            <a:pPr algn="just"/>
            <a:r>
              <a:rPr lang="pt-BR" sz="2700" b="1" u="sng" dirty="0" smtClean="0"/>
              <a:t>Tamanho: </a:t>
            </a:r>
            <a:r>
              <a:rPr lang="pt-BR" sz="2700" dirty="0" smtClean="0"/>
              <a:t>A discriminação pelo tamanho (com a mesma forma) já é mais difícil do que pela forma.  Ela só funciona bem se os controles estiverem próximos entre si, para que possam ser comparados visualmente.</a:t>
            </a:r>
            <a:r>
              <a:rPr lang="pt-BR" sz="2700" b="1" u="sng" dirty="0" smtClean="0"/>
              <a:t> </a:t>
            </a:r>
            <a:endParaRPr lang="pt-BR" sz="2700"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lstStyle/>
          <a:p>
            <a:pPr algn="just"/>
            <a:r>
              <a:rPr lang="pt-BR" sz="2700" b="1" u="sng" dirty="0" smtClean="0"/>
              <a:t>Cores</a:t>
            </a:r>
            <a:r>
              <a:rPr lang="pt-BR" b="1" u="sng" dirty="0" smtClean="0"/>
              <a:t>:</a:t>
            </a:r>
            <a:r>
              <a:rPr lang="pt-BR" b="1" dirty="0" smtClean="0"/>
              <a:t> </a:t>
            </a:r>
            <a:r>
              <a:rPr lang="pt-BR" sz="2700" dirty="0" smtClean="0">
                <a:latin typeface="Times New Roman" pitchFamily="18" charset="0"/>
                <a:cs typeface="Times New Roman" pitchFamily="18" charset="0"/>
              </a:rPr>
              <a:t>o uso de cores pode ser um elemento importante para a discriminação de controles. Além disso, as cores podem ser associadas a determinados </a:t>
            </a:r>
            <a:r>
              <a:rPr lang="pt-BR" sz="2700" b="1" dirty="0" smtClean="0">
                <a:solidFill>
                  <a:srgbClr val="00FF00"/>
                </a:solidFill>
                <a:latin typeface="Times New Roman" pitchFamily="18" charset="0"/>
                <a:cs typeface="Times New Roman" pitchFamily="18" charset="0"/>
              </a:rPr>
              <a:t>significados</a:t>
            </a:r>
            <a:r>
              <a:rPr lang="pt-BR" sz="2700" b="1" dirty="0" smtClean="0">
                <a:latin typeface="Times New Roman" pitchFamily="18" charset="0"/>
                <a:cs typeface="Times New Roman" pitchFamily="18" charset="0"/>
              </a:rPr>
              <a:t>, </a:t>
            </a:r>
            <a:r>
              <a:rPr lang="pt-BR" sz="2700" dirty="0" smtClean="0">
                <a:latin typeface="Times New Roman" pitchFamily="18" charset="0"/>
                <a:cs typeface="Times New Roman" pitchFamily="18" charset="0"/>
              </a:rPr>
              <a:t>como </a:t>
            </a:r>
            <a:r>
              <a:rPr lang="pt-BR" sz="2700" dirty="0" smtClean="0">
                <a:latin typeface="Times New Roman" pitchFamily="18" charset="0"/>
                <a:cs typeface="Times New Roman" pitchFamily="18" charset="0"/>
              </a:rPr>
              <a:t>a</a:t>
            </a:r>
            <a:r>
              <a:rPr lang="pt-BR" sz="2700" dirty="0" smtClean="0">
                <a:latin typeface="Times New Roman" pitchFamily="18" charset="0"/>
                <a:cs typeface="Times New Roman" pitchFamily="18" charset="0"/>
              </a:rPr>
              <a:t> </a:t>
            </a:r>
            <a:r>
              <a:rPr lang="pt-BR" sz="2700" dirty="0" smtClean="0">
                <a:latin typeface="Times New Roman" pitchFamily="18" charset="0"/>
                <a:cs typeface="Times New Roman" pitchFamily="18" charset="0"/>
              </a:rPr>
              <a:t>verde para ligar as </a:t>
            </a:r>
            <a:r>
              <a:rPr lang="pt-BR" sz="2700" dirty="0" smtClean="0">
                <a:latin typeface="Times New Roman" pitchFamily="18" charset="0"/>
                <a:cs typeface="Times New Roman" pitchFamily="18" charset="0"/>
              </a:rPr>
              <a:t>máquinas </a:t>
            </a:r>
            <a:r>
              <a:rPr lang="pt-BR" sz="2700" dirty="0" smtClean="0">
                <a:latin typeface="Times New Roman" pitchFamily="18" charset="0"/>
                <a:cs typeface="Times New Roman" pitchFamily="18" charset="0"/>
              </a:rPr>
              <a:t>e a vermelha para desligar. A desvantagem é que exige um acompanhamento visual e não funciona bem em lugares mal iluminados  ou quando se sujam facilmente. As cores podem sofrer mudanças sob diferentes tipos de iluminação. Deve-se considerar também que 2% das mulheres e 3,5% dos homens são daltônicos. </a:t>
            </a:r>
          </a:p>
          <a:p>
            <a:pPr algn="just"/>
            <a:r>
              <a:rPr lang="pt-BR" sz="2700" b="1" u="sng" dirty="0" smtClean="0">
                <a:latin typeface="+mj-lt"/>
                <a:cs typeface="Times New Roman" pitchFamily="18" charset="0"/>
              </a:rPr>
              <a:t>Textura:</a:t>
            </a:r>
            <a:r>
              <a:rPr lang="pt-BR" sz="2700" b="1" dirty="0" smtClean="0">
                <a:latin typeface="+mj-lt"/>
                <a:cs typeface="Times New Roman" pitchFamily="18" charset="0"/>
              </a:rPr>
              <a:t> </a:t>
            </a:r>
            <a:r>
              <a:rPr lang="pt-BR" sz="2700" dirty="0" smtClean="0">
                <a:latin typeface="Times New Roman" pitchFamily="18" charset="0"/>
                <a:cs typeface="Times New Roman" pitchFamily="18" charset="0"/>
              </a:rPr>
              <a:t>A textura refere-se ao tipo de acabamento superficial do controle. É possível discriminar </a:t>
            </a:r>
            <a:r>
              <a:rPr lang="pt-BR" sz="2700" b="1" dirty="0" smtClean="0">
                <a:latin typeface="Times New Roman" pitchFamily="18" charset="0"/>
                <a:cs typeface="Times New Roman" pitchFamily="18" charset="0"/>
              </a:rPr>
              <a:t>três tipos </a:t>
            </a:r>
            <a:r>
              <a:rPr lang="pt-BR" sz="2700" dirty="0" smtClean="0">
                <a:latin typeface="Times New Roman" pitchFamily="18" charset="0"/>
                <a:cs typeface="Times New Roman" pitchFamily="18" charset="0"/>
              </a:rPr>
              <a:t>de texturas</a:t>
            </a:r>
            <a:r>
              <a:rPr lang="pt-BR" sz="2700" dirty="0" smtClean="0">
                <a:latin typeface="Times New Roman" pitchFamily="18" charset="0"/>
                <a:cs typeface="Times New Roman" pitchFamily="18" charset="0"/>
              </a:rPr>
              <a:t>: a </a:t>
            </a:r>
            <a:r>
              <a:rPr lang="pt-BR" sz="2700" b="1" dirty="0" smtClean="0">
                <a:solidFill>
                  <a:srgbClr val="FFFF00"/>
                </a:solidFill>
                <a:latin typeface="Times New Roman" pitchFamily="18" charset="0"/>
                <a:cs typeface="Times New Roman" pitchFamily="18" charset="0"/>
              </a:rPr>
              <a:t>superfície lisa</a:t>
            </a:r>
            <a:r>
              <a:rPr lang="pt-BR" sz="2700" dirty="0" smtClean="0">
                <a:latin typeface="Times New Roman" pitchFamily="18" charset="0"/>
                <a:cs typeface="Times New Roman" pitchFamily="18" charset="0"/>
              </a:rPr>
              <a:t>, </a:t>
            </a:r>
            <a:r>
              <a:rPr lang="pt-BR" sz="2700" b="1" dirty="0" smtClean="0">
                <a:solidFill>
                  <a:srgbClr val="FFFF00"/>
                </a:solidFill>
                <a:latin typeface="Times New Roman" pitchFamily="18" charset="0"/>
                <a:cs typeface="Times New Roman" pitchFamily="18" charset="0"/>
              </a:rPr>
              <a:t>superfície rugosa </a:t>
            </a:r>
            <a:r>
              <a:rPr lang="pt-BR" sz="2700" dirty="0" smtClean="0">
                <a:latin typeface="Times New Roman" pitchFamily="18" charset="0"/>
                <a:cs typeface="Times New Roman" pitchFamily="18" charset="0"/>
              </a:rPr>
              <a:t>(</a:t>
            </a:r>
            <a:r>
              <a:rPr lang="pt-BR" sz="2700" dirty="0" err="1" smtClean="0">
                <a:latin typeface="Times New Roman" pitchFamily="18" charset="0"/>
                <a:cs typeface="Times New Roman" pitchFamily="18" charset="0"/>
              </a:rPr>
              <a:t>recartilhada</a:t>
            </a:r>
            <a:r>
              <a:rPr lang="pt-BR" sz="2700" dirty="0" smtClean="0">
                <a:latin typeface="Times New Roman" pitchFamily="18" charset="0"/>
                <a:cs typeface="Times New Roman" pitchFamily="18" charset="0"/>
              </a:rPr>
              <a:t> ou pequenas estrias) e aquelas </a:t>
            </a:r>
            <a:r>
              <a:rPr lang="pt-BR" sz="2700" b="1" dirty="0" smtClean="0">
                <a:solidFill>
                  <a:srgbClr val="FFFF00"/>
                </a:solidFill>
                <a:latin typeface="Times New Roman" pitchFamily="18" charset="0"/>
                <a:cs typeface="Times New Roman" pitchFamily="18" charset="0"/>
              </a:rPr>
              <a:t>com </a:t>
            </a:r>
            <a:r>
              <a:rPr lang="pt-BR" sz="2700" b="1" dirty="0" smtClean="0">
                <a:solidFill>
                  <a:srgbClr val="FFFF00"/>
                </a:solidFill>
                <a:latin typeface="Times New Roman" pitchFamily="18" charset="0"/>
                <a:cs typeface="Times New Roman" pitchFamily="18" charset="0"/>
              </a:rPr>
              <a:t>pequenos </a:t>
            </a:r>
            <a:r>
              <a:rPr lang="pt-BR" sz="2700" b="1" dirty="0" smtClean="0">
                <a:solidFill>
                  <a:srgbClr val="FFFF00"/>
                </a:solidFill>
                <a:latin typeface="Times New Roman" pitchFamily="18" charset="0"/>
                <a:cs typeface="Times New Roman" pitchFamily="18" charset="0"/>
              </a:rPr>
              <a:t>sulcos </a:t>
            </a:r>
            <a:r>
              <a:rPr lang="pt-BR" sz="2700" b="1" dirty="0" smtClean="0">
                <a:solidFill>
                  <a:srgbClr val="FFFF00"/>
                </a:solidFill>
                <a:latin typeface="Times New Roman" pitchFamily="18" charset="0"/>
                <a:cs typeface="Times New Roman" pitchFamily="18" charset="0"/>
              </a:rPr>
              <a:t>no sentido axial</a:t>
            </a:r>
            <a:r>
              <a:rPr lang="pt-BR" sz="2700" dirty="0" smtClean="0">
                <a:latin typeface="Times New Roman" pitchFamily="18" charset="0"/>
                <a:cs typeface="Times New Roman" pitchFamily="18" charset="0"/>
              </a:rPr>
              <a:t>. A discriminação das mesmas</a:t>
            </a:r>
            <a:r>
              <a:rPr lang="pt-BR" sz="2700" dirty="0" smtClean="0">
                <a:latin typeface="Times New Roman" pitchFamily="18" charset="0"/>
                <a:cs typeface="Times New Roman" pitchFamily="18" charset="0"/>
              </a:rPr>
              <a:t>, naturalmente</a:t>
            </a:r>
            <a:r>
              <a:rPr lang="pt-BR" sz="2700" dirty="0" smtClean="0">
                <a:latin typeface="Times New Roman" pitchFamily="18" charset="0"/>
                <a:cs typeface="Times New Roman" pitchFamily="18" charset="0"/>
              </a:rPr>
              <a:t>, é prejudicada quando o operador  usa luvas.</a:t>
            </a:r>
            <a:endParaRPr lang="pt-BR" sz="27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Autofit/>
          </a:bodyPr>
          <a:lstStyle/>
          <a:p>
            <a:pPr algn="just"/>
            <a:r>
              <a:rPr lang="pt-BR" sz="2500" b="1" u="sng" dirty="0" smtClean="0">
                <a:latin typeface="Times New Roman" pitchFamily="18" charset="0"/>
                <a:cs typeface="Times New Roman" pitchFamily="18" charset="0"/>
              </a:rPr>
              <a:t>Modo operacional</a:t>
            </a:r>
            <a:r>
              <a:rPr lang="pt-BR" sz="2500" dirty="0" smtClean="0">
                <a:latin typeface="Times New Roman" pitchFamily="18" charset="0"/>
                <a:cs typeface="Times New Roman" pitchFamily="18" charset="0"/>
              </a:rPr>
              <a:t>: cada tipo de controle pode ter um modo operacional diferente. Por exemplo, alguns podem ser do tipo alavanca, outros do tipo puxar/empurrar e outros ainda, do tipo rotacional. Cada um deles só pode ser operado com um determinados tipos de movimentos. No uso desse tipo de controle, deve ser verificada a compatibilidade dos seus movimentos com os estereótipos. </a:t>
            </a:r>
          </a:p>
          <a:p>
            <a:pPr algn="just"/>
            <a:r>
              <a:rPr lang="pt-BR" sz="2500" b="1" u="sng" dirty="0" smtClean="0">
                <a:latin typeface="Times New Roman" pitchFamily="18" charset="0"/>
                <a:cs typeface="Times New Roman" pitchFamily="18" charset="0"/>
              </a:rPr>
              <a:t>L</a:t>
            </a:r>
            <a:r>
              <a:rPr lang="pt-BR" sz="2500" b="1" u="sng" dirty="0" smtClean="0">
                <a:latin typeface="Times New Roman" pitchFamily="18" charset="0"/>
                <a:cs typeface="Times New Roman" pitchFamily="18" charset="0"/>
              </a:rPr>
              <a:t>ocalização</a:t>
            </a:r>
            <a:r>
              <a:rPr lang="pt-BR" sz="2500" dirty="0" smtClean="0">
                <a:latin typeface="Times New Roman" pitchFamily="18" charset="0"/>
                <a:cs typeface="Times New Roman" pitchFamily="18" charset="0"/>
              </a:rPr>
              <a:t>: a localização dos controles supõe a sua identificação pelo senso </a:t>
            </a:r>
            <a:r>
              <a:rPr lang="pt-BR" sz="2500" dirty="0" err="1" smtClean="0">
                <a:latin typeface="Times New Roman" pitchFamily="18" charset="0"/>
                <a:cs typeface="Times New Roman" pitchFamily="18" charset="0"/>
              </a:rPr>
              <a:t>cinestésico</a:t>
            </a:r>
            <a:r>
              <a:rPr lang="pt-BR" sz="2500" dirty="0" smtClean="0">
                <a:latin typeface="Times New Roman" pitchFamily="18" charset="0"/>
                <a:cs typeface="Times New Roman" pitchFamily="18" charset="0"/>
              </a:rPr>
              <a:t>, sem acompanhamento visual. É o que ocorre, por exemplo, com o motorista manejando o câmbio, tendo a sua visão fixada no transito. Essa identificação exige um certo distanciamento entre os controles, porque o senso </a:t>
            </a:r>
            <a:r>
              <a:rPr lang="pt-BR" sz="2500" dirty="0" err="1" smtClean="0">
                <a:latin typeface="Times New Roman" pitchFamily="18" charset="0"/>
                <a:cs typeface="Times New Roman" pitchFamily="18" charset="0"/>
              </a:rPr>
              <a:t>cinestésico</a:t>
            </a:r>
            <a:r>
              <a:rPr lang="pt-BR" sz="2500" dirty="0" smtClean="0">
                <a:latin typeface="Times New Roman" pitchFamily="18" charset="0"/>
                <a:cs typeface="Times New Roman" pitchFamily="18" charset="0"/>
              </a:rPr>
              <a:t> </a:t>
            </a:r>
            <a:r>
              <a:rPr lang="pt-BR" sz="2500" dirty="0" smtClean="0">
                <a:latin typeface="Times New Roman" pitchFamily="18" charset="0"/>
                <a:cs typeface="Times New Roman" pitchFamily="18" charset="0"/>
              </a:rPr>
              <a:t>não tem muita precisão. Testes realizados demonstram que as </a:t>
            </a:r>
            <a:r>
              <a:rPr lang="pt-BR" sz="2500" dirty="0" smtClean="0">
                <a:latin typeface="Times New Roman" pitchFamily="18" charset="0"/>
                <a:cs typeface="Times New Roman" pitchFamily="18" charset="0"/>
              </a:rPr>
              <a:t>distâncias </a:t>
            </a:r>
            <a:r>
              <a:rPr lang="pt-BR" sz="2500" dirty="0" smtClean="0">
                <a:latin typeface="Times New Roman" pitchFamily="18" charset="0"/>
                <a:cs typeface="Times New Roman" pitchFamily="18" charset="0"/>
              </a:rPr>
              <a:t>mínimas entre dois controles, para que não sejam confundidos entre si, devem ser de pelo menos 6,3 cm, para deslocamentos verticais e de 10,2cm, para aqueles horizontais.  </a:t>
            </a:r>
            <a:endParaRPr lang="pt-BR" sz="25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algn="just"/>
            <a:r>
              <a:rPr lang="pt-BR" sz="2800" b="1" u="sng" dirty="0" smtClean="0">
                <a:latin typeface="Times New Roman" pitchFamily="18" charset="0"/>
                <a:cs typeface="Times New Roman" pitchFamily="18" charset="0"/>
              </a:rPr>
              <a:t>Letreiros</a:t>
            </a:r>
            <a:r>
              <a:rPr lang="pt-BR" sz="2800" dirty="0" smtClean="0">
                <a:latin typeface="Times New Roman" pitchFamily="18" charset="0"/>
                <a:cs typeface="Times New Roman" pitchFamily="18" charset="0"/>
              </a:rPr>
              <a:t>: os letreiros </a:t>
            </a:r>
            <a:r>
              <a:rPr lang="pt-BR" sz="2800" dirty="0" smtClean="0">
                <a:latin typeface="Times New Roman" pitchFamily="18" charset="0"/>
                <a:cs typeface="Times New Roman" pitchFamily="18" charset="0"/>
              </a:rPr>
              <a:t>referem-se </a:t>
            </a:r>
            <a:r>
              <a:rPr lang="pt-BR" sz="2800" dirty="0" smtClean="0">
                <a:latin typeface="Times New Roman" pitchFamily="18" charset="0"/>
                <a:cs typeface="Times New Roman" pitchFamily="18" charset="0"/>
              </a:rPr>
              <a:t>à colocação de palavras ou códigos numéricos nos controles. Dessa forma, consegue-se </a:t>
            </a:r>
            <a:r>
              <a:rPr lang="pt-BR" sz="2800" dirty="0" smtClean="0">
                <a:latin typeface="Times New Roman" pitchFamily="18" charset="0"/>
                <a:cs typeface="Times New Roman" pitchFamily="18" charset="0"/>
              </a:rPr>
              <a:t>discriminar </a:t>
            </a:r>
            <a:r>
              <a:rPr lang="pt-BR" sz="2800" dirty="0" smtClean="0">
                <a:latin typeface="Times New Roman" pitchFamily="18" charset="0"/>
                <a:cs typeface="Times New Roman" pitchFamily="18" charset="0"/>
              </a:rPr>
              <a:t>uma </a:t>
            </a:r>
            <a:r>
              <a:rPr lang="pt-BR" sz="2800" b="1" dirty="0" smtClean="0">
                <a:latin typeface="Times New Roman" pitchFamily="18" charset="0"/>
                <a:cs typeface="Times New Roman" pitchFamily="18" charset="0"/>
              </a:rPr>
              <a:t>grande quantidade </a:t>
            </a:r>
            <a:r>
              <a:rPr lang="pt-BR" sz="2800" dirty="0" smtClean="0">
                <a:latin typeface="Times New Roman" pitchFamily="18" charset="0"/>
                <a:cs typeface="Times New Roman" pitchFamily="18" charset="0"/>
              </a:rPr>
              <a:t>de controles, sem exigir treinamento </a:t>
            </a:r>
            <a:r>
              <a:rPr lang="pt-BR" sz="2800" dirty="0" smtClean="0">
                <a:latin typeface="Times New Roman" pitchFamily="18" charset="0"/>
                <a:cs typeface="Times New Roman" pitchFamily="18" charset="0"/>
              </a:rPr>
              <a:t>especial</a:t>
            </a:r>
            <a:r>
              <a:rPr lang="pt-BR" sz="2800" dirty="0" smtClean="0">
                <a:latin typeface="Times New Roman" pitchFamily="18" charset="0"/>
                <a:cs typeface="Times New Roman" pitchFamily="18" charset="0"/>
              </a:rPr>
              <a:t>. As salas de controle em centrais nucleares por exemplo, tem paredes internas com centenas de controles iguais, </a:t>
            </a:r>
            <a:r>
              <a:rPr lang="pt-BR" sz="2800" dirty="0" smtClean="0">
                <a:latin typeface="Times New Roman" pitchFamily="18" charset="0"/>
                <a:cs typeface="Times New Roman" pitchFamily="18" charset="0"/>
              </a:rPr>
              <a:t>identificados </a:t>
            </a:r>
            <a:r>
              <a:rPr lang="pt-BR" sz="2800" dirty="0" smtClean="0">
                <a:latin typeface="Times New Roman" pitchFamily="18" charset="0"/>
                <a:cs typeface="Times New Roman" pitchFamily="18" charset="0"/>
              </a:rPr>
              <a:t>apenas pelos letreiros. Esses letreiros devem ser colocados acima dos controles, para que não sejam cobertos pelas mãos do operador. Tem as desvantagens de exigir um espaço adicional no painel no painel para a </a:t>
            </a:r>
            <a:r>
              <a:rPr lang="pt-BR" sz="2800" dirty="0" smtClean="0">
                <a:latin typeface="Times New Roman" pitchFamily="18" charset="0"/>
                <a:cs typeface="Times New Roman" pitchFamily="18" charset="0"/>
              </a:rPr>
              <a:t>colocação </a:t>
            </a:r>
            <a:r>
              <a:rPr lang="pt-BR" sz="2800" dirty="0" smtClean="0">
                <a:latin typeface="Times New Roman" pitchFamily="18" charset="0"/>
                <a:cs typeface="Times New Roman" pitchFamily="18" charset="0"/>
              </a:rPr>
              <a:t>dos letreiros, exigir certo tempo para leitura, não funcionar no escuro e exigir operadores </a:t>
            </a:r>
            <a:r>
              <a:rPr lang="pt-BR" sz="2800" dirty="0" smtClean="0">
                <a:latin typeface="Times New Roman" pitchFamily="18" charset="0"/>
                <a:cs typeface="Times New Roman" pitchFamily="18" charset="0"/>
              </a:rPr>
              <a:t>alfabetizados. </a:t>
            </a:r>
            <a:r>
              <a:rPr lang="pt-BR" sz="2800" b="1" dirty="0" smtClean="0">
                <a:latin typeface="Times New Roman" pitchFamily="18" charset="0"/>
                <a:cs typeface="Times New Roman" pitchFamily="18" charset="0"/>
              </a:rPr>
              <a:t> </a:t>
            </a:r>
            <a:endParaRPr lang="pt-BR" sz="28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descr="sala de controle - usina nuclear.jpg"/>
          <p:cNvPicPr>
            <a:picLocks noGrp="1" noChangeAspect="1"/>
          </p:cNvPicPr>
          <p:nvPr>
            <p:ph idx="1"/>
          </p:nvPr>
        </p:nvPicPr>
        <p:blipFill>
          <a:blip r:embed="rId2" cstate="print"/>
          <a:stretch>
            <a:fillRect/>
          </a:stretch>
        </p:blipFill>
        <p:spPr>
          <a:xfrm>
            <a:off x="395537" y="548680"/>
            <a:ext cx="4418060" cy="2936736"/>
          </a:xfrm>
        </p:spPr>
      </p:pic>
      <p:pic>
        <p:nvPicPr>
          <p:cNvPr id="1026" name="Picture 2" descr="C:\Users\SUSANA\Pictures\sala de controle - usina nuclear 2.jpg"/>
          <p:cNvPicPr>
            <a:picLocks noChangeAspect="1" noChangeArrowheads="1"/>
          </p:cNvPicPr>
          <p:nvPr/>
        </p:nvPicPr>
        <p:blipFill>
          <a:blip r:embed="rId3" cstate="print"/>
          <a:srcRect/>
          <a:stretch>
            <a:fillRect/>
          </a:stretch>
        </p:blipFill>
        <p:spPr bwMode="auto">
          <a:xfrm>
            <a:off x="4283968" y="3645024"/>
            <a:ext cx="4366536" cy="289520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Prevenção de acidentes com controles</a:t>
            </a:r>
            <a:endParaRPr lang="pt-BR" b="1" dirty="0"/>
          </a:p>
        </p:txBody>
      </p:sp>
      <p:sp>
        <p:nvSpPr>
          <p:cNvPr id="3" name="Espaço Reservado para Conteúdo 2"/>
          <p:cNvSpPr>
            <a:spLocks noGrp="1"/>
          </p:cNvSpPr>
          <p:nvPr>
            <p:ph idx="1"/>
          </p:nvPr>
        </p:nvSpPr>
        <p:spPr>
          <a:xfrm>
            <a:off x="0" y="1628800"/>
            <a:ext cx="9144000" cy="5229200"/>
          </a:xfrm>
        </p:spPr>
        <p:txBody>
          <a:bodyPr>
            <a:normAutofit/>
          </a:bodyPr>
          <a:lstStyle/>
          <a:p>
            <a:pPr algn="just">
              <a:buNone/>
            </a:pPr>
            <a:r>
              <a:rPr lang="pt-BR" sz="2800" dirty="0" smtClean="0">
                <a:latin typeface="Times New Roman" pitchFamily="18" charset="0"/>
                <a:cs typeface="Times New Roman" pitchFamily="18" charset="0"/>
              </a:rPr>
              <a:t>	Os controles cujos acionamentos acidentais ou </a:t>
            </a:r>
            <a:r>
              <a:rPr lang="pt-BR" sz="2800" dirty="0" smtClean="0">
                <a:latin typeface="Times New Roman" pitchFamily="18" charset="0"/>
                <a:cs typeface="Times New Roman" pitchFamily="18" charset="0"/>
              </a:rPr>
              <a:t>advertidos </a:t>
            </a:r>
            <a:r>
              <a:rPr lang="pt-BR" sz="2800" dirty="0" smtClean="0">
                <a:latin typeface="Times New Roman" pitchFamily="18" charset="0"/>
                <a:cs typeface="Times New Roman" pitchFamily="18" charset="0"/>
              </a:rPr>
              <a:t>podem produzir consequências indesejáveis devem ser cercados de certos cuidados especiais no projeto.</a:t>
            </a:r>
          </a:p>
          <a:p>
            <a:pPr algn="just">
              <a:buNone/>
            </a:pPr>
            <a:r>
              <a:rPr lang="pt-BR" sz="2800" dirty="0" smtClean="0">
                <a:latin typeface="Times New Roman" pitchFamily="18" charset="0"/>
                <a:cs typeface="Times New Roman" pitchFamily="18" charset="0"/>
              </a:rPr>
              <a:t>	Entre estes, destacam-se os seguintes:</a:t>
            </a:r>
          </a:p>
          <a:p>
            <a:pPr algn="just"/>
            <a:r>
              <a:rPr lang="pt-BR" sz="2800" b="1" u="sng" dirty="0" smtClean="0">
                <a:latin typeface="Times New Roman" pitchFamily="18" charset="0"/>
                <a:cs typeface="Times New Roman" pitchFamily="18" charset="0"/>
              </a:rPr>
              <a:t>Localização</a:t>
            </a:r>
            <a:r>
              <a:rPr lang="pt-BR" sz="2800" dirty="0" smtClean="0">
                <a:latin typeface="Times New Roman" pitchFamily="18" charset="0"/>
                <a:cs typeface="Times New Roman" pitchFamily="18" charset="0"/>
              </a:rPr>
              <a:t>: colocar os controles para serem acionados sequencialmente, dentro de uma determinada lógica de movimentos . Exemplos: ligar um </a:t>
            </a:r>
            <a:r>
              <a:rPr lang="pt-BR" sz="2800" dirty="0" smtClean="0">
                <a:latin typeface="Times New Roman" pitchFamily="18" charset="0"/>
                <a:cs typeface="Times New Roman" pitchFamily="18" charset="0"/>
              </a:rPr>
              <a:t>conjunto </a:t>
            </a:r>
            <a:r>
              <a:rPr lang="pt-BR" sz="2800" dirty="0" smtClean="0">
                <a:latin typeface="Times New Roman" pitchFamily="18" charset="0"/>
                <a:cs typeface="Times New Roman" pitchFamily="18" charset="0"/>
              </a:rPr>
              <a:t>de interruptores da esquerda para a direita.</a:t>
            </a:r>
          </a:p>
          <a:p>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lstStyle/>
          <a:p>
            <a:pPr marL="578358" indent="-514350" algn="just"/>
            <a:r>
              <a:rPr lang="pt-BR" sz="2800" b="1" u="sng" dirty="0" smtClean="0"/>
              <a:t>Orientação</a:t>
            </a:r>
            <a:r>
              <a:rPr lang="pt-BR" dirty="0" smtClean="0"/>
              <a:t>: </a:t>
            </a:r>
            <a:r>
              <a:rPr lang="pt-BR" sz="2800" dirty="0" smtClean="0">
                <a:latin typeface="Times New Roman" pitchFamily="18" charset="0"/>
                <a:cs typeface="Times New Roman" pitchFamily="18" charset="0"/>
              </a:rPr>
              <a:t>movimentar o controle na direção em que não possa ser movido por forças acidentais do operador. Exemplo: botão que precisa ser puxado para ligar (não se liga acidentalmente com esbarrões)</a:t>
            </a:r>
          </a:p>
          <a:p>
            <a:pPr marL="578358" indent="-514350" algn="just"/>
            <a:r>
              <a:rPr lang="pt-BR" sz="2800" b="1" u="sng" dirty="0" smtClean="0">
                <a:latin typeface="Times New Roman" pitchFamily="18" charset="0"/>
                <a:cs typeface="Times New Roman" pitchFamily="18" charset="0"/>
              </a:rPr>
              <a:t>Rebaixo</a:t>
            </a:r>
            <a:r>
              <a:rPr lang="pt-BR" sz="2800" dirty="0" smtClean="0">
                <a:latin typeface="Times New Roman" pitchFamily="18" charset="0"/>
                <a:cs typeface="Times New Roman" pitchFamily="18" charset="0"/>
              </a:rPr>
              <a:t>: encaixar os controles em um rebaixo no painel, de forma que apresentem saliências sobre as superfícies.</a:t>
            </a:r>
          </a:p>
          <a:p>
            <a:pPr marL="578358" indent="-514350" algn="just"/>
            <a:r>
              <a:rPr lang="pt-BR" sz="2800" b="1" u="sng" dirty="0" smtClean="0">
                <a:latin typeface="Times New Roman" pitchFamily="18" charset="0"/>
                <a:cs typeface="Times New Roman" pitchFamily="18" charset="0"/>
              </a:rPr>
              <a:t>Cobertura</a:t>
            </a:r>
            <a:r>
              <a:rPr lang="pt-BR" sz="2800" dirty="0" smtClean="0">
                <a:latin typeface="Times New Roman" pitchFamily="18" charset="0"/>
                <a:cs typeface="Times New Roman" pitchFamily="18" charset="0"/>
              </a:rPr>
              <a:t>: proteger os controles por um anel ou uma caixa protetora ou </a:t>
            </a:r>
            <a:r>
              <a:rPr lang="pt-BR" sz="2800" dirty="0" smtClean="0">
                <a:latin typeface="Times New Roman" pitchFamily="18" charset="0"/>
                <a:cs typeface="Times New Roman" pitchFamily="18" charset="0"/>
              </a:rPr>
              <a:t>colocá-los </a:t>
            </a:r>
            <a:r>
              <a:rPr lang="pt-BR" sz="2800" dirty="0" smtClean="0">
                <a:latin typeface="Times New Roman" pitchFamily="18" charset="0"/>
                <a:cs typeface="Times New Roman" pitchFamily="18" charset="0"/>
              </a:rPr>
              <a:t>no interior de caixas com tampas.</a:t>
            </a:r>
          </a:p>
          <a:p>
            <a:pPr marL="578358" indent="-514350" algn="just"/>
            <a:r>
              <a:rPr lang="pt-BR" sz="2800" b="1" u="sng" dirty="0" smtClean="0">
                <a:latin typeface="Times New Roman" pitchFamily="18" charset="0"/>
                <a:cs typeface="Times New Roman" pitchFamily="18" charset="0"/>
              </a:rPr>
              <a:t>Canalização</a:t>
            </a:r>
            <a:r>
              <a:rPr lang="pt-BR" sz="2800" dirty="0" smtClean="0">
                <a:latin typeface="Times New Roman" pitchFamily="18" charset="0"/>
                <a:cs typeface="Times New Roman" pitchFamily="18" charset="0"/>
              </a:rPr>
              <a:t>: usar </a:t>
            </a:r>
            <a:r>
              <a:rPr lang="pt-BR" sz="2800" dirty="0" smtClean="0">
                <a:latin typeface="Times New Roman" pitchFamily="18" charset="0"/>
                <a:cs typeface="Times New Roman" pitchFamily="18" charset="0"/>
              </a:rPr>
              <a:t>guias na </a:t>
            </a:r>
            <a:r>
              <a:rPr lang="pt-BR" sz="2800" dirty="0" smtClean="0">
                <a:latin typeface="Times New Roman" pitchFamily="18" charset="0"/>
                <a:cs typeface="Times New Roman" pitchFamily="18" charset="0"/>
              </a:rPr>
              <a:t>superfície </a:t>
            </a:r>
            <a:r>
              <a:rPr lang="pt-BR" sz="2800" dirty="0" smtClean="0">
                <a:latin typeface="Times New Roman" pitchFamily="18" charset="0"/>
                <a:cs typeface="Times New Roman" pitchFamily="18" charset="0"/>
              </a:rPr>
              <a:t>do painel para fixar o controle numa determinada posição – o deslocamento é precedido de um movimento perpendicular ao mesmo, para </a:t>
            </a:r>
            <a:r>
              <a:rPr lang="pt-BR" sz="2800" dirty="0" smtClean="0">
                <a:latin typeface="Times New Roman" pitchFamily="18" charset="0"/>
                <a:cs typeface="Times New Roman" pitchFamily="18" charset="0"/>
              </a:rPr>
              <a:t>destravá-lo</a:t>
            </a:r>
            <a:r>
              <a:rPr lang="pt-BR" sz="2800" dirty="0" smtClean="0">
                <a:latin typeface="Times New Roman" pitchFamily="18" charset="0"/>
                <a:cs typeface="Times New Roman" pitchFamily="18" charset="0"/>
              </a:rPr>
              <a:t>.</a:t>
            </a:r>
          </a:p>
          <a:p>
            <a:pPr marL="578358" indent="-514350" algn="just"/>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algn="just"/>
            <a:r>
              <a:rPr lang="pt-BR" sz="2800" b="1" u="sng" dirty="0" smtClean="0">
                <a:latin typeface="Times New Roman" pitchFamily="18" charset="0"/>
                <a:cs typeface="Times New Roman" pitchFamily="18" charset="0"/>
              </a:rPr>
              <a:t>Batente</a:t>
            </a:r>
            <a:r>
              <a:rPr lang="pt-BR" sz="2800" dirty="0" smtClean="0">
                <a:latin typeface="Times New Roman" pitchFamily="18" charset="0"/>
                <a:cs typeface="Times New Roman" pitchFamily="18" charset="0"/>
              </a:rPr>
              <a:t>: usar bordas para ajudar o operador a manter uma determinada posição, evitando, por exemplo, que os  pés se escorreguem.</a:t>
            </a:r>
          </a:p>
          <a:p>
            <a:pPr algn="just"/>
            <a:r>
              <a:rPr lang="pt-BR" sz="2800" b="1" u="sng" dirty="0" smtClean="0">
                <a:latin typeface="Times New Roman" pitchFamily="18" charset="0"/>
                <a:cs typeface="Times New Roman" pitchFamily="18" charset="0"/>
              </a:rPr>
              <a:t>Bloqueio</a:t>
            </a:r>
            <a:r>
              <a:rPr lang="pt-BR" sz="2800" dirty="0" smtClean="0">
                <a:latin typeface="Times New Roman" pitchFamily="18" charset="0"/>
                <a:cs typeface="Times New Roman" pitchFamily="18" charset="0"/>
              </a:rPr>
              <a:t>: colocar um obstáculo, de modo que </a:t>
            </a:r>
            <a:r>
              <a:rPr lang="pt-BR" sz="2800" dirty="0" smtClean="0">
                <a:latin typeface="Times New Roman" pitchFamily="18" charset="0"/>
                <a:cs typeface="Times New Roman" pitchFamily="18" charset="0"/>
              </a:rPr>
              <a:t>os</a:t>
            </a:r>
            <a:r>
              <a:rPr lang="pt-BR" sz="2800" dirty="0" smtClean="0">
                <a:latin typeface="Times New Roman" pitchFamily="18" charset="0"/>
                <a:cs typeface="Times New Roman" pitchFamily="18" charset="0"/>
              </a:rPr>
              <a:t> </a:t>
            </a:r>
            <a:r>
              <a:rPr lang="pt-BR" sz="2800" dirty="0" smtClean="0">
                <a:latin typeface="Times New Roman" pitchFamily="18" charset="0"/>
                <a:cs typeface="Times New Roman" pitchFamily="18" charset="0"/>
              </a:rPr>
              <a:t>controles só possam ser acionados quando forem precedidos de uma operação de desbloqueio, </a:t>
            </a:r>
            <a:r>
              <a:rPr lang="pt-BR" sz="2800" dirty="0" smtClean="0">
                <a:latin typeface="Times New Roman" pitchFamily="18" charset="0"/>
                <a:cs typeface="Times New Roman" pitchFamily="18" charset="0"/>
              </a:rPr>
              <a:t>como </a:t>
            </a:r>
            <a:r>
              <a:rPr lang="pt-BR" sz="2800" dirty="0" smtClean="0">
                <a:latin typeface="Times New Roman" pitchFamily="18" charset="0"/>
                <a:cs typeface="Times New Roman" pitchFamily="18" charset="0"/>
              </a:rPr>
              <a:t>a remoção da tampa, retirada de um cadeado ou a ligação da energia.</a:t>
            </a:r>
          </a:p>
          <a:p>
            <a:pPr algn="just"/>
            <a:r>
              <a:rPr lang="pt-BR" sz="2800" b="1" u="sng" dirty="0" smtClean="0">
                <a:latin typeface="Times New Roman" pitchFamily="18" charset="0"/>
                <a:cs typeface="Times New Roman" pitchFamily="18" charset="0"/>
              </a:rPr>
              <a:t>Resistência</a:t>
            </a:r>
            <a:r>
              <a:rPr lang="pt-BR" sz="2800" dirty="0" smtClean="0">
                <a:latin typeface="Times New Roman" pitchFamily="18" charset="0"/>
                <a:cs typeface="Times New Roman" pitchFamily="18" charset="0"/>
              </a:rPr>
              <a:t>: dotar o controle de atrito ou inércia para anular pequenas forças acidentas.</a:t>
            </a:r>
          </a:p>
          <a:p>
            <a:pPr algn="just"/>
            <a:r>
              <a:rPr lang="pt-BR" sz="2800" b="1" u="sng" dirty="0" smtClean="0">
                <a:latin typeface="Times New Roman" pitchFamily="18" charset="0"/>
                <a:cs typeface="Times New Roman" pitchFamily="18" charset="0"/>
              </a:rPr>
              <a:t>Luzes</a:t>
            </a:r>
            <a:r>
              <a:rPr lang="pt-BR" sz="2800" dirty="0" smtClean="0">
                <a:latin typeface="Times New Roman" pitchFamily="18" charset="0"/>
                <a:cs typeface="Times New Roman" pitchFamily="18" charset="0"/>
              </a:rPr>
              <a:t>: associar o controle a uma pequena lâmpada que se acende, indicando que está ativado.</a:t>
            </a:r>
          </a:p>
          <a:p>
            <a:pPr algn="just"/>
            <a:r>
              <a:rPr lang="pt-BR" sz="2800" b="1" u="sng" dirty="0" smtClean="0">
                <a:latin typeface="Times New Roman" pitchFamily="18" charset="0"/>
                <a:cs typeface="Times New Roman" pitchFamily="18" charset="0"/>
              </a:rPr>
              <a:t>Código</a:t>
            </a:r>
            <a:r>
              <a:rPr lang="pt-BR" sz="2800" dirty="0" smtClean="0">
                <a:latin typeface="Times New Roman" pitchFamily="18" charset="0"/>
                <a:cs typeface="Times New Roman" pitchFamily="18" charset="0"/>
              </a:rPr>
              <a:t>: em sistemas computadorizados, exige-se a digitação de um código para permitir acesso ao sistema. Esse código pode estar contido em cartões </a:t>
            </a:r>
            <a:r>
              <a:rPr lang="pt-BR" sz="2800" dirty="0" smtClean="0">
                <a:latin typeface="Times New Roman" pitchFamily="18" charset="0"/>
                <a:cs typeface="Times New Roman" pitchFamily="18" charset="0"/>
              </a:rPr>
              <a:t>magnéticos.      </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399032"/>
          </a:xfrm>
        </p:spPr>
        <p:txBody>
          <a:bodyPr/>
          <a:lstStyle/>
          <a:p>
            <a:pPr algn="ctr"/>
            <a:r>
              <a:rPr lang="pt-BR" b="1" dirty="0" smtClean="0"/>
              <a:t>Manejos </a:t>
            </a:r>
            <a:endParaRPr lang="pt-BR" b="1" dirty="0"/>
          </a:p>
        </p:txBody>
      </p:sp>
      <p:sp>
        <p:nvSpPr>
          <p:cNvPr id="3" name="Espaço Reservado para Conteúdo 2"/>
          <p:cNvSpPr>
            <a:spLocks noGrp="1"/>
          </p:cNvSpPr>
          <p:nvPr>
            <p:ph idx="1"/>
          </p:nvPr>
        </p:nvSpPr>
        <p:spPr>
          <a:xfrm>
            <a:off x="0" y="1340768"/>
            <a:ext cx="9144000" cy="5517232"/>
          </a:xfrm>
        </p:spPr>
        <p:txBody>
          <a:bodyPr/>
          <a:lstStyle/>
          <a:p>
            <a:pPr algn="just">
              <a:buNone/>
            </a:pPr>
            <a:r>
              <a:rPr lang="pt-BR" dirty="0" smtClean="0"/>
              <a:t>	</a:t>
            </a:r>
            <a:r>
              <a:rPr lang="pt-BR" sz="2800" dirty="0" smtClean="0">
                <a:latin typeface="Times New Roman" pitchFamily="18" charset="0"/>
                <a:cs typeface="Times New Roman" pitchFamily="18" charset="0"/>
              </a:rPr>
              <a:t>Manejo é uma forma particular de controle, onde há um predomínio dos dedos e da palma das mãos, pegando, prendendo ou manipulando alguma coisa</a:t>
            </a:r>
            <a:r>
              <a:rPr lang="pt-BR" sz="2800" dirty="0" smtClean="0">
                <a:latin typeface="Times New Roman" pitchFamily="18" charset="0"/>
                <a:cs typeface="Times New Roman" pitchFamily="18" charset="0"/>
              </a:rPr>
              <a:t>.</a:t>
            </a:r>
          </a:p>
          <a:p>
            <a:pPr algn="just">
              <a:buNone/>
            </a:pPr>
            <a:endParaRPr lang="pt-BR" sz="2800" dirty="0" smtClean="0">
              <a:latin typeface="Times New Roman" pitchFamily="18" charset="0"/>
              <a:cs typeface="Times New Roman" pitchFamily="18" charset="0"/>
            </a:endParaRPr>
          </a:p>
          <a:p>
            <a:pPr algn="just">
              <a:buNone/>
            </a:pPr>
            <a:r>
              <a:rPr lang="pt-BR" sz="2800" dirty="0" smtClean="0">
                <a:latin typeface="Times New Roman" pitchFamily="18" charset="0"/>
                <a:cs typeface="Times New Roman" pitchFamily="18" charset="0"/>
              </a:rPr>
              <a:t>	</a:t>
            </a:r>
            <a:r>
              <a:rPr lang="pt-BR" sz="2800" b="1" u="sng" dirty="0" smtClean="0">
                <a:latin typeface="Times New Roman" pitchFamily="18" charset="0"/>
                <a:cs typeface="Times New Roman" pitchFamily="18" charset="0"/>
              </a:rPr>
              <a:t>Características do manejo</a:t>
            </a:r>
            <a:r>
              <a:rPr lang="pt-BR" sz="2800" b="1" dirty="0" smtClean="0">
                <a:latin typeface="Times New Roman" pitchFamily="18" charset="0"/>
                <a:cs typeface="Times New Roman" pitchFamily="18" charset="0"/>
              </a:rPr>
              <a:t>:</a:t>
            </a:r>
          </a:p>
          <a:p>
            <a:pPr algn="just">
              <a:buNone/>
            </a:pPr>
            <a:r>
              <a:rPr lang="pt-BR" sz="2800" dirty="0" smtClean="0">
                <a:latin typeface="Times New Roman" pitchFamily="18" charset="0"/>
                <a:cs typeface="Times New Roman" pitchFamily="18" charset="0"/>
              </a:rPr>
              <a:t>	Existem diversas </a:t>
            </a:r>
            <a:r>
              <a:rPr lang="pt-BR" sz="2800" dirty="0" smtClean="0">
                <a:latin typeface="Times New Roman" pitchFamily="18" charset="0"/>
                <a:cs typeface="Times New Roman" pitchFamily="18" charset="0"/>
              </a:rPr>
              <a:t>classificações </a:t>
            </a:r>
            <a:r>
              <a:rPr lang="pt-BR" sz="2800" dirty="0" smtClean="0">
                <a:latin typeface="Times New Roman" pitchFamily="18" charset="0"/>
                <a:cs typeface="Times New Roman" pitchFamily="18" charset="0"/>
              </a:rPr>
              <a:t>de manejo, mas, de uma forma geral, elas recaem em dois tipos </a:t>
            </a:r>
            <a:r>
              <a:rPr lang="pt-BR" sz="2800" dirty="0" smtClean="0">
                <a:latin typeface="Times New Roman" pitchFamily="18" charset="0"/>
                <a:cs typeface="Times New Roman" pitchFamily="18" charset="0"/>
              </a:rPr>
              <a:t>básicos: o </a:t>
            </a:r>
            <a:r>
              <a:rPr lang="pt-BR" sz="2800" dirty="0" smtClean="0">
                <a:latin typeface="Times New Roman" pitchFamily="18" charset="0"/>
                <a:cs typeface="Times New Roman" pitchFamily="18" charset="0"/>
              </a:rPr>
              <a:t>manejo fino e grosseiro.</a:t>
            </a:r>
          </a:p>
          <a:p>
            <a:pPr algn="just">
              <a:buNone/>
            </a:pPr>
            <a:endParaRPr lang="pt-BR"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Movimentos de controle </a:t>
            </a:r>
            <a:endParaRPr lang="pt-BR" dirty="0"/>
          </a:p>
        </p:txBody>
      </p:sp>
      <p:sp>
        <p:nvSpPr>
          <p:cNvPr id="3" name="Espaço Reservado para Conteúdo 2"/>
          <p:cNvSpPr>
            <a:spLocks noGrp="1"/>
          </p:cNvSpPr>
          <p:nvPr>
            <p:ph idx="1"/>
          </p:nvPr>
        </p:nvSpPr>
        <p:spPr>
          <a:xfrm>
            <a:off x="0" y="1882808"/>
            <a:ext cx="9144000" cy="4975192"/>
          </a:xfrm>
        </p:spPr>
        <p:txBody>
          <a:bodyPr>
            <a:normAutofit/>
          </a:bodyPr>
          <a:lstStyle/>
          <a:p>
            <a:pPr algn="just"/>
            <a:r>
              <a:rPr lang="pt-BR" sz="2800" dirty="0" smtClean="0">
                <a:latin typeface="Times New Roman" pitchFamily="18" charset="0"/>
                <a:cs typeface="Times New Roman" pitchFamily="18" charset="0"/>
              </a:rPr>
              <a:t>Movimento de controle é aquele executado pelo corpo humano para transmitir alguma forma de energia a </a:t>
            </a:r>
            <a:r>
              <a:rPr lang="pt-BR" sz="2800" dirty="0" smtClean="0">
                <a:latin typeface="Times New Roman" pitchFamily="18" charset="0"/>
                <a:cs typeface="Times New Roman" pitchFamily="18" charset="0"/>
              </a:rPr>
              <a:t>máquina</a:t>
            </a:r>
            <a:r>
              <a:rPr lang="pt-BR" sz="2800" dirty="0" smtClean="0">
                <a:latin typeface="Times New Roman" pitchFamily="18" charset="0"/>
                <a:cs typeface="Times New Roman" pitchFamily="18" charset="0"/>
              </a:rPr>
              <a:t>. Esses movimentos geralmente são executados com as mãos </a:t>
            </a:r>
            <a:r>
              <a:rPr lang="pt-BR" sz="2800" dirty="0" smtClean="0">
                <a:latin typeface="Times New Roman" pitchFamily="18" charset="0"/>
                <a:cs typeface="Times New Roman" pitchFamily="18" charset="0"/>
              </a:rPr>
              <a:t>e os </a:t>
            </a:r>
            <a:r>
              <a:rPr lang="pt-BR" sz="2800" dirty="0" smtClean="0">
                <a:latin typeface="Times New Roman" pitchFamily="18" charset="0"/>
                <a:cs typeface="Times New Roman" pitchFamily="18" charset="0"/>
              </a:rPr>
              <a:t>pés  e podem consistir desde um simples aperto de botão até movimentos mais complexos de </a:t>
            </a:r>
            <a:r>
              <a:rPr lang="pt-BR" sz="2800" dirty="0" smtClean="0">
                <a:latin typeface="Times New Roman" pitchFamily="18" charset="0"/>
                <a:cs typeface="Times New Roman" pitchFamily="18" charset="0"/>
              </a:rPr>
              <a:t>perseguição (</a:t>
            </a:r>
            <a:r>
              <a:rPr lang="pt-BR" sz="2800" dirty="0" smtClean="0">
                <a:latin typeface="Times New Roman" pitchFamily="18" charset="0"/>
                <a:cs typeface="Times New Roman" pitchFamily="18" charset="0"/>
              </a:rPr>
              <a:t>como nos videogames), alimentados continuamente  por uma cadeia de </a:t>
            </a:r>
            <a:endParaRPr lang="pt-BR" sz="2800" dirty="0" smtClean="0">
              <a:latin typeface="Times New Roman" pitchFamily="18" charset="0"/>
              <a:cs typeface="Times New Roman" pitchFamily="18" charset="0"/>
            </a:endParaRPr>
          </a:p>
          <a:p>
            <a:pPr algn="just">
              <a:buNone/>
            </a:pPr>
            <a:r>
              <a:rPr lang="pt-BR" sz="2800" dirty="0" smtClean="0">
                <a:latin typeface="Times New Roman" pitchFamily="18" charset="0"/>
                <a:cs typeface="Times New Roman" pitchFamily="18" charset="0"/>
              </a:rPr>
              <a:t>	</a:t>
            </a:r>
            <a:r>
              <a:rPr lang="pt-BR" sz="2800" dirty="0" smtClean="0">
                <a:latin typeface="Times New Roman" pitchFamily="18" charset="0"/>
                <a:cs typeface="Times New Roman" pitchFamily="18" charset="0"/>
              </a:rPr>
              <a:t>		</a:t>
            </a:r>
            <a:r>
              <a:rPr lang="pt-BR" sz="2800" b="1" dirty="0" smtClean="0">
                <a:solidFill>
                  <a:srgbClr val="FFFF00"/>
                </a:solidFill>
                <a:latin typeface="Times New Roman" pitchFamily="18" charset="0"/>
                <a:cs typeface="Times New Roman" pitchFamily="18" charset="0"/>
              </a:rPr>
              <a:t>a</a:t>
            </a:r>
            <a:r>
              <a:rPr lang="pt-BR" sz="2800" b="1" dirty="0" smtClean="0">
                <a:solidFill>
                  <a:srgbClr val="FFFF00"/>
                </a:solidFill>
                <a:latin typeface="Times New Roman" pitchFamily="18" charset="0"/>
                <a:cs typeface="Times New Roman" pitchFamily="18" charset="0"/>
              </a:rPr>
              <a:t>ção </a:t>
            </a:r>
            <a:r>
              <a:rPr lang="pt-BR" sz="2800" b="1" dirty="0" smtClean="0">
                <a:solidFill>
                  <a:srgbClr val="FFFF00"/>
                </a:solidFill>
                <a:latin typeface="Times New Roman" pitchFamily="18" charset="0"/>
                <a:cs typeface="Times New Roman" pitchFamily="18" charset="0"/>
              </a:rPr>
              <a:t>=&gt; informação </a:t>
            </a:r>
            <a:r>
              <a:rPr lang="pt-BR" sz="2800" b="1" dirty="0" smtClean="0">
                <a:solidFill>
                  <a:srgbClr val="FFFF00"/>
                </a:solidFill>
                <a:latin typeface="Times New Roman" pitchFamily="18" charset="0"/>
                <a:cs typeface="Times New Roman" pitchFamily="18" charset="0"/>
              </a:rPr>
              <a:t>=&gt;</a:t>
            </a:r>
            <a:r>
              <a:rPr lang="pt-BR" sz="2800" b="1" dirty="0" smtClean="0">
                <a:solidFill>
                  <a:srgbClr val="FFFF00"/>
                </a:solidFill>
                <a:latin typeface="Times New Roman" pitchFamily="18" charset="0"/>
                <a:cs typeface="Times New Roman" pitchFamily="18" charset="0"/>
              </a:rPr>
              <a:t> ação</a:t>
            </a:r>
            <a:endParaRPr lang="pt-B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Manejo fino</a:t>
            </a:r>
            <a:endParaRPr lang="pt-BR" b="1" dirty="0"/>
          </a:p>
        </p:txBody>
      </p:sp>
      <p:sp>
        <p:nvSpPr>
          <p:cNvPr id="3" name="Espaço Reservado para Conteúdo 2"/>
          <p:cNvSpPr>
            <a:spLocks noGrp="1"/>
          </p:cNvSpPr>
          <p:nvPr>
            <p:ph idx="1"/>
          </p:nvPr>
        </p:nvSpPr>
        <p:spPr>
          <a:xfrm>
            <a:off x="0" y="1484784"/>
            <a:ext cx="9144000" cy="5373216"/>
          </a:xfrm>
        </p:spPr>
        <p:txBody>
          <a:bodyPr>
            <a:normAutofit/>
          </a:bodyPr>
          <a:lstStyle/>
          <a:p>
            <a:pPr algn="just">
              <a:buNone/>
            </a:pPr>
            <a:r>
              <a:rPr lang="pt-BR" sz="2800" dirty="0" smtClean="0">
                <a:latin typeface="Times New Roman" pitchFamily="18" charset="0"/>
                <a:cs typeface="Times New Roman" pitchFamily="18" charset="0"/>
              </a:rPr>
              <a:t>	O manejo fino é executado com as </a:t>
            </a:r>
            <a:r>
              <a:rPr lang="pt-BR" sz="2800" b="1" dirty="0" smtClean="0">
                <a:latin typeface="Times New Roman" pitchFamily="18" charset="0"/>
                <a:cs typeface="Times New Roman" pitchFamily="18" charset="0"/>
              </a:rPr>
              <a:t>pontas dos dedos. </a:t>
            </a:r>
            <a:r>
              <a:rPr lang="pt-BR" sz="2800" dirty="0" smtClean="0">
                <a:latin typeface="Times New Roman" pitchFamily="18" charset="0"/>
                <a:cs typeface="Times New Roman" pitchFamily="18" charset="0"/>
              </a:rPr>
              <a:t>É chamado também de manejo de precisão</a:t>
            </a:r>
            <a:r>
              <a:rPr lang="pt-BR" sz="2800" dirty="0" smtClean="0">
                <a:latin typeface="Times New Roman" pitchFamily="18" charset="0"/>
                <a:cs typeface="Times New Roman" pitchFamily="18" charset="0"/>
              </a:rPr>
              <a:t>. Os </a:t>
            </a:r>
            <a:r>
              <a:rPr lang="pt-BR" sz="2800" dirty="0" smtClean="0">
                <a:latin typeface="Times New Roman" pitchFamily="18" charset="0"/>
                <a:cs typeface="Times New Roman" pitchFamily="18" charset="0"/>
              </a:rPr>
              <a:t>movimentos são transmitidos principalmente pelos dedos, enquanto a palma da mão e o punho permanecem relativamente estáticos. Esse tipo de manejo caracteriza-se pela grande precisão e velocidade, com pequena força transmitida nos movimentos. Exemplos: escrever a lápis, enfiar linha na agulha, sintonizar o </a:t>
            </a:r>
            <a:r>
              <a:rPr lang="pt-BR" sz="2800" dirty="0" smtClean="0">
                <a:latin typeface="Times New Roman" pitchFamily="18" charset="0"/>
                <a:cs typeface="Times New Roman" pitchFamily="18" charset="0"/>
              </a:rPr>
              <a:t>rádio.</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399032"/>
          </a:xfrm>
        </p:spPr>
        <p:txBody>
          <a:bodyPr/>
          <a:lstStyle/>
          <a:p>
            <a:pPr algn="ctr"/>
            <a:r>
              <a:rPr lang="pt-BR" b="1" dirty="0" smtClean="0"/>
              <a:t>Manejo grosseiro</a:t>
            </a:r>
            <a:endParaRPr lang="pt-BR" b="1" dirty="0"/>
          </a:p>
        </p:txBody>
      </p:sp>
      <p:sp>
        <p:nvSpPr>
          <p:cNvPr id="3" name="Espaço Reservado para Conteúdo 2"/>
          <p:cNvSpPr>
            <a:spLocks noGrp="1"/>
          </p:cNvSpPr>
          <p:nvPr>
            <p:ph idx="1"/>
          </p:nvPr>
        </p:nvSpPr>
        <p:spPr>
          <a:xfrm>
            <a:off x="0" y="1556792"/>
            <a:ext cx="9144000" cy="5301208"/>
          </a:xfrm>
        </p:spPr>
        <p:txBody>
          <a:bodyPr/>
          <a:lstStyle/>
          <a:p>
            <a:pPr algn="just">
              <a:buNone/>
            </a:pPr>
            <a:r>
              <a:rPr lang="pt-BR" sz="2800" dirty="0" smtClean="0">
                <a:latin typeface="Times New Roman" pitchFamily="18" charset="0"/>
                <a:cs typeface="Times New Roman" pitchFamily="18" charset="0"/>
              </a:rPr>
              <a:t>	O manejo grosseiro ou de força é executado com o </a:t>
            </a:r>
            <a:r>
              <a:rPr lang="pt-BR" b="1" dirty="0" smtClean="0"/>
              <a:t>centro da mão. </a:t>
            </a:r>
            <a:r>
              <a:rPr lang="pt-BR" sz="2800" dirty="0" smtClean="0">
                <a:latin typeface="Times New Roman" pitchFamily="18" charset="0"/>
                <a:cs typeface="Times New Roman" pitchFamily="18" charset="0"/>
              </a:rPr>
              <a:t>Os dedos têm a função de prender, mantendo-se relativamente estáticos, enquanto os movimentos são realizados pelos punho e braço. Em geral, transmite forças maiores, com velocidade e precisão menores que no manejo fino. Exemplos: serrar, martelar, capinar.</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188640"/>
            <a:ext cx="7283152" cy="829814"/>
          </a:xfrm>
        </p:spPr>
        <p:txBody>
          <a:bodyPr/>
          <a:lstStyle/>
          <a:p>
            <a:r>
              <a:rPr lang="pt-BR" b="1" dirty="0" smtClean="0"/>
              <a:t>Seleção de manejo</a:t>
            </a:r>
            <a:endParaRPr lang="pt-BR" b="1" dirty="0"/>
          </a:p>
        </p:txBody>
      </p:sp>
      <p:sp>
        <p:nvSpPr>
          <p:cNvPr id="3" name="Espaço Reservado para Conteúdo 2"/>
          <p:cNvSpPr>
            <a:spLocks noGrp="1"/>
          </p:cNvSpPr>
          <p:nvPr>
            <p:ph idx="1"/>
          </p:nvPr>
        </p:nvSpPr>
        <p:spPr>
          <a:xfrm>
            <a:off x="0" y="1628800"/>
            <a:ext cx="9144000" cy="5229200"/>
          </a:xfrm>
        </p:spPr>
        <p:txBody>
          <a:bodyPr>
            <a:normAutofit/>
          </a:bodyPr>
          <a:lstStyle/>
          <a:p>
            <a:pPr algn="just">
              <a:buNone/>
            </a:pPr>
            <a:r>
              <a:rPr lang="pt-BR" sz="2800" dirty="0" smtClean="0">
                <a:latin typeface="Times New Roman" pitchFamily="18" charset="0"/>
                <a:cs typeface="Times New Roman" pitchFamily="18" charset="0"/>
              </a:rPr>
              <a:t>	Com o progresso tecnológico e contínuo aperfeiçoamento das </a:t>
            </a:r>
            <a:r>
              <a:rPr lang="pt-BR" sz="2800" dirty="0" smtClean="0">
                <a:latin typeface="Times New Roman" pitchFamily="18" charset="0"/>
                <a:cs typeface="Times New Roman" pitchFamily="18" charset="0"/>
              </a:rPr>
              <a:t>máquinas </a:t>
            </a:r>
            <a:r>
              <a:rPr lang="pt-BR" sz="2800" dirty="0" smtClean="0">
                <a:latin typeface="Times New Roman" pitchFamily="18" charset="0"/>
                <a:cs typeface="Times New Roman" pitchFamily="18" charset="0"/>
              </a:rPr>
              <a:t>e ferramentas, a operação das mesmas passou a exigir mais precisão e menos força. Com isso, muitos manejos grosseiros foram </a:t>
            </a:r>
            <a:r>
              <a:rPr lang="pt-BR" sz="2800" dirty="0" smtClean="0">
                <a:latin typeface="Times New Roman" pitchFamily="18" charset="0"/>
                <a:cs typeface="Times New Roman" pitchFamily="18" charset="0"/>
              </a:rPr>
              <a:t>substituídos </a:t>
            </a:r>
            <a:r>
              <a:rPr lang="pt-BR" sz="2800" dirty="0" smtClean="0">
                <a:latin typeface="Times New Roman" pitchFamily="18" charset="0"/>
                <a:cs typeface="Times New Roman" pitchFamily="18" charset="0"/>
              </a:rPr>
              <a:t>por manejos </a:t>
            </a:r>
            <a:r>
              <a:rPr lang="pt-BR" sz="2800" dirty="0" smtClean="0">
                <a:latin typeface="Times New Roman" pitchFamily="18" charset="0"/>
                <a:cs typeface="Times New Roman" pitchFamily="18" charset="0"/>
              </a:rPr>
              <a:t>finos. </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8075240" cy="1261862"/>
          </a:xfrm>
        </p:spPr>
        <p:txBody>
          <a:bodyPr/>
          <a:lstStyle/>
          <a:p>
            <a:r>
              <a:rPr lang="pt-BR" b="1" dirty="0" smtClean="0"/>
              <a:t>Força dos movimentos </a:t>
            </a:r>
            <a:endParaRPr lang="pt-BR" b="1" dirty="0"/>
          </a:p>
        </p:txBody>
      </p:sp>
      <p:sp>
        <p:nvSpPr>
          <p:cNvPr id="3" name="Espaço Reservado para Conteúdo 2"/>
          <p:cNvSpPr>
            <a:spLocks noGrp="1"/>
          </p:cNvSpPr>
          <p:nvPr>
            <p:ph idx="1"/>
          </p:nvPr>
        </p:nvSpPr>
        <p:spPr>
          <a:xfrm>
            <a:off x="0" y="1052736"/>
            <a:ext cx="9144000" cy="5805264"/>
          </a:xfrm>
        </p:spPr>
        <p:txBody>
          <a:bodyPr>
            <a:normAutofit/>
          </a:bodyPr>
          <a:lstStyle/>
          <a:p>
            <a:pPr algn="just">
              <a:buNone/>
            </a:pPr>
            <a:r>
              <a:rPr lang="pt-BR" sz="2800" dirty="0" smtClean="0">
                <a:latin typeface="Times New Roman" pitchFamily="18" charset="0"/>
                <a:cs typeface="Times New Roman" pitchFamily="18" charset="0"/>
              </a:rPr>
              <a:t>	Os movimentos de pega com as pontas dos dedos, tendo o dedo polegar em posição aos demais, permite transmitir uma força máxima de 10 kg. Já para pegas grosseiras do tipo empunhadura, com todos os dedos fechando-se em torno em torno do objeto, a força pode chegar a 40kg. Para levantar e abaixar peso com um braço, sem usar o peso do tronco, a força </a:t>
            </a:r>
            <a:r>
              <a:rPr lang="pt-BR" sz="2800" dirty="0" smtClean="0">
                <a:latin typeface="Times New Roman" pitchFamily="18" charset="0"/>
                <a:cs typeface="Times New Roman" pitchFamily="18" charset="0"/>
              </a:rPr>
              <a:t>máxima </a:t>
            </a:r>
            <a:r>
              <a:rPr lang="pt-BR" sz="2800" dirty="0" smtClean="0">
                <a:latin typeface="Times New Roman" pitchFamily="18" charset="0"/>
                <a:cs typeface="Times New Roman" pitchFamily="18" charset="0"/>
              </a:rPr>
              <a:t>é de 27 kg e para movimentos de empurrar e puxar (para frente e para </a:t>
            </a:r>
            <a:r>
              <a:rPr lang="pt-BR" sz="2800" dirty="0" smtClean="0">
                <a:latin typeface="Times New Roman" pitchFamily="18" charset="0"/>
                <a:cs typeface="Times New Roman" pitchFamily="18" charset="0"/>
              </a:rPr>
              <a:t>trás) </a:t>
            </a:r>
            <a:r>
              <a:rPr lang="pt-BR" sz="2800" dirty="0" smtClean="0">
                <a:latin typeface="Times New Roman" pitchFamily="18" charset="0"/>
                <a:cs typeface="Times New Roman" pitchFamily="18" charset="0"/>
              </a:rPr>
              <a:t>é de 55kg. Para girar o antebraço, consegue-se torques máximos de 66 kg x cm para direita e de 100 kg x cm para esquerda, usando a mão direita. </a:t>
            </a:r>
            <a:r>
              <a:rPr lang="pt-BR" sz="2800" dirty="0" smtClean="0">
                <a:latin typeface="Times New Roman" pitchFamily="18" charset="0"/>
                <a:cs typeface="Times New Roman" pitchFamily="18" charset="0"/>
              </a:rPr>
              <a:t>Entretanto</a:t>
            </a:r>
            <a:r>
              <a:rPr lang="pt-BR" sz="2800" dirty="0" smtClean="0">
                <a:latin typeface="Times New Roman" pitchFamily="18" charset="0"/>
                <a:cs typeface="Times New Roman" pitchFamily="18" charset="0"/>
              </a:rPr>
              <a:t>, para fins operacionais, os valores recomendados são de 13 kg x cm e de 20 kg x cm, </a:t>
            </a:r>
            <a:r>
              <a:rPr lang="pt-BR" sz="2800" dirty="0" smtClean="0">
                <a:latin typeface="Times New Roman" pitchFamily="18" charset="0"/>
                <a:cs typeface="Times New Roman" pitchFamily="18" charset="0"/>
              </a:rPr>
              <a:t>respectivamente.</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Desenho de pegas </a:t>
            </a:r>
            <a:endParaRPr lang="pt-BR" b="1" dirty="0"/>
          </a:p>
        </p:txBody>
      </p:sp>
      <p:sp>
        <p:nvSpPr>
          <p:cNvPr id="3" name="Espaço Reservado para Conteúdo 2"/>
          <p:cNvSpPr>
            <a:spLocks noGrp="1"/>
          </p:cNvSpPr>
          <p:nvPr>
            <p:ph idx="1"/>
          </p:nvPr>
        </p:nvSpPr>
        <p:spPr>
          <a:xfrm>
            <a:off x="0" y="1484784"/>
            <a:ext cx="9144000" cy="5373216"/>
          </a:xfrm>
        </p:spPr>
        <p:txBody>
          <a:bodyPr/>
          <a:lstStyle/>
          <a:p>
            <a:pPr algn="just">
              <a:buNone/>
            </a:pPr>
            <a:r>
              <a:rPr lang="pt-BR" dirty="0" smtClean="0">
                <a:latin typeface="Times New Roman" pitchFamily="18" charset="0"/>
                <a:cs typeface="Times New Roman" pitchFamily="18" charset="0"/>
              </a:rPr>
              <a:t>	O desenho adequado da pega tem uma grande influencia no desempenho no sistema </a:t>
            </a:r>
            <a:r>
              <a:rPr lang="pt-BR" dirty="0" smtClean="0">
                <a:latin typeface="Times New Roman" pitchFamily="18" charset="0"/>
                <a:cs typeface="Times New Roman" pitchFamily="18" charset="0"/>
              </a:rPr>
              <a:t>homem-máquina</a:t>
            </a:r>
            <a:r>
              <a:rPr lang="pt-BR" dirty="0" smtClean="0">
                <a:latin typeface="Times New Roman" pitchFamily="18" charset="0"/>
                <a:cs typeface="Times New Roman" pitchFamily="18" charset="0"/>
              </a:rPr>
              <a:t>. Assim, uma ferramenta destinada ao manejo fino deve ter formas menores que </a:t>
            </a:r>
            <a:r>
              <a:rPr lang="pt-BR" sz="2800" dirty="0" smtClean="0">
                <a:latin typeface="Times New Roman" pitchFamily="18" charset="0"/>
                <a:cs typeface="Times New Roman" pitchFamily="18" charset="0"/>
              </a:rPr>
              <a:t>aquelas</a:t>
            </a:r>
            <a:r>
              <a:rPr lang="pt-BR" dirty="0" smtClean="0">
                <a:latin typeface="Times New Roman" pitchFamily="18" charset="0"/>
                <a:cs typeface="Times New Roman" pitchFamily="18" charset="0"/>
              </a:rPr>
              <a:t> de manejo grosseiro</a:t>
            </a:r>
            <a:r>
              <a:rPr lang="pt-BR" dirty="0" smtClean="0"/>
              <a:t>.</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idx="1"/>
          </p:nvPr>
        </p:nvPicPr>
        <p:blipFill>
          <a:blip r:embed="rId2" cstate="print"/>
          <a:srcRect/>
          <a:stretch>
            <a:fillRect/>
          </a:stretch>
        </p:blipFill>
        <p:spPr bwMode="auto">
          <a:xfrm>
            <a:off x="1043608" y="1412776"/>
            <a:ext cx="7098059" cy="4391641"/>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Pega geométrica</a:t>
            </a:r>
            <a:endParaRPr lang="pt-BR" b="1" dirty="0"/>
          </a:p>
        </p:txBody>
      </p:sp>
      <p:sp>
        <p:nvSpPr>
          <p:cNvPr id="3" name="Espaço Reservado para Conteúdo 2"/>
          <p:cNvSpPr>
            <a:spLocks noGrp="1"/>
          </p:cNvSpPr>
          <p:nvPr>
            <p:ph idx="1"/>
          </p:nvPr>
        </p:nvSpPr>
        <p:spPr>
          <a:xfrm>
            <a:off x="0" y="1628800"/>
            <a:ext cx="9144000" cy="5229200"/>
          </a:xfrm>
        </p:spPr>
        <p:txBody>
          <a:bodyPr>
            <a:normAutofit/>
          </a:bodyPr>
          <a:lstStyle/>
          <a:p>
            <a:pPr algn="just">
              <a:buNone/>
            </a:pPr>
            <a:r>
              <a:rPr lang="pt-BR" sz="2800" dirty="0" smtClean="0"/>
              <a:t>	</a:t>
            </a:r>
            <a:r>
              <a:rPr lang="pt-BR" sz="2800" dirty="0" smtClean="0">
                <a:latin typeface="Times New Roman" pitchFamily="18" charset="0"/>
                <a:cs typeface="Times New Roman" pitchFamily="18" charset="0"/>
              </a:rPr>
              <a:t>A pega geométrica é </a:t>
            </a:r>
            <a:r>
              <a:rPr lang="pt-BR" sz="2800" dirty="0" smtClean="0">
                <a:latin typeface="Times New Roman" pitchFamily="18" charset="0"/>
                <a:cs typeface="Times New Roman" pitchFamily="18" charset="0"/>
              </a:rPr>
              <a:t>aquela que </a:t>
            </a:r>
            <a:r>
              <a:rPr lang="pt-BR" sz="2800" dirty="0" smtClean="0">
                <a:latin typeface="Times New Roman" pitchFamily="18" charset="0"/>
                <a:cs typeface="Times New Roman" pitchFamily="18" charset="0"/>
              </a:rPr>
              <a:t>se assemelha a uma figura geométrica regular, como cilindros, esferas, cones, paralelepípedos  e outras.</a:t>
            </a:r>
          </a:p>
          <a:p>
            <a:pPr algn="just">
              <a:buNone/>
            </a:pPr>
            <a:r>
              <a:rPr lang="pt-BR" sz="2800" dirty="0" smtClean="0">
                <a:latin typeface="Times New Roman" pitchFamily="18" charset="0"/>
                <a:cs typeface="Times New Roman" pitchFamily="18" charset="0"/>
              </a:rPr>
              <a:t>	Tem a vantagem da flexibilidade de uso, permitindo variações de pega e adaptando-se melhor ás variações das medidas antropométricas. Mas tem a desvantagem de concentrar as tensões em </a:t>
            </a:r>
            <a:r>
              <a:rPr lang="pt-BR" sz="2800" dirty="0" err="1" smtClean="0">
                <a:latin typeface="Times New Roman" pitchFamily="18" charset="0"/>
                <a:cs typeface="Times New Roman" pitchFamily="18" charset="0"/>
              </a:rPr>
              <a:t>algns</a:t>
            </a:r>
            <a:r>
              <a:rPr lang="pt-BR" sz="2800" dirty="0" smtClean="0">
                <a:latin typeface="Times New Roman" pitchFamily="18" charset="0"/>
                <a:cs typeface="Times New Roman" pitchFamily="18" charset="0"/>
              </a:rPr>
              <a:t> pontos da mão e transmitir menos força. Portanto, o </a:t>
            </a:r>
            <a:r>
              <a:rPr lang="pt-BR" sz="2800" dirty="0" err="1" smtClean="0">
                <a:latin typeface="Times New Roman" pitchFamily="18" charset="0"/>
                <a:cs typeface="Times New Roman" pitchFamily="18" charset="0"/>
              </a:rPr>
              <a:t>denho</a:t>
            </a:r>
            <a:r>
              <a:rPr lang="pt-BR" sz="2800" dirty="0" smtClean="0">
                <a:latin typeface="Times New Roman" pitchFamily="18" charset="0"/>
                <a:cs typeface="Times New Roman" pitchFamily="18" charset="0"/>
              </a:rPr>
              <a:t> geométrico, embora seja menos eficiente, pode ser mais adequado quando não exigem grandes forças. Nesse caso, pode resultar em trabalho menos fatigante para o operador. </a:t>
            </a:r>
          </a:p>
          <a:p>
            <a:pPr algn="just"/>
            <a:endParaRPr lang="pt-BR"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Pega antropomorfa </a:t>
            </a:r>
            <a:endParaRPr lang="pt-BR" b="1" dirty="0"/>
          </a:p>
        </p:txBody>
      </p:sp>
      <p:sp>
        <p:nvSpPr>
          <p:cNvPr id="3" name="Espaço Reservado para Conteúdo 2"/>
          <p:cNvSpPr>
            <a:spLocks noGrp="1"/>
          </p:cNvSpPr>
          <p:nvPr>
            <p:ph idx="1"/>
          </p:nvPr>
        </p:nvSpPr>
        <p:spPr>
          <a:xfrm>
            <a:off x="0" y="1628800"/>
            <a:ext cx="9144000" cy="5229200"/>
          </a:xfrm>
        </p:spPr>
        <p:txBody>
          <a:bodyPr>
            <a:normAutofit/>
          </a:bodyPr>
          <a:lstStyle/>
          <a:p>
            <a:pPr algn="just">
              <a:buNone/>
            </a:pPr>
            <a:r>
              <a:rPr lang="pt-BR" sz="2800" dirty="0" smtClean="0">
                <a:latin typeface="Times New Roman" pitchFamily="18" charset="0"/>
                <a:cs typeface="Times New Roman" pitchFamily="18" charset="0"/>
              </a:rPr>
              <a:t>	</a:t>
            </a:r>
            <a:r>
              <a:rPr lang="pt-BR" sz="2700" dirty="0" smtClean="0">
                <a:latin typeface="Times New Roman" pitchFamily="18" charset="0"/>
                <a:cs typeface="Times New Roman" pitchFamily="18" charset="0"/>
              </a:rPr>
              <a:t>O desenho antropomorfo apresenta maior </a:t>
            </a:r>
            <a:r>
              <a:rPr lang="pt-BR" sz="2700" dirty="0" smtClean="0">
                <a:latin typeface="Times New Roman" pitchFamily="18" charset="0"/>
                <a:cs typeface="Times New Roman" pitchFamily="18" charset="0"/>
              </a:rPr>
              <a:t>superfície </a:t>
            </a:r>
            <a:r>
              <a:rPr lang="pt-BR" sz="2700" dirty="0" smtClean="0">
                <a:latin typeface="Times New Roman" pitchFamily="18" charset="0"/>
                <a:cs typeface="Times New Roman" pitchFamily="18" charset="0"/>
              </a:rPr>
              <a:t>de contato, permite mais firmeza e pega, transmissão de maiores forças</a:t>
            </a:r>
            <a:r>
              <a:rPr lang="pt-BR" sz="2700" dirty="0" smtClean="0">
                <a:latin typeface="Times New Roman" pitchFamily="18" charset="0"/>
                <a:cs typeface="Times New Roman" pitchFamily="18" charset="0"/>
              </a:rPr>
              <a:t>, com </a:t>
            </a:r>
            <a:r>
              <a:rPr lang="pt-BR" sz="2700" dirty="0" smtClean="0">
                <a:latin typeface="Times New Roman" pitchFamily="18" charset="0"/>
                <a:cs typeface="Times New Roman" pitchFamily="18" charset="0"/>
              </a:rPr>
              <a:t>concentração menor de tensões em relação à pega </a:t>
            </a:r>
            <a:r>
              <a:rPr lang="pt-BR" sz="2700" dirty="0" smtClean="0">
                <a:latin typeface="Times New Roman" pitchFamily="18" charset="0"/>
                <a:cs typeface="Times New Roman" pitchFamily="18" charset="0"/>
              </a:rPr>
              <a:t>geométrica</a:t>
            </a:r>
            <a:r>
              <a:rPr lang="pt-BR" sz="2700" dirty="0" smtClean="0">
                <a:latin typeface="Times New Roman" pitchFamily="18" charset="0"/>
                <a:cs typeface="Times New Roman" pitchFamily="18" charset="0"/>
              </a:rPr>
              <a:t>. Entretanto, pode ser mais fatigante em um trabalho prolongado, pois limita o manejo a uma ou duas posições.</a:t>
            </a:r>
          </a:p>
          <a:p>
            <a:pPr algn="just">
              <a:buNone/>
            </a:pPr>
            <a:r>
              <a:rPr lang="pt-BR" sz="2700" dirty="0" smtClean="0">
                <a:latin typeface="Times New Roman" pitchFamily="18" charset="0"/>
                <a:cs typeface="Times New Roman" pitchFamily="18" charset="0"/>
              </a:rPr>
              <a:t>	Portanto, o desenho antropomorfo pode ser usado vantajosamente quando: o trabalho é de curta duração</a:t>
            </a:r>
            <a:r>
              <a:rPr lang="pt-BR" sz="2700" dirty="0" smtClean="0">
                <a:latin typeface="Times New Roman" pitchFamily="18" charset="0"/>
                <a:cs typeface="Times New Roman" pitchFamily="18" charset="0"/>
              </a:rPr>
              <a:t>; quando </a:t>
            </a:r>
            <a:r>
              <a:rPr lang="pt-BR" sz="2700" dirty="0" smtClean="0">
                <a:latin typeface="Times New Roman" pitchFamily="18" charset="0"/>
                <a:cs typeface="Times New Roman" pitchFamily="18" charset="0"/>
              </a:rPr>
              <a:t>a pega exige poucos movimentos relativos</a:t>
            </a:r>
            <a:r>
              <a:rPr lang="pt-BR" sz="2700" dirty="0" smtClean="0">
                <a:latin typeface="Times New Roman" pitchFamily="18" charset="0"/>
                <a:cs typeface="Times New Roman" pitchFamily="18" charset="0"/>
              </a:rPr>
              <a:t>; há </a:t>
            </a:r>
            <a:r>
              <a:rPr lang="pt-BR" sz="2700" dirty="0" smtClean="0">
                <a:latin typeface="Times New Roman" pitchFamily="18" charset="0"/>
                <a:cs typeface="Times New Roman" pitchFamily="18" charset="0"/>
              </a:rPr>
              <a:t>necessidade de maiores </a:t>
            </a:r>
            <a:r>
              <a:rPr lang="pt-BR" sz="2700" dirty="0" smtClean="0">
                <a:latin typeface="Times New Roman" pitchFamily="18" charset="0"/>
                <a:cs typeface="Times New Roman" pitchFamily="18" charset="0"/>
              </a:rPr>
              <a:t>forças</a:t>
            </a:r>
            <a:r>
              <a:rPr lang="pt-BR" sz="2700" dirty="0" smtClean="0">
                <a:latin typeface="Times New Roman" pitchFamily="18" charset="0"/>
                <a:cs typeface="Times New Roman" pitchFamily="18" charset="0"/>
              </a:rPr>
              <a:t>; e quando a população de </a:t>
            </a:r>
            <a:r>
              <a:rPr lang="pt-BR" sz="2700" dirty="0" smtClean="0">
                <a:latin typeface="Times New Roman" pitchFamily="18" charset="0"/>
                <a:cs typeface="Times New Roman" pitchFamily="18" charset="0"/>
              </a:rPr>
              <a:t>usuários </a:t>
            </a:r>
            <a:r>
              <a:rPr lang="pt-BR" sz="2700" dirty="0" smtClean="0">
                <a:latin typeface="Times New Roman" pitchFamily="18" charset="0"/>
                <a:cs typeface="Times New Roman" pitchFamily="18" charset="0"/>
              </a:rPr>
              <a:t>apresenta poucas variações nas medidas </a:t>
            </a:r>
            <a:r>
              <a:rPr lang="pt-BR" sz="2700" dirty="0" smtClean="0">
                <a:latin typeface="Times New Roman" pitchFamily="18" charset="0"/>
                <a:cs typeface="Times New Roman" pitchFamily="18" charset="0"/>
              </a:rPr>
              <a:t>antropométricas.</a:t>
            </a:r>
            <a:endParaRPr lang="pt-BR" sz="2700" dirty="0" smtClean="0">
              <a:latin typeface="Times New Roman" pitchFamily="18" charset="0"/>
              <a:cs typeface="Times New Roman" pitchFamily="18" charset="0"/>
            </a:endParaRPr>
          </a:p>
          <a:p>
            <a:pPr algn="just"/>
            <a:endParaRPr lang="pt-BR"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p:cNvPicPr>
            <a:picLocks noGrp="1" noChangeAspect="1" noChangeArrowheads="1"/>
          </p:cNvPicPr>
          <p:nvPr>
            <p:ph idx="1"/>
          </p:nvPr>
        </p:nvPicPr>
        <p:blipFill>
          <a:blip r:embed="rId2" cstate="print"/>
          <a:srcRect/>
          <a:stretch>
            <a:fillRect/>
          </a:stretch>
        </p:blipFill>
        <p:spPr bwMode="auto">
          <a:xfrm>
            <a:off x="1331640" y="548680"/>
            <a:ext cx="6515113" cy="295809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259632" y="4221088"/>
            <a:ext cx="6542087" cy="21161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146" name="Picture 2"/>
          <p:cNvPicPr>
            <a:picLocks noGrp="1" noChangeAspect="1" noChangeArrowheads="1"/>
          </p:cNvPicPr>
          <p:nvPr>
            <p:ph idx="1"/>
          </p:nvPr>
        </p:nvPicPr>
        <p:blipFill>
          <a:blip r:embed="rId2" cstate="print"/>
          <a:srcRect/>
          <a:stretch>
            <a:fillRect/>
          </a:stretch>
        </p:blipFill>
        <p:spPr bwMode="auto">
          <a:xfrm>
            <a:off x="1403648" y="980728"/>
            <a:ext cx="6560834" cy="214427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331640" y="4077072"/>
            <a:ext cx="6615113" cy="132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Estereótipo </a:t>
            </a:r>
            <a:r>
              <a:rPr lang="pt-BR" dirty="0" smtClean="0"/>
              <a:t>popular </a:t>
            </a:r>
            <a:endParaRPr lang="pt-BR" dirty="0"/>
          </a:p>
        </p:txBody>
      </p:sp>
      <p:sp>
        <p:nvSpPr>
          <p:cNvPr id="3" name="Espaço Reservado para Conteúdo 2"/>
          <p:cNvSpPr>
            <a:spLocks noGrp="1"/>
          </p:cNvSpPr>
          <p:nvPr>
            <p:ph idx="1"/>
          </p:nvPr>
        </p:nvSpPr>
        <p:spPr/>
        <p:txBody>
          <a:bodyPr>
            <a:normAutofit/>
          </a:bodyPr>
          <a:lstStyle/>
          <a:p>
            <a:pPr algn="just"/>
            <a:r>
              <a:rPr lang="pt-BR" sz="2800" dirty="0" smtClean="0"/>
              <a:t>O </a:t>
            </a:r>
            <a:r>
              <a:rPr lang="pt-BR" sz="2800" dirty="0" smtClean="0"/>
              <a:t>estereótipo </a:t>
            </a:r>
            <a:r>
              <a:rPr lang="pt-BR" sz="2800" dirty="0" smtClean="0"/>
              <a:t>popular é a </a:t>
            </a:r>
            <a:r>
              <a:rPr lang="pt-BR" sz="2800" b="1" dirty="0" smtClean="0"/>
              <a:t>expectativa </a:t>
            </a:r>
            <a:r>
              <a:rPr lang="pt-BR" sz="2800" dirty="0" smtClean="0"/>
              <a:t>de um determinado efeito, manifestada pela maioria da população, diante de uma certa situação. Por exemplo, para ligar o rádio, a maioria gira o botão para direita, no sentido horário. As pessoas adquirem esse </a:t>
            </a:r>
            <a:r>
              <a:rPr lang="pt-BR" sz="2800" dirty="0" smtClean="0"/>
              <a:t>estereótipo </a:t>
            </a:r>
            <a:r>
              <a:rPr lang="pt-BR" sz="2800" dirty="0" smtClean="0"/>
              <a:t>pelo treinamento e pela experiência no </a:t>
            </a:r>
            <a:r>
              <a:rPr lang="pt-BR" sz="2800" dirty="0" smtClean="0"/>
              <a:t>dia-a-dia</a:t>
            </a:r>
            <a:r>
              <a:rPr lang="pt-BR" sz="2800" dirty="0" smtClean="0"/>
              <a:t>. </a:t>
            </a:r>
            <a:endParaRPr lang="pt-BR"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400" b="1" dirty="0" smtClean="0"/>
              <a:t>Desenhos das ferramentas manuais </a:t>
            </a:r>
            <a:endParaRPr lang="pt-BR" sz="4400" b="1" dirty="0"/>
          </a:p>
        </p:txBody>
      </p:sp>
      <p:sp>
        <p:nvSpPr>
          <p:cNvPr id="3" name="Espaço Reservado para Conteúdo 2"/>
          <p:cNvSpPr>
            <a:spLocks noGrp="1"/>
          </p:cNvSpPr>
          <p:nvPr>
            <p:ph idx="1"/>
          </p:nvPr>
        </p:nvSpPr>
        <p:spPr>
          <a:xfrm>
            <a:off x="0" y="1628800"/>
            <a:ext cx="9144000" cy="5229200"/>
          </a:xfrm>
        </p:spPr>
        <p:txBody>
          <a:bodyPr>
            <a:normAutofit/>
          </a:bodyPr>
          <a:lstStyle/>
          <a:p>
            <a:pPr algn="just">
              <a:buNone/>
            </a:pPr>
            <a:r>
              <a:rPr lang="pt-BR" sz="2800" dirty="0" smtClean="0">
                <a:latin typeface="Times New Roman" pitchFamily="18" charset="0"/>
                <a:cs typeface="Times New Roman" pitchFamily="18" charset="0"/>
              </a:rPr>
              <a:t>	O </a:t>
            </a:r>
            <a:r>
              <a:rPr lang="pt-BR" sz="2800" dirty="0" smtClean="0">
                <a:latin typeface="Times New Roman" pitchFamily="18" charset="0"/>
                <a:cs typeface="Times New Roman" pitchFamily="18" charset="0"/>
              </a:rPr>
              <a:t>desenho das ferramentas manuais tem uma grande </a:t>
            </a:r>
            <a:r>
              <a:rPr lang="pt-BR" sz="2800" dirty="0" smtClean="0">
                <a:latin typeface="Times New Roman" pitchFamily="18" charset="0"/>
                <a:cs typeface="Times New Roman" pitchFamily="18" charset="0"/>
              </a:rPr>
              <a:t>influência </a:t>
            </a:r>
            <a:r>
              <a:rPr lang="pt-BR" sz="2800" dirty="0" smtClean="0">
                <a:latin typeface="Times New Roman" pitchFamily="18" charset="0"/>
                <a:cs typeface="Times New Roman" pitchFamily="18" charset="0"/>
              </a:rPr>
              <a:t>sobre a postura no trabalho, ângulo de flexão do punho, distribuição da pressão sobre a mão, carga muscular</a:t>
            </a:r>
            <a:r>
              <a:rPr lang="pt-BR" sz="2800" dirty="0" smtClean="0">
                <a:latin typeface="Times New Roman" pitchFamily="18" charset="0"/>
                <a:cs typeface="Times New Roman" pitchFamily="18" charset="0"/>
              </a:rPr>
              <a:t>, fadiga </a:t>
            </a:r>
            <a:r>
              <a:rPr lang="pt-BR" sz="2800" dirty="0" smtClean="0">
                <a:latin typeface="Times New Roman" pitchFamily="18" charset="0"/>
                <a:cs typeface="Times New Roman" pitchFamily="18" charset="0"/>
              </a:rPr>
              <a:t>e risco de lesões. Muitas vezes, mudanças de alguns detalhes no desenho podem provocar efeitos enormes, considerando-se que certos tipos de profissionais usam a mesma ferramenta de forma contínua, durante meses e anos seguidos.</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t>Principais variáveis a serem consideradas </a:t>
            </a:r>
            <a:endParaRPr lang="pt-BR" sz="3600" b="1" dirty="0"/>
          </a:p>
        </p:txBody>
      </p:sp>
      <p:sp>
        <p:nvSpPr>
          <p:cNvPr id="3" name="Espaço Reservado para Conteúdo 2"/>
          <p:cNvSpPr>
            <a:spLocks noGrp="1"/>
          </p:cNvSpPr>
          <p:nvPr>
            <p:ph idx="1"/>
          </p:nvPr>
        </p:nvSpPr>
        <p:spPr>
          <a:xfrm>
            <a:off x="0" y="1700808"/>
            <a:ext cx="9324528" cy="5157192"/>
          </a:xfrm>
        </p:spPr>
        <p:txBody>
          <a:bodyPr/>
          <a:lstStyle/>
          <a:p>
            <a:r>
              <a:rPr lang="pt-BR" dirty="0" smtClean="0"/>
              <a:t>Resultados </a:t>
            </a:r>
            <a:r>
              <a:rPr lang="pt-BR" dirty="0" smtClean="0"/>
              <a:t>mecânicos (</a:t>
            </a:r>
            <a:r>
              <a:rPr lang="pt-BR" dirty="0" smtClean="0"/>
              <a:t>força, torque, aceleração)</a:t>
            </a:r>
          </a:p>
          <a:p>
            <a:r>
              <a:rPr lang="pt-BR" dirty="0" smtClean="0"/>
              <a:t>Peso e centro de gravidade</a:t>
            </a:r>
          </a:p>
          <a:p>
            <a:r>
              <a:rPr lang="pt-BR" dirty="0" smtClean="0"/>
              <a:t>Forma e dimensões de pega</a:t>
            </a:r>
          </a:p>
          <a:p>
            <a:r>
              <a:rPr lang="pt-BR" dirty="0" smtClean="0"/>
              <a:t>Possibilidade de mudar o manejo; e</a:t>
            </a:r>
          </a:p>
          <a:p>
            <a:r>
              <a:rPr lang="pt-BR" dirty="0" smtClean="0"/>
              <a:t>Superfície de contato com as mãos.</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Movimentos compatíveis</a:t>
            </a:r>
            <a:endParaRPr lang="pt-BR" dirty="0"/>
          </a:p>
        </p:txBody>
      </p:sp>
      <p:sp>
        <p:nvSpPr>
          <p:cNvPr id="3" name="Espaço Reservado para Conteúdo 2"/>
          <p:cNvSpPr>
            <a:spLocks noGrp="1"/>
          </p:cNvSpPr>
          <p:nvPr>
            <p:ph idx="1"/>
          </p:nvPr>
        </p:nvSpPr>
        <p:spPr>
          <a:xfrm>
            <a:off x="0" y="1882808"/>
            <a:ext cx="9144000" cy="4975192"/>
          </a:xfrm>
        </p:spPr>
        <p:txBody>
          <a:bodyPr/>
          <a:lstStyle/>
          <a:p>
            <a:pPr algn="just"/>
            <a:r>
              <a:rPr lang="pt-BR" sz="2800" dirty="0" smtClean="0"/>
              <a:t> </a:t>
            </a:r>
            <a:r>
              <a:rPr lang="pt-BR" sz="2800" dirty="0" smtClean="0">
                <a:latin typeface="Times New Roman" pitchFamily="18" charset="0"/>
                <a:cs typeface="Times New Roman" pitchFamily="18" charset="0"/>
              </a:rPr>
              <a:t>Os movimentos de controle que seguem o </a:t>
            </a:r>
            <a:r>
              <a:rPr lang="pt-BR" sz="2800" dirty="0" smtClean="0">
                <a:latin typeface="Times New Roman" pitchFamily="18" charset="0"/>
                <a:cs typeface="Times New Roman" pitchFamily="18" charset="0"/>
              </a:rPr>
              <a:t>estereótipo </a:t>
            </a:r>
            <a:r>
              <a:rPr lang="pt-BR" sz="2800" dirty="0" smtClean="0">
                <a:latin typeface="Times New Roman" pitchFamily="18" charset="0"/>
                <a:cs typeface="Times New Roman" pitchFamily="18" charset="0"/>
              </a:rPr>
              <a:t>popular são chamados de compatíveis. Inversamente, os que o contrariam, são chamados de incompatíveis</a:t>
            </a:r>
          </a:p>
          <a:p>
            <a:pPr algn="just"/>
            <a:endParaRPr lang="pt-B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Movimentos incompatíveis </a:t>
            </a:r>
            <a:endParaRPr lang="pt-BR" dirty="0"/>
          </a:p>
        </p:txBody>
      </p:sp>
      <p:sp>
        <p:nvSpPr>
          <p:cNvPr id="3" name="Espaço Reservado para Conteúdo 2"/>
          <p:cNvSpPr>
            <a:spLocks noGrp="1"/>
          </p:cNvSpPr>
          <p:nvPr>
            <p:ph idx="1"/>
          </p:nvPr>
        </p:nvSpPr>
        <p:spPr/>
        <p:txBody>
          <a:bodyPr>
            <a:normAutofit/>
          </a:bodyPr>
          <a:lstStyle/>
          <a:p>
            <a:pPr algn="just"/>
            <a:r>
              <a:rPr lang="pt-BR" sz="2800" dirty="0" smtClean="0"/>
              <a:t>Demonstrou-se também que as pessoas podem ser treinadas para fazer </a:t>
            </a:r>
            <a:r>
              <a:rPr lang="pt-BR" sz="2800" dirty="0" smtClean="0"/>
              <a:t>intencionalmente </a:t>
            </a:r>
            <a:r>
              <a:rPr lang="pt-BR" sz="2800" dirty="0" smtClean="0"/>
              <a:t>movimentos incompatíveis, mas o tempo gasto nesse treinamento é maior que no caso dos movimentos compatíveis. Alem disso, numa situação de emergência ou de pânico, há uma forte tendência de retorno ao movimento compatível. </a:t>
            </a:r>
            <a:endParaRPr lang="pt-B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Destros e canhotos  </a:t>
            </a:r>
            <a:endParaRPr lang="pt-BR" dirty="0"/>
          </a:p>
        </p:txBody>
      </p:sp>
      <p:sp>
        <p:nvSpPr>
          <p:cNvPr id="3" name="Espaço Reservado para Conteúdo 2"/>
          <p:cNvSpPr>
            <a:spLocks noGrp="1"/>
          </p:cNvSpPr>
          <p:nvPr>
            <p:ph idx="1"/>
          </p:nvPr>
        </p:nvSpPr>
        <p:spPr>
          <a:xfrm>
            <a:off x="0" y="1882808"/>
            <a:ext cx="9144000" cy="4975192"/>
          </a:xfrm>
        </p:spPr>
        <p:txBody>
          <a:bodyPr>
            <a:normAutofit/>
          </a:bodyPr>
          <a:lstStyle/>
          <a:p>
            <a:pPr algn="just"/>
            <a:r>
              <a:rPr lang="pt-BR" sz="2800" dirty="0" smtClean="0">
                <a:latin typeface="Times New Roman" pitchFamily="18" charset="0"/>
                <a:cs typeface="Times New Roman" pitchFamily="18" charset="0"/>
              </a:rPr>
              <a:t>As pessoas apresentam um desempenho muscular significantemente melhor quando usam a </a:t>
            </a:r>
            <a:r>
              <a:rPr lang="pt-BR" sz="2800" b="1" dirty="0" smtClean="0">
                <a:solidFill>
                  <a:srgbClr val="00B050"/>
                </a:solidFill>
                <a:latin typeface="Times New Roman" pitchFamily="18" charset="0"/>
                <a:cs typeface="Times New Roman" pitchFamily="18" charset="0"/>
              </a:rPr>
              <a:t>mão </a:t>
            </a:r>
            <a:r>
              <a:rPr lang="pt-BR" sz="2800" b="1" dirty="0" smtClean="0">
                <a:solidFill>
                  <a:srgbClr val="00B050"/>
                </a:solidFill>
                <a:latin typeface="Times New Roman" pitchFamily="18" charset="0"/>
                <a:cs typeface="Times New Roman" pitchFamily="18" charset="0"/>
              </a:rPr>
              <a:t>dominante</a:t>
            </a:r>
            <a:r>
              <a:rPr lang="pt-BR" sz="2800" dirty="0" smtClean="0">
                <a:latin typeface="Times New Roman" pitchFamily="18" charset="0"/>
                <a:cs typeface="Times New Roman" pitchFamily="18" charset="0"/>
              </a:rPr>
              <a:t>. Ou seja, os destros conseguem realizar movimentos com maior força, velocidade e precisão usando a mão direita. Com os canhotos ocorrem o inverso.</a:t>
            </a:r>
          </a:p>
          <a:p>
            <a:pPr algn="just">
              <a:buNone/>
            </a:pPr>
            <a:r>
              <a:rPr lang="pt-BR" sz="2500" dirty="0" smtClean="0">
                <a:latin typeface="Times New Roman" pitchFamily="18" charset="0"/>
                <a:cs typeface="Times New Roman" pitchFamily="18" charset="0"/>
              </a:rPr>
              <a:t> </a:t>
            </a:r>
            <a:endParaRPr lang="pt-BR"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48680"/>
            <a:ext cx="9144000" cy="6309320"/>
          </a:xfrm>
        </p:spPr>
        <p:txBody>
          <a:bodyPr/>
          <a:lstStyle/>
          <a:p>
            <a:pPr algn="just">
              <a:buNone/>
            </a:pPr>
            <a:r>
              <a:rPr lang="pt-BR" sz="2800" dirty="0" smtClean="0">
                <a:latin typeface="Times New Roman" pitchFamily="18" charset="0"/>
                <a:cs typeface="Times New Roman" pitchFamily="18" charset="0"/>
              </a:rPr>
              <a:t>Os projetistas podem contribuir de três maneiras para a superação dessa desvantagem:</a:t>
            </a:r>
          </a:p>
          <a:p>
            <a:pPr algn="just"/>
            <a:r>
              <a:rPr lang="pt-BR" sz="2800" dirty="0" smtClean="0">
                <a:latin typeface="Times New Roman" pitchFamily="18" charset="0"/>
                <a:cs typeface="Times New Roman" pitchFamily="18" charset="0"/>
              </a:rPr>
              <a:t>Substituindo comandos que exigem muita velocidade e precisão, por outros. Por exemplo, colocando alavancas no lugar de manivelas e botões de pressão no lugar daqueles rotativos;</a:t>
            </a:r>
          </a:p>
          <a:p>
            <a:pPr algn="just"/>
            <a:r>
              <a:rPr lang="pt-BR" sz="2800" dirty="0" smtClean="0">
                <a:latin typeface="Times New Roman" pitchFamily="18" charset="0"/>
                <a:cs typeface="Times New Roman" pitchFamily="18" charset="0"/>
              </a:rPr>
              <a:t>Desenhando  instrumentos simétricos, de modo que possam ser operados indistintamente, com a mão direita ou esquerda; e</a:t>
            </a:r>
          </a:p>
          <a:p>
            <a:pPr algn="just"/>
            <a:r>
              <a:rPr lang="pt-BR" sz="2800" dirty="0" smtClean="0">
                <a:latin typeface="Times New Roman" pitchFamily="18" charset="0"/>
                <a:cs typeface="Times New Roman" pitchFamily="18" charset="0"/>
              </a:rPr>
              <a:t> desenhando produtos  ou acessórios especiais para </a:t>
            </a:r>
            <a:r>
              <a:rPr lang="pt-BR" sz="2800" dirty="0" smtClean="0">
                <a:latin typeface="Times New Roman" pitchFamily="18" charset="0"/>
                <a:cs typeface="Times New Roman" pitchFamily="18" charset="0"/>
              </a:rPr>
              <a:t>canhotos.</a:t>
            </a:r>
            <a:endParaRPr lang="pt-BR" sz="2800" dirty="0" smtClean="0">
              <a:latin typeface="Times New Roman" pitchFamily="18" charset="0"/>
              <a:cs typeface="Times New Roman" pitchFamily="18" charset="0"/>
            </a:endParaRPr>
          </a:p>
          <a:p>
            <a:endParaRPr lang="pt-BR" sz="2500" dirty="0" smtClean="0"/>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48680"/>
            <a:ext cx="9144000" cy="6309320"/>
          </a:xfrm>
        </p:spPr>
        <p:txBody>
          <a:bodyPr>
            <a:normAutofit/>
          </a:bodyPr>
          <a:lstStyle/>
          <a:p>
            <a:pPr algn="just"/>
            <a:r>
              <a:rPr lang="pt-BR" sz="2800" dirty="0" smtClean="0">
                <a:latin typeface="Times New Roman" pitchFamily="18" charset="0"/>
                <a:cs typeface="Times New Roman" pitchFamily="18" charset="0"/>
              </a:rPr>
              <a:t>Em alguns casos extremos de movimento,  quando </a:t>
            </a:r>
            <a:r>
              <a:rPr lang="pt-BR" sz="2800" dirty="0" smtClean="0">
                <a:latin typeface="Times New Roman" pitchFamily="18" charset="0"/>
                <a:cs typeface="Times New Roman" pitchFamily="18" charset="0"/>
              </a:rPr>
              <a:t>nada </a:t>
            </a:r>
            <a:r>
              <a:rPr lang="pt-BR" sz="2800" dirty="0" smtClean="0">
                <a:latin typeface="Times New Roman" pitchFamily="18" charset="0"/>
                <a:cs typeface="Times New Roman" pitchFamily="18" charset="0"/>
              </a:rPr>
              <a:t>disso for possível ou economicamente justificável, deve-se selecionar um operador destro. Contudo, para que não haja essa </a:t>
            </a:r>
            <a:r>
              <a:rPr lang="pt-BR" sz="2800" dirty="0" smtClean="0">
                <a:latin typeface="Times New Roman" pitchFamily="18" charset="0"/>
                <a:cs typeface="Times New Roman" pitchFamily="18" charset="0"/>
              </a:rPr>
              <a:t>discriminação</a:t>
            </a:r>
            <a:r>
              <a:rPr lang="pt-BR" sz="2800" dirty="0" smtClean="0">
                <a:latin typeface="Times New Roman" pitchFamily="18" charset="0"/>
                <a:cs typeface="Times New Roman" pitchFamily="18" charset="0"/>
              </a:rPr>
              <a:t>, o projetista deve conceber, sempre que possível, produtos e postos </a:t>
            </a:r>
            <a:r>
              <a:rPr lang="pt-BR" sz="2800" dirty="0" smtClean="0">
                <a:latin typeface="Times New Roman" pitchFamily="18" charset="0"/>
                <a:cs typeface="Times New Roman" pitchFamily="18" charset="0"/>
              </a:rPr>
              <a:t>de </a:t>
            </a:r>
            <a:r>
              <a:rPr lang="pt-BR" sz="2800" dirty="0" smtClean="0">
                <a:latin typeface="Times New Roman" pitchFamily="18" charset="0"/>
                <a:cs typeface="Times New Roman" pitchFamily="18" charset="0"/>
              </a:rPr>
              <a:t>trabalho que possam ser utilizados indiferentemente tanto por destros como canhotos. </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465</TotalTime>
  <Words>1465</Words>
  <Application>Microsoft Office PowerPoint</Application>
  <PresentationFormat>Apresentação na tela (4:3)</PresentationFormat>
  <Paragraphs>107</Paragraphs>
  <Slides>41</Slides>
  <Notes>0</Notes>
  <HiddenSlides>0</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Verve</vt:lpstr>
      <vt:lpstr>Controles e manejos</vt:lpstr>
      <vt:lpstr>Slide 2</vt:lpstr>
      <vt:lpstr>Movimentos de controle </vt:lpstr>
      <vt:lpstr>Estereótipo popular </vt:lpstr>
      <vt:lpstr>Movimentos compatíveis</vt:lpstr>
      <vt:lpstr>Movimentos incompatíveis </vt:lpstr>
      <vt:lpstr>Destros e canhotos  </vt:lpstr>
      <vt:lpstr>Slide 8</vt:lpstr>
      <vt:lpstr>Slide 9</vt:lpstr>
      <vt:lpstr>Compatibilidade espacial </vt:lpstr>
      <vt:lpstr>Slide 11</vt:lpstr>
      <vt:lpstr>Slide 12</vt:lpstr>
      <vt:lpstr>Controles associados a mostradores </vt:lpstr>
      <vt:lpstr>Slide 14</vt:lpstr>
      <vt:lpstr>Sensibilidade do deslocamento</vt:lpstr>
      <vt:lpstr>Slide 16</vt:lpstr>
      <vt:lpstr>Controles </vt:lpstr>
      <vt:lpstr>Slide 18</vt:lpstr>
      <vt:lpstr>Seleção de controles </vt:lpstr>
      <vt:lpstr>Controle com os pés</vt:lpstr>
      <vt:lpstr>Discriminação dos controles </vt:lpstr>
      <vt:lpstr>Slide 22</vt:lpstr>
      <vt:lpstr>Slide 23</vt:lpstr>
      <vt:lpstr>Slide 24</vt:lpstr>
      <vt:lpstr>Slide 25</vt:lpstr>
      <vt:lpstr>Prevenção de acidentes com controles</vt:lpstr>
      <vt:lpstr>Slide 27</vt:lpstr>
      <vt:lpstr>Slide 28</vt:lpstr>
      <vt:lpstr>Manejos </vt:lpstr>
      <vt:lpstr>Manejo fino</vt:lpstr>
      <vt:lpstr>Manejo grosseiro</vt:lpstr>
      <vt:lpstr>Seleção de manejo</vt:lpstr>
      <vt:lpstr>Força dos movimentos </vt:lpstr>
      <vt:lpstr>Desenho de pegas </vt:lpstr>
      <vt:lpstr>Slide 35</vt:lpstr>
      <vt:lpstr>Pega geométrica</vt:lpstr>
      <vt:lpstr>Pega antropomorfa </vt:lpstr>
      <vt:lpstr>Slide 38</vt:lpstr>
      <vt:lpstr>Slide 39</vt:lpstr>
      <vt:lpstr>Desenhos das ferramentas manuais </vt:lpstr>
      <vt:lpstr>Principais variáveis a serem consideradas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Controles e manejos</dc:title>
  <dc:creator>Susana</dc:creator>
  <cp:lastModifiedBy>SUSANA</cp:lastModifiedBy>
  <cp:revision>62</cp:revision>
  <dcterms:created xsi:type="dcterms:W3CDTF">2014-11-01T15:43:34Z</dcterms:created>
  <dcterms:modified xsi:type="dcterms:W3CDTF">2014-11-03T15:25:25Z</dcterms:modified>
</cp:coreProperties>
</file>