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8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90" r:id="rId12"/>
    <p:sldId id="265" r:id="rId13"/>
    <p:sldId id="266" r:id="rId14"/>
    <p:sldId id="267" r:id="rId15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98" r:id="rId23"/>
    <p:sldId id="299" r:id="rId24"/>
    <p:sldId id="300" r:id="rId25"/>
    <p:sldId id="279" r:id="rId26"/>
    <p:sldId id="268" r:id="rId27"/>
    <p:sldId id="269" r:id="rId28"/>
    <p:sldId id="270" r:id="rId29"/>
    <p:sldId id="310" r:id="rId30"/>
    <p:sldId id="271" r:id="rId31"/>
    <p:sldId id="273" r:id="rId32"/>
    <p:sldId id="274" r:id="rId33"/>
    <p:sldId id="275" r:id="rId34"/>
    <p:sldId id="276" r:id="rId35"/>
    <p:sldId id="277" r:id="rId36"/>
    <p:sldId id="278" r:id="rId37"/>
    <p:sldId id="280" r:id="rId38"/>
    <p:sldId id="281" r:id="rId39"/>
    <p:sldId id="283" r:id="rId40"/>
    <p:sldId id="303" r:id="rId41"/>
    <p:sldId id="307" r:id="rId42"/>
    <p:sldId id="284" r:id="rId43"/>
    <p:sldId id="285" r:id="rId44"/>
    <p:sldId id="308" r:id="rId45"/>
    <p:sldId id="286" r:id="rId46"/>
    <p:sldId id="311" r:id="rId47"/>
    <p:sldId id="287" r:id="rId48"/>
    <p:sldId id="309" r:id="rId49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02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40D51-C6D0-4578-8C2C-0E4408D03C7D}" type="datetimeFigureOut">
              <a:rPr lang="pt-BR" smtClean="0"/>
              <a:pPr/>
              <a:t>15/10/2012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70CBB-EDE8-4730-B2D0-FBA63914A3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40D51-C6D0-4578-8C2C-0E4408D03C7D}" type="datetimeFigureOut">
              <a:rPr lang="pt-BR" smtClean="0"/>
              <a:pPr/>
              <a:t>15/10/2012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70CBB-EDE8-4730-B2D0-FBA63914A3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40D51-C6D0-4578-8C2C-0E4408D03C7D}" type="datetimeFigureOut">
              <a:rPr lang="pt-BR" smtClean="0"/>
              <a:pPr/>
              <a:t>15/10/2012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70CBB-EDE8-4730-B2D0-FBA63914A3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40D51-C6D0-4578-8C2C-0E4408D03C7D}" type="datetimeFigureOut">
              <a:rPr lang="pt-BR" smtClean="0"/>
              <a:pPr/>
              <a:t>15/10/2012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70CBB-EDE8-4730-B2D0-FBA63914A3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40D51-C6D0-4578-8C2C-0E4408D03C7D}" type="datetimeFigureOut">
              <a:rPr lang="pt-BR" smtClean="0"/>
              <a:pPr/>
              <a:t>15/10/2012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70CBB-EDE8-4730-B2D0-FBA63914A3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40D51-C6D0-4578-8C2C-0E4408D03C7D}" type="datetimeFigureOut">
              <a:rPr lang="pt-BR" smtClean="0"/>
              <a:pPr/>
              <a:t>15/10/2012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70CBB-EDE8-4730-B2D0-FBA63914A3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40D51-C6D0-4578-8C2C-0E4408D03C7D}" type="datetimeFigureOut">
              <a:rPr lang="pt-BR" smtClean="0"/>
              <a:pPr/>
              <a:t>15/10/2012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70CBB-EDE8-4730-B2D0-FBA63914A3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40D51-C6D0-4578-8C2C-0E4408D03C7D}" type="datetimeFigureOut">
              <a:rPr lang="pt-BR" smtClean="0"/>
              <a:pPr/>
              <a:t>15/10/2012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70CBB-EDE8-4730-B2D0-FBA63914A3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40D51-C6D0-4578-8C2C-0E4408D03C7D}" type="datetimeFigureOut">
              <a:rPr lang="pt-BR" smtClean="0"/>
              <a:pPr/>
              <a:t>15/10/2012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70CBB-EDE8-4730-B2D0-FBA63914A3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40D51-C6D0-4578-8C2C-0E4408D03C7D}" type="datetimeFigureOut">
              <a:rPr lang="pt-BR" smtClean="0"/>
              <a:pPr/>
              <a:t>15/10/2012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70CBB-EDE8-4730-B2D0-FBA63914A3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40D51-C6D0-4578-8C2C-0E4408D03C7D}" type="datetimeFigureOut">
              <a:rPr lang="pt-BR" smtClean="0"/>
              <a:pPr/>
              <a:t>15/10/2012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70CBB-EDE8-4730-B2D0-FBA63914A3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840D51-C6D0-4578-8C2C-0E4408D03C7D}" type="datetimeFigureOut">
              <a:rPr lang="pt-BR" smtClean="0"/>
              <a:pPr/>
              <a:t>15/10/2012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470CBB-EDE8-4730-B2D0-FBA63914A3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ielo.br/cgibin/wxis.exe/iah/?IsisScript=iah/iah.xis&amp;base=article%5edlibrary&amp;format=iso.pft&amp;lang=i" TargetMode="External"/><Relationship Id="rId7" Type="http://schemas.openxmlformats.org/officeDocument/2006/relationships/hyperlink" Target="http://bdtd.ibict.br/" TargetMode="External"/><Relationship Id="rId2" Type="http://schemas.openxmlformats.org/officeDocument/2006/relationships/hyperlink" Target="http://www.simpoi.fgvsp.br/index.cfm?FuseAction=arquivo.monta&amp;ID_EdicaoArquivo=201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impep.feb.unesp.br/anais.php" TargetMode="External"/><Relationship Id="rId5" Type="http://schemas.openxmlformats.org/officeDocument/2006/relationships/hyperlink" Target="http://rae.fgv.br/rae/edicoes" TargetMode="External"/><Relationship Id="rId4" Type="http://schemas.openxmlformats.org/officeDocument/2006/relationships/hyperlink" Target="http://www.anpad.org.br/evento.php?acao=subsecao&amp;cod_edicao_subsecao=736&amp;cod_evento_edicao=58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image" Target="../media/image47.w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etodologia.net.br/" TargetMode="Externa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COMO FAZER UM ARTIGO CIENTÍFICO?</a:t>
            </a:r>
            <a:endParaRPr lang="pt-BR" b="1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6600" y="1285875"/>
            <a:ext cx="76708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r>
              <a:rPr lang="pt-BR" dirty="0" smtClean="0"/>
              <a:t>Material de consulta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762000"/>
            <a:ext cx="8229600" cy="586740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pt-BR" sz="1800" b="1" dirty="0" smtClean="0"/>
              <a:t>1-Biblioteca da faculdade</a:t>
            </a:r>
          </a:p>
          <a:p>
            <a:r>
              <a:rPr lang="pt-BR" sz="1600" dirty="0" smtClean="0"/>
              <a:t>GIL, Antonio Carlos. </a:t>
            </a:r>
            <a:r>
              <a:rPr lang="pt-BR" sz="1600" b="1" dirty="0" smtClean="0"/>
              <a:t>Como elaborar projetos de pesquisa.</a:t>
            </a:r>
            <a:r>
              <a:rPr lang="pt-BR" sz="1600" dirty="0" smtClean="0"/>
              <a:t> 5.ed. São Paulo: Atlas, 2010.</a:t>
            </a:r>
          </a:p>
          <a:p>
            <a:r>
              <a:rPr lang="pt-BR" sz="1600" dirty="0" smtClean="0"/>
              <a:t>LAKATOS, E. M., MARCONI, M. A., 2008, </a:t>
            </a:r>
            <a:r>
              <a:rPr lang="pt-BR" sz="1600" b="1" dirty="0" smtClean="0"/>
              <a:t>Fundamentos da Metodologia Científica</a:t>
            </a:r>
            <a:r>
              <a:rPr lang="pt-BR" sz="1600" dirty="0" smtClean="0"/>
              <a:t>, São Paulo: Atlas.</a:t>
            </a:r>
          </a:p>
          <a:p>
            <a:r>
              <a:rPr lang="pt-BR" sz="1600" dirty="0" smtClean="0"/>
              <a:t>AQUINO, Italo de Souza. </a:t>
            </a:r>
            <a:r>
              <a:rPr lang="pt-BR" sz="1600" b="1" dirty="0" smtClean="0"/>
              <a:t>Como escrever artigos científicos</a:t>
            </a:r>
            <a:r>
              <a:rPr lang="pt-BR" sz="1600" dirty="0" smtClean="0"/>
              <a:t>: sem arrodeio e sem medo da ABNT: além de maneiras práticas para uma boa escrita de resumos, monografias, dissertações, teses e projetos de pesquisa. 7.ed. São Paulo: Saraiva, 2010.</a:t>
            </a:r>
          </a:p>
          <a:p>
            <a:pPr>
              <a:buNone/>
            </a:pPr>
            <a:r>
              <a:rPr lang="pt-BR" sz="1800" b="1" dirty="0" smtClean="0"/>
              <a:t>2-Base de dados de artigos a serem usados como referencial teórico:</a:t>
            </a:r>
          </a:p>
          <a:p>
            <a:pPr>
              <a:buNone/>
            </a:pPr>
            <a:r>
              <a:rPr lang="pt-BR" sz="1400" u="sng" dirty="0" smtClean="0">
                <a:solidFill>
                  <a:schemeClr val="tx2"/>
                </a:solidFill>
                <a:hlinkClick r:id="rId2"/>
              </a:rPr>
              <a:t>http://www.simpoi.fgvsp.br/index.cfm?FuseAction=arquivo.monta&amp;ID_EdicaoArquivo=2010</a:t>
            </a:r>
            <a:endParaRPr lang="pt-BR" sz="1400" u="sng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pt-BR" sz="1400" u="sng" dirty="0" smtClean="0">
                <a:solidFill>
                  <a:schemeClr val="tx2"/>
                </a:solidFill>
                <a:hlinkClick r:id="rId3"/>
              </a:rPr>
              <a:t>http://www.scielo.br/cgibin/wxis.exe/iah/?IsisScript=iah/iah.xis&amp;base=article%5Edlibrary&amp;format=iso.pft&amp;lang=i</a:t>
            </a:r>
            <a:endParaRPr lang="pt-BR" sz="1400" u="sng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pt-BR" sz="1400" dirty="0" smtClean="0">
                <a:solidFill>
                  <a:schemeClr val="tx2"/>
                </a:solidFill>
              </a:rPr>
              <a:t>-ENANPAD-2011, 2010, etc</a:t>
            </a:r>
          </a:p>
          <a:p>
            <a:pPr>
              <a:buNone/>
            </a:pPr>
            <a:r>
              <a:rPr lang="pt-BR" sz="1400" u="sng" dirty="0" smtClean="0">
                <a:solidFill>
                  <a:schemeClr val="tx2"/>
                </a:solidFill>
                <a:hlinkClick r:id="rId4"/>
              </a:rPr>
              <a:t>http://www.anpad.org.br/evento.php?acao=subsecao&amp;cod_edicao_subsecao=736&amp;cod_evento_edicao=58</a:t>
            </a:r>
            <a:endParaRPr lang="pt-BR" sz="1400" u="sng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pt-BR" sz="1400" u="sng" dirty="0" smtClean="0">
                <a:solidFill>
                  <a:schemeClr val="tx2"/>
                </a:solidFill>
                <a:hlinkClick r:id="rId5"/>
              </a:rPr>
              <a:t>http://rae.fgv.br/rae/edicoes</a:t>
            </a:r>
            <a:endParaRPr lang="pt-BR" sz="1400" u="sng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pt-BR" sz="1400" u="sng" dirty="0" smtClean="0">
                <a:solidFill>
                  <a:schemeClr val="tx2"/>
                </a:solidFill>
                <a:hlinkClick r:id="rId6"/>
              </a:rPr>
              <a:t>http://www.simpep.feb.unesp.br/anais.</a:t>
            </a:r>
            <a:r>
              <a:rPr lang="pt-BR" sz="1400" u="sng" dirty="0" err="1" smtClean="0">
                <a:solidFill>
                  <a:schemeClr val="tx2"/>
                </a:solidFill>
                <a:hlinkClick r:id="rId6"/>
              </a:rPr>
              <a:t>php</a:t>
            </a:r>
            <a:endParaRPr lang="pt-BR" sz="1400" u="sng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en-US" sz="1400" u="sng" dirty="0" smtClean="0">
                <a:solidFill>
                  <a:schemeClr val="tx2"/>
                </a:solidFill>
              </a:rPr>
              <a:t>SEGET</a:t>
            </a:r>
          </a:p>
          <a:p>
            <a:pPr>
              <a:buNone/>
            </a:pPr>
            <a:r>
              <a:rPr lang="en-US" sz="1400" u="sng" dirty="0" smtClean="0">
                <a:solidFill>
                  <a:schemeClr val="tx2"/>
                </a:solidFill>
              </a:rPr>
              <a:t>ENEGEP</a:t>
            </a:r>
          </a:p>
          <a:p>
            <a:pPr>
              <a:buNone/>
            </a:pPr>
            <a:r>
              <a:rPr lang="en-US" sz="1600" b="1" dirty="0" smtClean="0">
                <a:solidFill>
                  <a:srgbClr val="FF0000"/>
                </a:solidFill>
                <a:hlinkClick r:id="rId7"/>
              </a:rPr>
              <a:t>http://</a:t>
            </a:r>
            <a:r>
              <a:rPr lang="en-US" sz="1600" b="1" dirty="0" smtClean="0">
                <a:solidFill>
                  <a:schemeClr val="accent1"/>
                </a:solidFill>
                <a:hlinkClick r:id="rId7"/>
              </a:rPr>
              <a:t>bdtd.ibict.br/</a:t>
            </a:r>
            <a:r>
              <a:rPr lang="en-US" sz="1600" b="1" dirty="0" smtClean="0">
                <a:solidFill>
                  <a:schemeClr val="accent1"/>
                </a:solidFill>
              </a:rPr>
              <a:t>  (</a:t>
            </a:r>
            <a:r>
              <a:rPr lang="en-US" sz="1600" b="1" dirty="0" err="1" smtClean="0">
                <a:solidFill>
                  <a:schemeClr val="accent1"/>
                </a:solidFill>
              </a:rPr>
              <a:t>em</a:t>
            </a:r>
            <a:r>
              <a:rPr lang="en-US" sz="1600" b="1" dirty="0" smtClean="0">
                <a:solidFill>
                  <a:schemeClr val="accent1"/>
                </a:solidFill>
              </a:rPr>
              <a:t> </a:t>
            </a:r>
            <a:r>
              <a:rPr lang="en-US" sz="1600" b="1" dirty="0" err="1" smtClean="0">
                <a:solidFill>
                  <a:schemeClr val="accent1"/>
                </a:solidFill>
              </a:rPr>
              <a:t>pesquisa</a:t>
            </a:r>
            <a:r>
              <a:rPr lang="en-US" sz="1600" b="1" dirty="0" smtClean="0">
                <a:solidFill>
                  <a:schemeClr val="accent1"/>
                </a:solidFill>
              </a:rPr>
              <a:t> </a:t>
            </a:r>
            <a:r>
              <a:rPr lang="en-US" sz="1600" b="1" dirty="0" err="1" smtClean="0">
                <a:solidFill>
                  <a:schemeClr val="accent1"/>
                </a:solidFill>
              </a:rPr>
              <a:t>avançada</a:t>
            </a:r>
            <a:r>
              <a:rPr lang="en-US" sz="1600" b="1" dirty="0" smtClean="0">
                <a:solidFill>
                  <a:schemeClr val="accent1"/>
                </a:solidFill>
              </a:rPr>
              <a:t>)</a:t>
            </a:r>
          </a:p>
          <a:p>
            <a:pPr>
              <a:buNone/>
            </a:pPr>
            <a:endParaRPr lang="en-US" sz="16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1600" b="1" smtClean="0">
                <a:solidFill>
                  <a:srgbClr val="FF0000"/>
                </a:solidFill>
              </a:rPr>
              <a:t>IMPORTANTE: SEU </a:t>
            </a:r>
            <a:r>
              <a:rPr lang="en-US" sz="1600" b="1" dirty="0" smtClean="0">
                <a:solidFill>
                  <a:srgbClr val="FF0000"/>
                </a:solidFill>
              </a:rPr>
              <a:t>ARTIGO DEVE E USAR NO REFERENCIAL TEÓRICO: (</a:t>
            </a:r>
            <a:r>
              <a:rPr lang="en-US" sz="1600" b="1" dirty="0" err="1" smtClean="0">
                <a:solidFill>
                  <a:srgbClr val="FF0000"/>
                </a:solidFill>
              </a:rPr>
              <a:t>essa</a:t>
            </a:r>
            <a:r>
              <a:rPr lang="en-US" sz="1600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err="1" smtClean="0">
                <a:solidFill>
                  <a:srgbClr val="FF0000"/>
                </a:solidFill>
              </a:rPr>
              <a:t>etapa</a:t>
            </a:r>
            <a:r>
              <a:rPr lang="en-US" sz="1600" b="1" dirty="0" smtClean="0">
                <a:solidFill>
                  <a:srgbClr val="FF0000"/>
                </a:solidFill>
              </a:rPr>
              <a:t> é fundamental ) </a:t>
            </a:r>
          </a:p>
          <a:p>
            <a:pPr>
              <a:buFontTx/>
              <a:buChar char="-"/>
            </a:pPr>
            <a:r>
              <a:rPr lang="en-US" sz="1600" b="1" dirty="0" smtClean="0">
                <a:solidFill>
                  <a:srgbClr val="FF0000"/>
                </a:solidFill>
              </a:rPr>
              <a:t>No </a:t>
            </a:r>
            <a:r>
              <a:rPr lang="en-US" sz="1600" b="1" dirty="0" err="1" smtClean="0">
                <a:solidFill>
                  <a:srgbClr val="FF0000"/>
                </a:solidFill>
              </a:rPr>
              <a:t>mínimo</a:t>
            </a:r>
            <a:r>
              <a:rPr lang="en-US" sz="1600" b="1" dirty="0" smtClean="0">
                <a:solidFill>
                  <a:srgbClr val="FF0000"/>
                </a:solidFill>
              </a:rPr>
              <a:t> 10 </a:t>
            </a:r>
            <a:r>
              <a:rPr lang="en-US" sz="1600" b="1" dirty="0" err="1" smtClean="0">
                <a:solidFill>
                  <a:srgbClr val="FF0000"/>
                </a:solidFill>
              </a:rPr>
              <a:t>artigos</a:t>
            </a:r>
            <a:r>
              <a:rPr lang="en-US" sz="1600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err="1" smtClean="0">
                <a:solidFill>
                  <a:srgbClr val="FF0000"/>
                </a:solidFill>
              </a:rPr>
              <a:t>publicados</a:t>
            </a:r>
            <a:r>
              <a:rPr lang="en-US" sz="1600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err="1" smtClean="0">
                <a:solidFill>
                  <a:srgbClr val="FF0000"/>
                </a:solidFill>
              </a:rPr>
              <a:t>em</a:t>
            </a:r>
            <a:r>
              <a:rPr lang="en-US" sz="1600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err="1" smtClean="0">
                <a:solidFill>
                  <a:srgbClr val="FF0000"/>
                </a:solidFill>
              </a:rPr>
              <a:t>revista</a:t>
            </a:r>
            <a:r>
              <a:rPr lang="en-US" sz="1600" b="1" dirty="0" smtClean="0">
                <a:solidFill>
                  <a:srgbClr val="FF0000"/>
                </a:solidFill>
              </a:rPr>
              <a:t> entre </a:t>
            </a:r>
            <a:r>
              <a:rPr lang="en-US" sz="1600" b="1" dirty="0" err="1" smtClean="0">
                <a:solidFill>
                  <a:srgbClr val="FF0000"/>
                </a:solidFill>
              </a:rPr>
              <a:t>os</a:t>
            </a:r>
            <a:r>
              <a:rPr lang="en-US" sz="1600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err="1" smtClean="0">
                <a:solidFill>
                  <a:srgbClr val="FF0000"/>
                </a:solidFill>
              </a:rPr>
              <a:t>anos</a:t>
            </a:r>
            <a:r>
              <a:rPr lang="en-US" sz="1600" b="1" dirty="0" smtClean="0">
                <a:solidFill>
                  <a:srgbClr val="FF0000"/>
                </a:solidFill>
              </a:rPr>
              <a:t> de 2008, 2009, 2010, 2011, 2012.</a:t>
            </a:r>
          </a:p>
          <a:p>
            <a:pPr>
              <a:buFontTx/>
              <a:buChar char="-"/>
            </a:pPr>
            <a:r>
              <a:rPr lang="en-US" sz="1600" b="1" dirty="0" smtClean="0">
                <a:solidFill>
                  <a:srgbClr val="FF0000"/>
                </a:solidFill>
              </a:rPr>
              <a:t>No </a:t>
            </a:r>
            <a:r>
              <a:rPr lang="en-US" sz="1600" b="1" dirty="0" err="1" smtClean="0">
                <a:solidFill>
                  <a:srgbClr val="FF0000"/>
                </a:solidFill>
              </a:rPr>
              <a:t>mínimo</a:t>
            </a:r>
            <a:r>
              <a:rPr lang="en-US" sz="1600" b="1" dirty="0" smtClean="0">
                <a:solidFill>
                  <a:srgbClr val="FF0000"/>
                </a:solidFill>
              </a:rPr>
              <a:t>  5 </a:t>
            </a:r>
            <a:r>
              <a:rPr lang="en-US" sz="1600" b="1" dirty="0" err="1" smtClean="0">
                <a:solidFill>
                  <a:srgbClr val="FF0000"/>
                </a:solidFill>
              </a:rPr>
              <a:t>artigos</a:t>
            </a:r>
            <a:r>
              <a:rPr lang="en-US" sz="1600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err="1" smtClean="0">
                <a:solidFill>
                  <a:srgbClr val="FF0000"/>
                </a:solidFill>
              </a:rPr>
              <a:t>publicados</a:t>
            </a:r>
            <a:r>
              <a:rPr lang="en-US" sz="1600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err="1" smtClean="0">
                <a:solidFill>
                  <a:srgbClr val="FF0000"/>
                </a:solidFill>
              </a:rPr>
              <a:t>em</a:t>
            </a:r>
            <a:r>
              <a:rPr lang="en-US" sz="1600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err="1" smtClean="0">
                <a:solidFill>
                  <a:srgbClr val="FF0000"/>
                </a:solidFill>
              </a:rPr>
              <a:t>congressos</a:t>
            </a:r>
            <a:r>
              <a:rPr lang="en-US" sz="1600" b="1" dirty="0" smtClean="0">
                <a:solidFill>
                  <a:srgbClr val="FF0000"/>
                </a:solidFill>
              </a:rPr>
              <a:t>/</a:t>
            </a:r>
            <a:r>
              <a:rPr lang="en-US" sz="1600" b="1" dirty="0" err="1" smtClean="0">
                <a:solidFill>
                  <a:srgbClr val="FF0000"/>
                </a:solidFill>
              </a:rPr>
              <a:t>simpósios</a:t>
            </a:r>
            <a:r>
              <a:rPr lang="en-US" sz="1600" b="1" dirty="0" smtClean="0">
                <a:solidFill>
                  <a:srgbClr val="FF0000"/>
                </a:solidFill>
              </a:rPr>
              <a:t>/</a:t>
            </a:r>
            <a:r>
              <a:rPr lang="en-US" sz="1600" b="1" dirty="0" err="1" smtClean="0">
                <a:solidFill>
                  <a:srgbClr val="FF0000"/>
                </a:solidFill>
              </a:rPr>
              <a:t>conferências</a:t>
            </a:r>
            <a:r>
              <a:rPr lang="en-US" sz="1600" b="1" dirty="0" smtClean="0">
                <a:solidFill>
                  <a:srgbClr val="FF0000"/>
                </a:solidFill>
              </a:rPr>
              <a:t> entre </a:t>
            </a:r>
            <a:r>
              <a:rPr lang="en-US" sz="1600" b="1" dirty="0" err="1" smtClean="0">
                <a:solidFill>
                  <a:srgbClr val="FF0000"/>
                </a:solidFill>
              </a:rPr>
              <a:t>os</a:t>
            </a:r>
            <a:r>
              <a:rPr lang="en-US" sz="1600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err="1" smtClean="0">
                <a:solidFill>
                  <a:srgbClr val="FF0000"/>
                </a:solidFill>
              </a:rPr>
              <a:t>anos</a:t>
            </a:r>
            <a:r>
              <a:rPr lang="en-US" sz="1600" b="1" dirty="0" smtClean="0">
                <a:solidFill>
                  <a:srgbClr val="FF0000"/>
                </a:solidFill>
              </a:rPr>
              <a:t> de 2008, 2009, 2010, 2011, 2012.</a:t>
            </a:r>
          </a:p>
          <a:p>
            <a:pPr>
              <a:buFontTx/>
              <a:buChar char="-"/>
            </a:pPr>
            <a:r>
              <a:rPr lang="en-US" sz="1600" b="1" dirty="0" smtClean="0">
                <a:solidFill>
                  <a:srgbClr val="FF0000"/>
                </a:solidFill>
              </a:rPr>
              <a:t>No </a:t>
            </a:r>
            <a:r>
              <a:rPr lang="en-US" sz="1600" b="1" dirty="0" err="1" smtClean="0">
                <a:solidFill>
                  <a:srgbClr val="FF0000"/>
                </a:solidFill>
              </a:rPr>
              <a:t>mínimo</a:t>
            </a:r>
            <a:r>
              <a:rPr lang="en-US" sz="1600" b="1" dirty="0" smtClean="0">
                <a:solidFill>
                  <a:srgbClr val="FF0000"/>
                </a:solidFill>
              </a:rPr>
              <a:t> 3 </a:t>
            </a:r>
            <a:r>
              <a:rPr lang="en-US" sz="1600" b="1" dirty="0" err="1" smtClean="0">
                <a:solidFill>
                  <a:srgbClr val="FF0000"/>
                </a:solidFill>
              </a:rPr>
              <a:t>dissertações</a:t>
            </a:r>
            <a:r>
              <a:rPr lang="en-US" sz="1600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err="1" smtClean="0">
                <a:solidFill>
                  <a:srgbClr val="FF0000"/>
                </a:solidFill>
              </a:rPr>
              <a:t>ou</a:t>
            </a:r>
            <a:r>
              <a:rPr lang="en-US" sz="1600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err="1" smtClean="0">
                <a:solidFill>
                  <a:srgbClr val="FF0000"/>
                </a:solidFill>
              </a:rPr>
              <a:t>teses</a:t>
            </a:r>
            <a:r>
              <a:rPr lang="en-US" sz="1600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err="1" smtClean="0">
                <a:solidFill>
                  <a:srgbClr val="FF0000"/>
                </a:solidFill>
              </a:rPr>
              <a:t>relacionadas</a:t>
            </a:r>
            <a:r>
              <a:rPr lang="en-US" sz="1600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err="1" smtClean="0">
                <a:solidFill>
                  <a:srgbClr val="FF0000"/>
                </a:solidFill>
              </a:rPr>
              <a:t>ao</a:t>
            </a:r>
            <a:r>
              <a:rPr lang="en-US" sz="1600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err="1" smtClean="0">
                <a:solidFill>
                  <a:srgbClr val="FF0000"/>
                </a:solidFill>
              </a:rPr>
              <a:t>tema</a:t>
            </a:r>
            <a:r>
              <a:rPr lang="en-US" sz="1600" b="1" dirty="0" smtClean="0">
                <a:solidFill>
                  <a:srgbClr val="FF0000"/>
                </a:solidFill>
              </a:rPr>
              <a:t>.</a:t>
            </a:r>
          </a:p>
          <a:p>
            <a:pPr>
              <a:buFontTx/>
              <a:buChar char="-"/>
            </a:pPr>
            <a:endParaRPr lang="en-US" sz="1400" u="sng" dirty="0" smtClean="0">
              <a:solidFill>
                <a:schemeClr val="tx2"/>
              </a:solidFill>
            </a:endParaRPr>
          </a:p>
          <a:p>
            <a:pPr>
              <a:buFontTx/>
              <a:buChar char="-"/>
            </a:pPr>
            <a:endParaRPr lang="pt-BR" sz="1400" u="sng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3" y="1277938"/>
            <a:ext cx="7799387" cy="430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975" y="949325"/>
            <a:ext cx="8528050" cy="495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762000"/>
            <a:ext cx="8485187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990600"/>
            <a:ext cx="6913563" cy="558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457200"/>
            <a:ext cx="30353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tângulo 5"/>
          <p:cNvSpPr/>
          <p:nvPr/>
        </p:nvSpPr>
        <p:spPr>
          <a:xfrm>
            <a:off x="4421157" y="324433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 smtClean="0"/>
              <a:t>5</a:t>
            </a:r>
            <a:endParaRPr lang="pt-BR" dirty="0"/>
          </a:p>
        </p:txBody>
      </p:sp>
      <p:pic>
        <p:nvPicPr>
          <p:cNvPr id="266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752600"/>
            <a:ext cx="7800001" cy="4071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4144" y="1600200"/>
            <a:ext cx="613571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609600"/>
            <a:ext cx="392906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828800"/>
            <a:ext cx="7927975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" y="2092325"/>
            <a:ext cx="7885113" cy="377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749300"/>
            <a:ext cx="7999413" cy="535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2588" y="803275"/>
            <a:ext cx="8377237" cy="524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9142" y="1884610"/>
            <a:ext cx="7885715" cy="3957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6503" y="1600200"/>
            <a:ext cx="777099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609600"/>
            <a:ext cx="41719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752600"/>
            <a:ext cx="7842858" cy="3057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219200"/>
            <a:ext cx="7931426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3428" y="1620324"/>
            <a:ext cx="7757143" cy="448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ESTRUTURA DO ARTIGO/PESQUISA</a:t>
            </a:r>
            <a:endParaRPr lang="pt-B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04800" y="2332037"/>
            <a:ext cx="8229600" cy="4525963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0RESUMO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1INTRODUÇÃO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2REVISÃO TEÓRICA</a:t>
            </a:r>
          </a:p>
          <a:p>
            <a:r>
              <a:rPr lang="en-US" b="1" dirty="0" smtClean="0"/>
              <a:t>3METODOLOGIA</a:t>
            </a:r>
          </a:p>
          <a:p>
            <a:r>
              <a:rPr lang="en-US" b="1" dirty="0" smtClean="0"/>
              <a:t>4DESENVOLVIMENTO</a:t>
            </a:r>
          </a:p>
          <a:p>
            <a:r>
              <a:rPr lang="en-US" b="1" dirty="0" smtClean="0"/>
              <a:t>5ANÁLISE E DISCUSSÃO DOS RESULTADOS</a:t>
            </a:r>
          </a:p>
          <a:p>
            <a:r>
              <a:rPr lang="en-US" b="1" dirty="0" smtClean="0"/>
              <a:t>6CONCLUSÃO</a:t>
            </a:r>
          </a:p>
          <a:p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PASSOS LÓGICOS</a:t>
            </a:r>
            <a:endParaRPr lang="pt-BR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905000"/>
            <a:ext cx="681191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228600"/>
            <a:ext cx="77565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286000"/>
            <a:ext cx="8489404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78955"/>
            <a:ext cx="8229600" cy="4368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228600"/>
            <a:ext cx="77565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0 RESUMO -  </a:t>
            </a:r>
            <a:r>
              <a:rPr lang="en-US" b="1" dirty="0" err="1" smtClean="0"/>
              <a:t>Estrutura</a:t>
            </a:r>
            <a:r>
              <a:rPr lang="en-US" b="1" dirty="0" smtClean="0"/>
              <a:t>	</a:t>
            </a:r>
            <a:endParaRPr lang="pt-BR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Objetivos</a:t>
            </a:r>
            <a:r>
              <a:rPr lang="en-US" dirty="0" smtClean="0"/>
              <a:t> do </a:t>
            </a:r>
            <a:r>
              <a:rPr lang="en-US" dirty="0" err="1" smtClean="0"/>
              <a:t>artigo</a:t>
            </a:r>
            <a:endParaRPr lang="en-US" dirty="0" smtClean="0"/>
          </a:p>
          <a:p>
            <a:r>
              <a:rPr lang="en-US" dirty="0" err="1" smtClean="0"/>
              <a:t>Metodologia</a:t>
            </a:r>
            <a:r>
              <a:rPr lang="en-US" dirty="0" smtClean="0"/>
              <a:t> de </a:t>
            </a:r>
            <a:r>
              <a:rPr lang="en-US" dirty="0" err="1" smtClean="0"/>
              <a:t>pequisa</a:t>
            </a:r>
            <a:endParaRPr lang="en-US" dirty="0" smtClean="0"/>
          </a:p>
          <a:p>
            <a:r>
              <a:rPr lang="en-US" dirty="0" err="1" smtClean="0"/>
              <a:t>Sintese</a:t>
            </a:r>
            <a:r>
              <a:rPr lang="en-US" dirty="0" smtClean="0"/>
              <a:t> do </a:t>
            </a:r>
            <a:r>
              <a:rPr lang="en-US" dirty="0" err="1" smtClean="0"/>
              <a:t>Desenvolvimento</a:t>
            </a:r>
            <a:endParaRPr lang="en-US" dirty="0" smtClean="0"/>
          </a:p>
          <a:p>
            <a:r>
              <a:rPr lang="en-US" dirty="0" err="1" smtClean="0"/>
              <a:t>Principais</a:t>
            </a:r>
            <a:r>
              <a:rPr lang="en-US" dirty="0" smtClean="0"/>
              <a:t> </a:t>
            </a:r>
            <a:r>
              <a:rPr lang="en-US" dirty="0" err="1" smtClean="0"/>
              <a:t>resultados</a:t>
            </a:r>
            <a:r>
              <a:rPr lang="en-US" dirty="0" smtClean="0"/>
              <a:t> </a:t>
            </a:r>
            <a:r>
              <a:rPr lang="en-US" dirty="0" err="1" smtClean="0"/>
              <a:t>obtidos</a:t>
            </a:r>
            <a:endParaRPr lang="en-US" dirty="0" smtClean="0"/>
          </a:p>
          <a:p>
            <a:r>
              <a:rPr lang="en-US" dirty="0" err="1" smtClean="0"/>
              <a:t>Deve</a:t>
            </a:r>
            <a:r>
              <a:rPr lang="en-US" dirty="0" smtClean="0"/>
              <a:t> </a:t>
            </a:r>
            <a:r>
              <a:rPr lang="en-US" dirty="0" err="1" smtClean="0"/>
              <a:t>conter</a:t>
            </a:r>
            <a:r>
              <a:rPr lang="en-US" dirty="0" smtClean="0"/>
              <a:t> no </a:t>
            </a:r>
            <a:r>
              <a:rPr lang="en-US" dirty="0" err="1" smtClean="0"/>
              <a:t>máximo</a:t>
            </a:r>
            <a:r>
              <a:rPr lang="en-US" dirty="0" smtClean="0"/>
              <a:t> 200 </a:t>
            </a:r>
            <a:r>
              <a:rPr lang="en-US" dirty="0" err="1" smtClean="0"/>
              <a:t>palavras</a:t>
            </a:r>
            <a:endParaRPr lang="pt-B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2975" y="788988"/>
            <a:ext cx="7256463" cy="528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457200"/>
            <a:ext cx="4514850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752600"/>
            <a:ext cx="7970837" cy="419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371600"/>
            <a:ext cx="8385175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295400"/>
            <a:ext cx="8399463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762000"/>
            <a:ext cx="8385175" cy="241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581400"/>
            <a:ext cx="8229600" cy="2652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945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295400"/>
            <a:ext cx="789381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371600"/>
            <a:ext cx="8513763" cy="50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3688" y="906463"/>
            <a:ext cx="8556625" cy="504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533400"/>
            <a:ext cx="5300663" cy="70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3428" y="1834610"/>
            <a:ext cx="7657143" cy="4057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524000"/>
            <a:ext cx="8370887" cy="492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676400"/>
            <a:ext cx="7727950" cy="415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latin typeface="Arial Black" pitchFamily="34" charset="0"/>
              </a:rPr>
              <a:t>3 METODOLOGIA</a:t>
            </a:r>
            <a:endParaRPr lang="pt-BR" b="1" dirty="0">
              <a:latin typeface="Arial Black" pitchFamily="34" charset="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371600"/>
            <a:ext cx="781367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3124200"/>
            <a:ext cx="7757143" cy="3557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88" y="766763"/>
            <a:ext cx="7285037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Textos</a:t>
            </a:r>
            <a:r>
              <a:rPr lang="en-US" dirty="0" smtClean="0"/>
              <a:t> de </a:t>
            </a:r>
            <a:r>
              <a:rPr lang="en-US" dirty="0" err="1" smtClean="0"/>
              <a:t>ajuda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pt-BR" dirty="0"/>
          </a:p>
        </p:txBody>
      </p:sp>
      <p:sp>
        <p:nvSpPr>
          <p:cNvPr id="4" name="Retângulo 3"/>
          <p:cNvSpPr/>
          <p:nvPr/>
        </p:nvSpPr>
        <p:spPr>
          <a:xfrm>
            <a:off x="533400" y="2136339"/>
            <a:ext cx="8305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 smtClean="0"/>
              <a:t>1 -GIL, Antonio Carlos. </a:t>
            </a:r>
            <a:r>
              <a:rPr lang="pt-BR" b="1" dirty="0" smtClean="0"/>
              <a:t>Como elaborar projetos de pesquisa.</a:t>
            </a:r>
            <a:r>
              <a:rPr lang="pt-BR" dirty="0" smtClean="0"/>
              <a:t> 5.ed. São Paulo: Atlas, 2010.</a:t>
            </a:r>
          </a:p>
          <a:p>
            <a:endParaRPr lang="pt-BR" dirty="0" smtClean="0"/>
          </a:p>
          <a:p>
            <a:r>
              <a:rPr lang="en-US" dirty="0" smtClean="0"/>
              <a:t>2- LAKATOS  &amp; MARCONI ; YIN.</a:t>
            </a:r>
          </a:p>
          <a:p>
            <a:endParaRPr lang="pt-BR" dirty="0" smtClean="0"/>
          </a:p>
          <a:p>
            <a:r>
              <a:rPr lang="pt-BR" dirty="0" smtClean="0"/>
              <a:t>3- AQUINO, </a:t>
            </a:r>
            <a:r>
              <a:rPr lang="pt-BR" dirty="0" err="1" smtClean="0"/>
              <a:t>Italo</a:t>
            </a:r>
            <a:r>
              <a:rPr lang="pt-BR" dirty="0" smtClean="0"/>
              <a:t> de Souza. </a:t>
            </a:r>
            <a:r>
              <a:rPr lang="pt-BR" b="1" dirty="0" smtClean="0"/>
              <a:t>Como escrever artigos científicos</a:t>
            </a:r>
            <a:r>
              <a:rPr lang="pt-BR" dirty="0" smtClean="0"/>
              <a:t>: sem </a:t>
            </a:r>
            <a:r>
              <a:rPr lang="pt-BR" dirty="0" err="1" smtClean="0"/>
              <a:t>arrodeio</a:t>
            </a:r>
            <a:r>
              <a:rPr lang="pt-BR" dirty="0" smtClean="0"/>
              <a:t> e sem medo da ABNT: além de maneiras práticas para uma boa escrita de resumos, monografias, dissertações, teses e projetos de pesquisa. 7.ed. São Paulo: Saraiva, 2010.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CLASSIFICAÇÃO</a:t>
            </a:r>
            <a:endParaRPr lang="pt-BR" dirty="0"/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0200"/>
            <a:ext cx="4572000" cy="4525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8335" y="1600200"/>
            <a:ext cx="4565665" cy="3581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Exemplo</a:t>
            </a:r>
            <a:r>
              <a:rPr lang="en-US" dirty="0" smtClean="0"/>
              <a:t> de </a:t>
            </a:r>
            <a:r>
              <a:rPr lang="en-US" dirty="0" err="1" smtClean="0"/>
              <a:t>uma</a:t>
            </a:r>
            <a:r>
              <a:rPr lang="en-US" dirty="0" smtClean="0"/>
              <a:t> </a:t>
            </a:r>
            <a:r>
              <a:rPr lang="en-US" dirty="0" err="1" smtClean="0"/>
              <a:t>seção</a:t>
            </a:r>
            <a:r>
              <a:rPr lang="en-US" dirty="0" smtClean="0"/>
              <a:t> 3.METODOLOGIA…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7550" y="1720850"/>
            <a:ext cx="7707313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Arial Black" pitchFamily="34" charset="0"/>
              </a:rPr>
              <a:t>4 DESENVOLVIMENTO</a:t>
            </a:r>
            <a:endParaRPr lang="pt-BR" b="1" dirty="0">
              <a:latin typeface="Arial Black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Detalhadamente</a:t>
            </a:r>
            <a:r>
              <a:rPr lang="en-US" dirty="0" smtClean="0"/>
              <a:t> </a:t>
            </a:r>
            <a:r>
              <a:rPr lang="en-US" dirty="0" err="1" smtClean="0"/>
              <a:t>explicar</a:t>
            </a:r>
            <a:r>
              <a:rPr lang="en-US" dirty="0" smtClean="0"/>
              <a:t> </a:t>
            </a:r>
            <a:r>
              <a:rPr lang="en-US" dirty="0" err="1" smtClean="0"/>
              <a:t>como</a:t>
            </a:r>
            <a:r>
              <a:rPr lang="en-US" dirty="0" smtClean="0"/>
              <a:t> </a:t>
            </a:r>
            <a:r>
              <a:rPr lang="en-US" dirty="0" err="1" smtClean="0"/>
              <a:t>foi</a:t>
            </a:r>
            <a:r>
              <a:rPr lang="en-US" dirty="0" smtClean="0"/>
              <a:t> </a:t>
            </a:r>
            <a:r>
              <a:rPr lang="en-US" dirty="0" err="1" smtClean="0"/>
              <a:t>feito</a:t>
            </a:r>
            <a:r>
              <a:rPr lang="en-US" dirty="0" smtClean="0"/>
              <a:t> o </a:t>
            </a:r>
            <a:r>
              <a:rPr lang="en-US" dirty="0" err="1" smtClean="0"/>
              <a:t>estudo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empresa</a:t>
            </a:r>
            <a:endParaRPr lang="en-US" dirty="0" smtClean="0"/>
          </a:p>
          <a:p>
            <a:r>
              <a:rPr lang="en-US" dirty="0" smtClean="0"/>
              <a:t>O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foi</a:t>
            </a:r>
            <a:r>
              <a:rPr lang="en-US" dirty="0" smtClean="0"/>
              <a:t> </a:t>
            </a:r>
            <a:r>
              <a:rPr lang="en-US" dirty="0" err="1" smtClean="0"/>
              <a:t>feito</a:t>
            </a:r>
            <a:r>
              <a:rPr lang="en-US" dirty="0" smtClean="0"/>
              <a:t>?</a:t>
            </a:r>
          </a:p>
          <a:p>
            <a:r>
              <a:rPr lang="en-US" dirty="0" err="1" smtClean="0"/>
              <a:t>Quais</a:t>
            </a:r>
            <a:r>
              <a:rPr lang="en-US" dirty="0" smtClean="0"/>
              <a:t> </a:t>
            </a:r>
            <a:r>
              <a:rPr lang="en-US" dirty="0" err="1" smtClean="0"/>
              <a:t>informações</a:t>
            </a:r>
            <a:r>
              <a:rPr lang="en-US" dirty="0" smtClean="0"/>
              <a:t> </a:t>
            </a:r>
            <a:r>
              <a:rPr lang="en-US" dirty="0" err="1" smtClean="0"/>
              <a:t>usadas</a:t>
            </a:r>
            <a:r>
              <a:rPr lang="en-US" dirty="0" smtClean="0"/>
              <a:t>?</a:t>
            </a:r>
            <a:r>
              <a:rPr lang="pt-BR" dirty="0" smtClean="0"/>
              <a:t> De onde vieram tais informações?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Arial Black" pitchFamily="34" charset="0"/>
              </a:rPr>
              <a:t>5 ANÁLISE E DISCUSSÃO DOS RESULTADOS</a:t>
            </a:r>
            <a:endParaRPr lang="pt-BR" b="1" dirty="0">
              <a:latin typeface="Arial Black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err="1" smtClean="0"/>
              <a:t>Quais</a:t>
            </a:r>
            <a:r>
              <a:rPr lang="en-US" dirty="0" smtClean="0"/>
              <a:t>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resultados</a:t>
            </a:r>
            <a:r>
              <a:rPr lang="en-US" dirty="0" smtClean="0"/>
              <a:t> </a:t>
            </a:r>
            <a:r>
              <a:rPr lang="en-US" dirty="0" err="1" smtClean="0"/>
              <a:t>atingidos</a:t>
            </a:r>
            <a:r>
              <a:rPr lang="en-US" dirty="0" smtClean="0"/>
              <a:t>?</a:t>
            </a:r>
          </a:p>
          <a:p>
            <a:r>
              <a:rPr lang="en-US" dirty="0" err="1" smtClean="0"/>
              <a:t>Fazer</a:t>
            </a:r>
            <a:r>
              <a:rPr lang="en-US" dirty="0" smtClean="0"/>
              <a:t> </a:t>
            </a:r>
            <a:r>
              <a:rPr lang="en-US" dirty="0" err="1" smtClean="0"/>
              <a:t>análises</a:t>
            </a:r>
            <a:r>
              <a:rPr lang="en-US" dirty="0" smtClean="0"/>
              <a:t> e </a:t>
            </a:r>
            <a:r>
              <a:rPr lang="en-US" dirty="0" err="1" smtClean="0"/>
              <a:t>discussão</a:t>
            </a:r>
            <a:r>
              <a:rPr lang="en-US" dirty="0" smtClean="0"/>
              <a:t> do </a:t>
            </a:r>
            <a:r>
              <a:rPr lang="en-US" dirty="0" err="1" smtClean="0"/>
              <a:t>aprendizado</a:t>
            </a:r>
            <a:r>
              <a:rPr lang="en-US" dirty="0" smtClean="0"/>
              <a:t> </a:t>
            </a:r>
            <a:r>
              <a:rPr lang="en-US" dirty="0" err="1" smtClean="0"/>
              <a:t>gerado</a:t>
            </a:r>
            <a:r>
              <a:rPr lang="en-US" dirty="0" smtClean="0"/>
              <a:t> </a:t>
            </a:r>
            <a:r>
              <a:rPr lang="en-US" dirty="0" err="1" smtClean="0"/>
              <a:t>durante</a:t>
            </a:r>
            <a:r>
              <a:rPr lang="en-US" dirty="0" smtClean="0"/>
              <a:t> o </a:t>
            </a:r>
            <a:r>
              <a:rPr lang="en-US" dirty="0" err="1" smtClean="0"/>
              <a:t>estudo</a:t>
            </a:r>
            <a:endParaRPr lang="en-US" dirty="0" smtClean="0"/>
          </a:p>
          <a:p>
            <a:r>
              <a:rPr lang="en-US" dirty="0" smtClean="0"/>
              <a:t>Os </a:t>
            </a:r>
            <a:r>
              <a:rPr lang="en-US" dirty="0" err="1" smtClean="0"/>
              <a:t>resultados</a:t>
            </a:r>
            <a:r>
              <a:rPr lang="en-US" dirty="0" smtClean="0"/>
              <a:t> </a:t>
            </a:r>
            <a:r>
              <a:rPr lang="en-US" dirty="0" err="1" smtClean="0"/>
              <a:t>são</a:t>
            </a:r>
            <a:r>
              <a:rPr lang="en-US" dirty="0" smtClean="0"/>
              <a:t> </a:t>
            </a:r>
            <a:r>
              <a:rPr lang="en-US" dirty="0" err="1" smtClean="0"/>
              <a:t>semelhantes</a:t>
            </a:r>
            <a:r>
              <a:rPr lang="en-US" dirty="0" smtClean="0"/>
              <a:t> </a:t>
            </a:r>
            <a:r>
              <a:rPr lang="en-US" dirty="0" err="1" smtClean="0"/>
              <a:t>aos</a:t>
            </a:r>
            <a:r>
              <a:rPr lang="en-US" dirty="0" smtClean="0"/>
              <a:t> </a:t>
            </a:r>
            <a:r>
              <a:rPr lang="en-US" dirty="0" err="1" smtClean="0"/>
              <a:t>encontrados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revisão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literatura</a:t>
            </a:r>
            <a:r>
              <a:rPr lang="en-US" dirty="0" smtClean="0"/>
              <a:t>?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?</a:t>
            </a:r>
          </a:p>
          <a:p>
            <a:r>
              <a:rPr lang="en-US" dirty="0" smtClean="0"/>
              <a:t>Os </a:t>
            </a:r>
            <a:r>
              <a:rPr lang="en-US" dirty="0" err="1" smtClean="0"/>
              <a:t>resultados</a:t>
            </a:r>
            <a:r>
              <a:rPr lang="en-US" dirty="0" smtClean="0"/>
              <a:t> </a:t>
            </a:r>
            <a:r>
              <a:rPr lang="en-US" dirty="0" err="1" smtClean="0"/>
              <a:t>são</a:t>
            </a:r>
            <a:r>
              <a:rPr lang="en-US" dirty="0" smtClean="0"/>
              <a:t> </a:t>
            </a:r>
            <a:r>
              <a:rPr lang="en-US" dirty="0" err="1" smtClean="0"/>
              <a:t>diferentes</a:t>
            </a:r>
            <a:r>
              <a:rPr lang="en-US" dirty="0" smtClean="0"/>
              <a:t> </a:t>
            </a:r>
            <a:r>
              <a:rPr lang="en-US" dirty="0" err="1" smtClean="0"/>
              <a:t>aos</a:t>
            </a:r>
            <a:r>
              <a:rPr lang="en-US" dirty="0" smtClean="0"/>
              <a:t> </a:t>
            </a:r>
            <a:r>
              <a:rPr lang="en-US" dirty="0" err="1" smtClean="0"/>
              <a:t>encontrados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revisão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literatura</a:t>
            </a:r>
            <a:r>
              <a:rPr lang="en-US" dirty="0" smtClean="0"/>
              <a:t>?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?</a:t>
            </a:r>
            <a:endParaRPr lang="en-US" dirty="0" smtClean="0"/>
          </a:p>
          <a:p>
            <a:r>
              <a:rPr lang="en-US" dirty="0" err="1" smtClean="0"/>
              <a:t>Quais</a:t>
            </a:r>
            <a:r>
              <a:rPr lang="en-US" dirty="0" smtClean="0"/>
              <a:t> </a:t>
            </a:r>
            <a:r>
              <a:rPr lang="en-US" dirty="0" smtClean="0"/>
              <a:t>as </a:t>
            </a:r>
            <a:r>
              <a:rPr lang="en-US" dirty="0" err="1" smtClean="0"/>
              <a:t>limitações</a:t>
            </a:r>
            <a:r>
              <a:rPr lang="en-US" dirty="0" smtClean="0"/>
              <a:t> do </a:t>
            </a:r>
            <a:r>
              <a:rPr lang="en-US" dirty="0" err="1" smtClean="0"/>
              <a:t>estudo</a:t>
            </a:r>
            <a:r>
              <a:rPr lang="en-US" dirty="0" smtClean="0"/>
              <a:t> </a:t>
            </a:r>
            <a:r>
              <a:rPr lang="en-US" dirty="0" err="1" smtClean="0"/>
              <a:t>feito</a:t>
            </a:r>
            <a:r>
              <a:rPr lang="en-US" dirty="0" smtClean="0"/>
              <a:t>?</a:t>
            </a:r>
          </a:p>
          <a:p>
            <a:r>
              <a:rPr lang="en-US" dirty="0" smtClean="0"/>
              <a:t>Os </a:t>
            </a:r>
            <a:r>
              <a:rPr lang="en-US" dirty="0" err="1" smtClean="0"/>
              <a:t>objetivos</a:t>
            </a:r>
            <a:r>
              <a:rPr lang="en-US" dirty="0" smtClean="0"/>
              <a:t> </a:t>
            </a:r>
            <a:r>
              <a:rPr lang="en-US" dirty="0" err="1" smtClean="0"/>
              <a:t>iniciais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pesquisa</a:t>
            </a:r>
            <a:r>
              <a:rPr lang="en-US" dirty="0" smtClean="0"/>
              <a:t> </a:t>
            </a:r>
            <a:r>
              <a:rPr lang="en-US" dirty="0" err="1" smtClean="0"/>
              <a:t>foram</a:t>
            </a:r>
            <a:r>
              <a:rPr lang="en-US" dirty="0" smtClean="0"/>
              <a:t> </a:t>
            </a:r>
            <a:r>
              <a:rPr lang="en-US" dirty="0" err="1" smtClean="0"/>
              <a:t>atendidos</a:t>
            </a:r>
            <a:r>
              <a:rPr lang="en-US" dirty="0" smtClean="0"/>
              <a:t>? Se </a:t>
            </a:r>
            <a:r>
              <a:rPr lang="en-US" dirty="0" err="1" smtClean="0"/>
              <a:t>sim</a:t>
            </a:r>
            <a:r>
              <a:rPr lang="en-US" dirty="0" smtClean="0"/>
              <a:t>, </a:t>
            </a:r>
            <a:r>
              <a:rPr lang="en-US" dirty="0" err="1" smtClean="0"/>
              <a:t>justificar</a:t>
            </a:r>
            <a:r>
              <a:rPr lang="en-US" dirty="0" smtClean="0"/>
              <a:t> as </a:t>
            </a:r>
            <a:r>
              <a:rPr lang="en-US" dirty="0" err="1" smtClean="0"/>
              <a:t>razões</a:t>
            </a:r>
            <a:r>
              <a:rPr lang="en-US" dirty="0" smtClean="0"/>
              <a:t>. Se </a:t>
            </a:r>
            <a:r>
              <a:rPr lang="en-US" dirty="0" err="1" smtClean="0"/>
              <a:t>não</a:t>
            </a:r>
            <a:r>
              <a:rPr lang="en-US" dirty="0" smtClean="0"/>
              <a:t>, </a:t>
            </a:r>
            <a:r>
              <a:rPr lang="en-US" dirty="0" err="1" smtClean="0"/>
              <a:t>justificar</a:t>
            </a:r>
            <a:r>
              <a:rPr lang="en-US" dirty="0" smtClean="0"/>
              <a:t> as </a:t>
            </a:r>
            <a:r>
              <a:rPr lang="en-US" dirty="0" err="1" smtClean="0"/>
              <a:t>razões</a:t>
            </a:r>
            <a:r>
              <a:rPr lang="en-US" dirty="0" smtClean="0"/>
              <a:t>..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latin typeface="Arial Black" pitchFamily="34" charset="0"/>
              </a:rPr>
              <a:t>6 CONCLUSÃO</a:t>
            </a:r>
            <a:endParaRPr lang="pt-BR" b="1" dirty="0">
              <a:latin typeface="Arial Black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Retomar</a:t>
            </a:r>
            <a:r>
              <a:rPr lang="en-US" dirty="0" smtClean="0"/>
              <a:t>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objetivos</a:t>
            </a:r>
            <a:r>
              <a:rPr lang="en-US" dirty="0" smtClean="0"/>
              <a:t> </a:t>
            </a:r>
            <a:r>
              <a:rPr lang="en-US" dirty="0" err="1" smtClean="0"/>
              <a:t>iniciais</a:t>
            </a:r>
            <a:r>
              <a:rPr lang="en-US" dirty="0" smtClean="0"/>
              <a:t> do </a:t>
            </a:r>
            <a:r>
              <a:rPr lang="en-US" dirty="0" err="1" smtClean="0"/>
              <a:t>trabalho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foram</a:t>
            </a:r>
            <a:r>
              <a:rPr lang="en-US" dirty="0" smtClean="0"/>
              <a:t> </a:t>
            </a:r>
            <a:r>
              <a:rPr lang="en-US" dirty="0" err="1" smtClean="0"/>
              <a:t>citados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introdução</a:t>
            </a:r>
            <a:endParaRPr lang="en-US" dirty="0" smtClean="0"/>
          </a:p>
          <a:p>
            <a:r>
              <a:rPr lang="en-US" dirty="0" err="1" smtClean="0"/>
              <a:t>Sintetizar</a:t>
            </a:r>
            <a:r>
              <a:rPr lang="en-US" dirty="0" smtClean="0"/>
              <a:t>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resultados</a:t>
            </a:r>
            <a:r>
              <a:rPr lang="en-US" dirty="0" smtClean="0"/>
              <a:t> </a:t>
            </a:r>
            <a:r>
              <a:rPr lang="en-US" dirty="0" err="1" smtClean="0"/>
              <a:t>obtidos</a:t>
            </a:r>
            <a:r>
              <a:rPr lang="en-US" dirty="0" smtClean="0"/>
              <a:t> no </a:t>
            </a:r>
            <a:r>
              <a:rPr lang="en-US" dirty="0" err="1" smtClean="0"/>
              <a:t>Desenvolvimento</a:t>
            </a:r>
            <a:endParaRPr lang="en-US" dirty="0" smtClean="0"/>
          </a:p>
          <a:p>
            <a:r>
              <a:rPr lang="en-US" dirty="0" err="1" smtClean="0"/>
              <a:t>Sintetizar</a:t>
            </a:r>
            <a:r>
              <a:rPr lang="en-US" dirty="0" smtClean="0"/>
              <a:t>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resultados</a:t>
            </a:r>
            <a:r>
              <a:rPr lang="en-US" dirty="0" smtClean="0"/>
              <a:t> </a:t>
            </a:r>
            <a:r>
              <a:rPr lang="en-US" dirty="0" err="1" smtClean="0"/>
              <a:t>obtidos</a:t>
            </a:r>
            <a:r>
              <a:rPr lang="en-US" dirty="0" smtClean="0"/>
              <a:t> </a:t>
            </a:r>
            <a:r>
              <a:rPr lang="en-US" dirty="0" smtClean="0"/>
              <a:t>no </a:t>
            </a:r>
            <a:r>
              <a:rPr lang="en-US" dirty="0" err="1" smtClean="0"/>
              <a:t>Desenvolvimento</a:t>
            </a:r>
            <a:r>
              <a:rPr lang="en-US" dirty="0" smtClean="0"/>
              <a:t> e as </a:t>
            </a:r>
            <a:r>
              <a:rPr lang="en-US" dirty="0" err="1" smtClean="0"/>
              <a:t>análises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seção</a:t>
            </a:r>
            <a:r>
              <a:rPr lang="en-US" dirty="0" smtClean="0"/>
              <a:t> de </a:t>
            </a:r>
            <a:r>
              <a:rPr lang="en-US" dirty="0" err="1" smtClean="0"/>
              <a:t>Análise</a:t>
            </a:r>
            <a:r>
              <a:rPr lang="en-US" dirty="0" smtClean="0"/>
              <a:t> e </a:t>
            </a:r>
            <a:r>
              <a:rPr lang="en-US" dirty="0" err="1" smtClean="0"/>
              <a:t>Discussões</a:t>
            </a:r>
            <a:r>
              <a:rPr lang="en-US" dirty="0" smtClean="0"/>
              <a:t>.</a:t>
            </a:r>
            <a:endParaRPr lang="en-US" dirty="0" smtClean="0"/>
          </a:p>
          <a:p>
            <a:r>
              <a:rPr lang="en-US" dirty="0" err="1" smtClean="0"/>
              <a:t>Especificar</a:t>
            </a:r>
            <a:r>
              <a:rPr lang="en-US" dirty="0" smtClean="0"/>
              <a:t> </a:t>
            </a:r>
            <a:r>
              <a:rPr lang="en-US" dirty="0" smtClean="0"/>
              <a:t>as </a:t>
            </a:r>
            <a:r>
              <a:rPr lang="en-US" dirty="0" err="1" smtClean="0"/>
              <a:t>limitação</a:t>
            </a:r>
            <a:r>
              <a:rPr lang="en-US" dirty="0" smtClean="0"/>
              <a:t> do </a:t>
            </a:r>
            <a:r>
              <a:rPr lang="en-US" dirty="0" err="1" smtClean="0"/>
              <a:t>trabalho</a:t>
            </a:r>
            <a:endParaRPr lang="en-US" dirty="0" smtClean="0"/>
          </a:p>
          <a:p>
            <a:r>
              <a:rPr lang="en-US" dirty="0" err="1" smtClean="0"/>
              <a:t>Descrever</a:t>
            </a:r>
            <a:r>
              <a:rPr lang="en-US" dirty="0" smtClean="0"/>
              <a:t> </a:t>
            </a:r>
            <a:r>
              <a:rPr lang="en-US" dirty="0" err="1" smtClean="0"/>
              <a:t>sugestão</a:t>
            </a:r>
            <a:r>
              <a:rPr lang="en-US" dirty="0" smtClean="0"/>
              <a:t> de </a:t>
            </a:r>
            <a:r>
              <a:rPr lang="en-US" dirty="0" err="1" smtClean="0"/>
              <a:t>trabalhos</a:t>
            </a:r>
            <a:r>
              <a:rPr lang="en-US" dirty="0" smtClean="0"/>
              <a:t> </a:t>
            </a:r>
            <a:r>
              <a:rPr lang="en-US" dirty="0" err="1" smtClean="0"/>
              <a:t>futuros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ampliação</a:t>
            </a:r>
            <a:r>
              <a:rPr lang="en-US" dirty="0" smtClean="0"/>
              <a:t> e </a:t>
            </a:r>
            <a:r>
              <a:rPr lang="en-US" dirty="0" err="1" smtClean="0"/>
              <a:t>melhoria</a:t>
            </a:r>
            <a:r>
              <a:rPr lang="en-US" dirty="0" smtClean="0"/>
              <a:t> do </a:t>
            </a:r>
            <a:r>
              <a:rPr lang="en-US" dirty="0" err="1" smtClean="0"/>
              <a:t>seu</a:t>
            </a:r>
            <a:r>
              <a:rPr lang="en-US" dirty="0" smtClean="0"/>
              <a:t> </a:t>
            </a:r>
            <a:r>
              <a:rPr lang="en-US" dirty="0" err="1" smtClean="0"/>
              <a:t>trabalho</a:t>
            </a:r>
            <a:r>
              <a:rPr lang="en-US" dirty="0" smtClean="0"/>
              <a:t> </a:t>
            </a:r>
            <a:r>
              <a:rPr lang="en-US" dirty="0" err="1" smtClean="0"/>
              <a:t>realizado</a:t>
            </a:r>
            <a:r>
              <a:rPr lang="en-US" dirty="0" smtClean="0"/>
              <a:t>.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b="1" dirty="0" smtClean="0">
                <a:latin typeface="Arial Black" pitchFamily="34" charset="0"/>
              </a:rPr>
              <a:t>7 REFERÊNCIAS</a:t>
            </a:r>
            <a:endParaRPr lang="pt-BR" b="1" dirty="0">
              <a:latin typeface="Arial Black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914400"/>
          </a:xfrm>
        </p:spPr>
        <p:txBody>
          <a:bodyPr>
            <a:normAutofit/>
          </a:bodyPr>
          <a:lstStyle/>
          <a:p>
            <a:r>
              <a:rPr lang="en-US" sz="2400" dirty="0" err="1" smtClean="0"/>
              <a:t>Deve</a:t>
            </a:r>
            <a:r>
              <a:rPr lang="en-US" sz="2400" dirty="0" smtClean="0"/>
              <a:t> ser </a:t>
            </a:r>
            <a:r>
              <a:rPr lang="en-US" sz="2400" dirty="0" err="1" smtClean="0"/>
              <a:t>relacionadas</a:t>
            </a:r>
            <a:r>
              <a:rPr lang="en-US" sz="2400" dirty="0" smtClean="0"/>
              <a:t> as </a:t>
            </a:r>
            <a:r>
              <a:rPr lang="en-US" sz="2400" dirty="0" err="1" smtClean="0"/>
              <a:t>referências</a:t>
            </a:r>
            <a:r>
              <a:rPr lang="en-US" sz="2400" dirty="0" smtClean="0"/>
              <a:t> (</a:t>
            </a:r>
            <a:r>
              <a:rPr lang="en-US" sz="2400" dirty="0" err="1" smtClean="0"/>
              <a:t>artigos</a:t>
            </a:r>
            <a:r>
              <a:rPr lang="en-US" sz="2400" dirty="0" smtClean="0"/>
              <a:t>, </a:t>
            </a:r>
            <a:r>
              <a:rPr lang="en-US" sz="2400" dirty="0" err="1" smtClean="0"/>
              <a:t>livros</a:t>
            </a:r>
            <a:r>
              <a:rPr lang="en-US" sz="2400" dirty="0" smtClean="0"/>
              <a:t> </a:t>
            </a:r>
            <a:r>
              <a:rPr lang="en-US" sz="2400" dirty="0" err="1" smtClean="0"/>
              <a:t>usados</a:t>
            </a:r>
            <a:r>
              <a:rPr lang="en-US" sz="2400" dirty="0" smtClean="0"/>
              <a:t>)</a:t>
            </a:r>
          </a:p>
          <a:p>
            <a:r>
              <a:rPr lang="en-US" sz="2400" dirty="0" err="1" smtClean="0"/>
              <a:t>Siga</a:t>
            </a:r>
            <a:r>
              <a:rPr lang="en-US" sz="2400" dirty="0" smtClean="0"/>
              <a:t> o </a:t>
            </a:r>
            <a:r>
              <a:rPr lang="en-US" sz="2400" dirty="0" err="1" smtClean="0"/>
              <a:t>seguinte</a:t>
            </a:r>
            <a:r>
              <a:rPr lang="en-US" sz="2400" dirty="0" smtClean="0"/>
              <a:t> </a:t>
            </a:r>
            <a:r>
              <a:rPr lang="en-US" sz="2400" dirty="0" err="1" smtClean="0"/>
              <a:t>padrão</a:t>
            </a:r>
            <a:r>
              <a:rPr lang="en-US" sz="2400" dirty="0" smtClean="0"/>
              <a:t>:</a:t>
            </a:r>
            <a:endParaRPr lang="pt-BR" dirty="0"/>
          </a:p>
        </p:txBody>
      </p:sp>
      <p:sp>
        <p:nvSpPr>
          <p:cNvPr id="4" name="CaixaDeTexto 3"/>
          <p:cNvSpPr txBox="1"/>
          <p:nvPr/>
        </p:nvSpPr>
        <p:spPr>
          <a:xfrm>
            <a:off x="0" y="2149019"/>
            <a:ext cx="89916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 </a:t>
            </a:r>
          </a:p>
          <a:p>
            <a:r>
              <a:rPr lang="pt-BR" b="1" dirty="0" smtClean="0"/>
              <a:t>PARA REVISTA:</a:t>
            </a:r>
          </a:p>
          <a:p>
            <a:r>
              <a:rPr lang="pt-BR" dirty="0" smtClean="0"/>
              <a:t>BOARIN, </a:t>
            </a:r>
            <a:r>
              <a:rPr lang="pt-BR" dirty="0" err="1" smtClean="0"/>
              <a:t>H.S.</a:t>
            </a:r>
            <a:r>
              <a:rPr lang="pt-BR" dirty="0" smtClean="0"/>
              <a:t>; CARVALHO, </a:t>
            </a:r>
            <a:r>
              <a:rPr lang="pt-BR" dirty="0" err="1" smtClean="0"/>
              <a:t>M.M.</a:t>
            </a:r>
            <a:r>
              <a:rPr lang="pt-BR" dirty="0" smtClean="0"/>
              <a:t>; LEE HO, L. Implementação de programas de qualidade: um </a:t>
            </a:r>
            <a:r>
              <a:rPr lang="pt-BR" dirty="0" err="1" smtClean="0"/>
              <a:t>survey</a:t>
            </a:r>
            <a:r>
              <a:rPr lang="pt-BR" dirty="0" smtClean="0"/>
              <a:t> em empresas de grande porte no Brasil. </a:t>
            </a:r>
            <a:r>
              <a:rPr lang="pt-BR" b="1" dirty="0" smtClean="0"/>
              <a:t>Gestão e Produção, </a:t>
            </a:r>
            <a:r>
              <a:rPr lang="pt-BR" dirty="0" smtClean="0"/>
              <a:t>São Carlos, SP, v. 13, n. 2, p.191-203, maio/ago. 2006.</a:t>
            </a:r>
          </a:p>
          <a:p>
            <a:endParaRPr lang="en-US" b="1" dirty="0" smtClean="0"/>
          </a:p>
          <a:p>
            <a:r>
              <a:rPr lang="en-US" b="1" dirty="0" smtClean="0"/>
              <a:t>PARA CONGRESSO/SIMPÓSIO/CONFERÊNCIA</a:t>
            </a:r>
          </a:p>
          <a:p>
            <a:r>
              <a:rPr lang="pt-BR" sz="1400" dirty="0" smtClean="0"/>
              <a:t>KANNENBERG, G. &amp;  ANTUNES, J. A. V. (1995a) - Técnicas de Operacionalização de uma Sistemática de Implantação  de  Troca  Rápida  de  Ferramentas  em  Empresas  Brasileiras.  In:  ENCONTRO  NACIONAL  DE ENGENHARIA DE PRODUÇÃO, XV, São Carlos/São Paulo, v. 3, p. 1568-1573.</a:t>
            </a:r>
            <a:endParaRPr lang="en-US" sz="1400" dirty="0" smtClean="0"/>
          </a:p>
          <a:p>
            <a:endParaRPr lang="en-US" b="1" dirty="0" smtClean="0"/>
          </a:p>
          <a:p>
            <a:r>
              <a:rPr lang="en-US" b="1" dirty="0" smtClean="0"/>
              <a:t>PARA LIVRO</a:t>
            </a:r>
          </a:p>
          <a:p>
            <a:r>
              <a:rPr lang="pt-BR" dirty="0" smtClean="0"/>
              <a:t>COX, J.; SPENCER, M. S. </a:t>
            </a:r>
            <a:r>
              <a:rPr lang="pt-BR" b="1" dirty="0" smtClean="0"/>
              <a:t>Manual da teoria das restrições</a:t>
            </a:r>
            <a:r>
              <a:rPr lang="pt-BR" dirty="0" smtClean="0"/>
              <a:t>. Porto Alegre: </a:t>
            </a:r>
            <a:r>
              <a:rPr lang="pt-BR" dirty="0" err="1" smtClean="0"/>
              <a:t>Bookman</a:t>
            </a:r>
            <a:r>
              <a:rPr lang="pt-BR" dirty="0" smtClean="0"/>
              <a:t>, 2002.</a:t>
            </a:r>
          </a:p>
          <a:p>
            <a:endParaRPr lang="en-US" dirty="0" smtClean="0"/>
          </a:p>
          <a:p>
            <a:r>
              <a:rPr lang="en-US" dirty="0" smtClean="0"/>
              <a:t>PARA </a:t>
            </a:r>
            <a:r>
              <a:rPr lang="en-US" b="1" dirty="0" smtClean="0"/>
              <a:t>DISSERTAÇÃO  / TESE</a:t>
            </a:r>
          </a:p>
          <a:p>
            <a:r>
              <a:rPr lang="pt-BR" sz="1200" dirty="0" smtClean="0"/>
              <a:t>ANTUNES JUNIOR, </a:t>
            </a:r>
            <a:r>
              <a:rPr lang="pt-BR" sz="1200" dirty="0" err="1" smtClean="0"/>
              <a:t>J.A.V.</a:t>
            </a:r>
            <a:r>
              <a:rPr lang="pt-BR" sz="1200" dirty="0" smtClean="0"/>
              <a:t> </a:t>
            </a:r>
            <a:r>
              <a:rPr lang="pt-BR" sz="1200" b="1" dirty="0" smtClean="0"/>
              <a:t>Em direção a uma teoria geral do processo na administração da produção:</a:t>
            </a:r>
            <a:r>
              <a:rPr lang="pt-BR" sz="1200" dirty="0" smtClean="0"/>
              <a:t> uma discussão sobre a possibilidade de unificação da teoria das restrições e a teoria que sustenta a construção dos sistemas de produção com estoque zero. 1998. Tese (Doutorado) -- Programa de Pós-Graduação em Administração, Escola de Administração, Universidade Federal do Rio Grande do Sul, Porto Alegre, RS, 1998.</a:t>
            </a:r>
          </a:p>
          <a:p>
            <a:endParaRPr lang="pt-BR" sz="1200" dirty="0" smtClean="0"/>
          </a:p>
          <a:p>
            <a:endParaRPr lang="pt-BR" b="1" dirty="0" smtClean="0"/>
          </a:p>
          <a:p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Referencial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>
                <a:hlinkClick r:id="rId2"/>
              </a:rPr>
              <a:t>http://www.metodologia.net.br/</a:t>
            </a:r>
            <a:r>
              <a:rPr lang="pt-BR" dirty="0"/>
              <a:t> </a:t>
            </a:r>
            <a:r>
              <a:rPr lang="pt-BR" dirty="0" smtClean="0"/>
              <a:t>- Prof. Dr. Carlos Fernando Jung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SUPER DICA !	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Tx/>
              <a:buChar char="-"/>
            </a:pPr>
            <a:r>
              <a:rPr lang="en-US" dirty="0" err="1" smtClean="0"/>
              <a:t>Leia</a:t>
            </a:r>
            <a:r>
              <a:rPr lang="en-US" dirty="0" smtClean="0"/>
              <a:t>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artigo</a:t>
            </a:r>
            <a:r>
              <a:rPr lang="en-US" dirty="0" smtClean="0"/>
              <a:t> </a:t>
            </a:r>
            <a:r>
              <a:rPr lang="en-US" dirty="0" err="1" smtClean="0"/>
              <a:t>indicados</a:t>
            </a:r>
            <a:r>
              <a:rPr lang="en-US" dirty="0" smtClean="0"/>
              <a:t> </a:t>
            </a:r>
            <a:r>
              <a:rPr lang="en-US" dirty="0" err="1" smtClean="0"/>
              <a:t>verificando</a:t>
            </a:r>
            <a:r>
              <a:rPr lang="en-US" dirty="0" smtClean="0"/>
              <a:t>  a </a:t>
            </a:r>
            <a:r>
              <a:rPr lang="en-US" dirty="0" err="1" smtClean="0"/>
              <a:t>organização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estrutura</a:t>
            </a:r>
            <a:r>
              <a:rPr lang="en-US" dirty="0" smtClean="0"/>
              <a:t> </a:t>
            </a:r>
            <a:r>
              <a:rPr lang="en-US" dirty="0" err="1" smtClean="0"/>
              <a:t>desse</a:t>
            </a:r>
            <a:r>
              <a:rPr lang="en-US" dirty="0" smtClean="0"/>
              <a:t> </a:t>
            </a:r>
            <a:r>
              <a:rPr lang="en-US" dirty="0" err="1" smtClean="0"/>
              <a:t>artigo</a:t>
            </a:r>
            <a:endParaRPr lang="en-US" dirty="0" smtClean="0"/>
          </a:p>
          <a:p>
            <a:pPr>
              <a:buFontTx/>
              <a:buChar char="-"/>
            </a:pPr>
            <a:r>
              <a:rPr lang="en-US" dirty="0" err="1" smtClean="0"/>
              <a:t>Orientações</a:t>
            </a:r>
            <a:r>
              <a:rPr lang="en-US" dirty="0" smtClean="0"/>
              <a:t> </a:t>
            </a:r>
            <a:r>
              <a:rPr lang="en-US" dirty="0" err="1" smtClean="0"/>
              <a:t>práticas</a:t>
            </a:r>
            <a:r>
              <a:rPr lang="en-US" dirty="0" smtClean="0"/>
              <a:t> </a:t>
            </a:r>
            <a:r>
              <a:rPr lang="en-US" dirty="0" err="1" smtClean="0"/>
              <a:t>quanto</a:t>
            </a:r>
            <a:r>
              <a:rPr lang="en-US" dirty="0" smtClean="0"/>
              <a:t> </a:t>
            </a:r>
            <a:r>
              <a:rPr lang="en-US" dirty="0" err="1" smtClean="0"/>
              <a:t>ao</a:t>
            </a:r>
            <a:r>
              <a:rPr lang="en-US" dirty="0" smtClean="0"/>
              <a:t> </a:t>
            </a:r>
            <a:r>
              <a:rPr lang="en-US" dirty="0" err="1" smtClean="0"/>
              <a:t>número</a:t>
            </a:r>
            <a:r>
              <a:rPr lang="en-US" dirty="0" smtClean="0"/>
              <a:t> de </a:t>
            </a:r>
            <a:r>
              <a:rPr lang="en-US" dirty="0" err="1" smtClean="0"/>
              <a:t>páginas</a:t>
            </a:r>
            <a:r>
              <a:rPr lang="en-US" dirty="0" smtClean="0"/>
              <a:t>:</a:t>
            </a:r>
          </a:p>
          <a:p>
            <a:pPr>
              <a:buNone/>
            </a:pPr>
            <a:r>
              <a:rPr lang="en-US" dirty="0" err="1" smtClean="0"/>
              <a:t>Introdução</a:t>
            </a:r>
            <a:r>
              <a:rPr lang="en-US" dirty="0" smtClean="0"/>
              <a:t>: entre 1 e 2 pg.</a:t>
            </a:r>
          </a:p>
          <a:p>
            <a:pPr>
              <a:buNone/>
            </a:pPr>
            <a:r>
              <a:rPr lang="en-US" dirty="0" err="1" smtClean="0"/>
              <a:t>Referencial</a:t>
            </a:r>
            <a:r>
              <a:rPr lang="en-US" dirty="0" smtClean="0"/>
              <a:t>: entre 2 e 3 pg.</a:t>
            </a:r>
          </a:p>
          <a:p>
            <a:pPr>
              <a:buNone/>
            </a:pPr>
            <a:r>
              <a:rPr lang="en-US" dirty="0" err="1" smtClean="0"/>
              <a:t>Desenvolvimento</a:t>
            </a:r>
            <a:r>
              <a:rPr lang="en-US" dirty="0" smtClean="0"/>
              <a:t>: entre 4 e 5 pg.</a:t>
            </a:r>
          </a:p>
          <a:p>
            <a:pPr>
              <a:buNone/>
            </a:pPr>
            <a:r>
              <a:rPr lang="en-US" dirty="0" err="1" smtClean="0"/>
              <a:t>Análise</a:t>
            </a:r>
            <a:r>
              <a:rPr lang="en-US" dirty="0" smtClean="0"/>
              <a:t> e </a:t>
            </a:r>
            <a:r>
              <a:rPr lang="en-US" dirty="0" err="1" smtClean="0"/>
              <a:t>discussão</a:t>
            </a:r>
            <a:r>
              <a:rPr lang="en-US" dirty="0" smtClean="0"/>
              <a:t>: entre 4 e 5 pg.</a:t>
            </a:r>
          </a:p>
          <a:p>
            <a:pPr>
              <a:buNone/>
            </a:pPr>
            <a:r>
              <a:rPr lang="en-US" dirty="0" err="1" smtClean="0"/>
              <a:t>Conclusão</a:t>
            </a:r>
            <a:r>
              <a:rPr lang="en-US" dirty="0" smtClean="0"/>
              <a:t>: entre 1 e 2 pg.</a:t>
            </a:r>
            <a:endParaRPr lang="pt-BR" dirty="0" smtClean="0"/>
          </a:p>
          <a:p>
            <a:pPr>
              <a:buNone/>
            </a:pPr>
            <a:endParaRPr lang="pt-BR" dirty="0" smtClean="0"/>
          </a:p>
          <a:p>
            <a:pPr>
              <a:buNone/>
            </a:pPr>
            <a:endParaRPr lang="pt-B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PASSO A PASSO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371600"/>
            <a:ext cx="8142287" cy="488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295400"/>
            <a:ext cx="6553200" cy="5039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9463" y="1257300"/>
            <a:ext cx="758507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" y="728663"/>
            <a:ext cx="7913687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025" y="1171575"/>
            <a:ext cx="7727950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714375"/>
            <a:ext cx="8228013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607</Words>
  <Application>Microsoft Office PowerPoint</Application>
  <PresentationFormat>Apresentação na tela (4:3)</PresentationFormat>
  <Paragraphs>90</Paragraphs>
  <Slides>48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48</vt:i4>
      </vt:variant>
    </vt:vector>
  </HeadingPairs>
  <TitlesOfParts>
    <vt:vector size="49" baseType="lpstr">
      <vt:lpstr>Tema do Office</vt:lpstr>
      <vt:lpstr>COMO FAZER UM ARTIGO CIENTÍFICO?</vt:lpstr>
      <vt:lpstr>Slide 2</vt:lpstr>
      <vt:lpstr>Slide 3</vt:lpstr>
      <vt:lpstr>Slide 4</vt:lpstr>
      <vt:lpstr>PASSO A PASSO</vt:lpstr>
      <vt:lpstr>Slide 6</vt:lpstr>
      <vt:lpstr>Slide 7</vt:lpstr>
      <vt:lpstr>Slide 8</vt:lpstr>
      <vt:lpstr>Slide 9</vt:lpstr>
      <vt:lpstr>Slide 10</vt:lpstr>
      <vt:lpstr>Material de consulta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ESTRUTURA DO ARTIGO/PESQUISA</vt:lpstr>
      <vt:lpstr>PASSOS LÓGICOS</vt:lpstr>
      <vt:lpstr>Slide 27</vt:lpstr>
      <vt:lpstr>Slide 28</vt:lpstr>
      <vt:lpstr>0 RESUMO -  Estrutura 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3 METODOLOGIA</vt:lpstr>
      <vt:lpstr>Textos de ajuda</vt:lpstr>
      <vt:lpstr>CLASSIFICAÇÃO</vt:lpstr>
      <vt:lpstr>Exemplo de uma seção 3.METODOLOGIA…</vt:lpstr>
      <vt:lpstr>4 DESENVOLVIMENTO</vt:lpstr>
      <vt:lpstr>5 ANÁLISE E DISCUSSÃO DOS RESULTADOS</vt:lpstr>
      <vt:lpstr>6 CONCLUSÃO</vt:lpstr>
      <vt:lpstr>7 REFERÊNCIAS</vt:lpstr>
      <vt:lpstr>Referencial</vt:lpstr>
      <vt:lpstr>SUPER DICA ! </vt:lpstr>
    </vt:vector>
  </TitlesOfParts>
  <Company>www.therebels.biz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COMO FAZER UMA PESQUISA OU ARTIGO?</dc:title>
  <dc:creator>Usuário</dc:creator>
  <cp:lastModifiedBy>Usuário</cp:lastModifiedBy>
  <cp:revision>9</cp:revision>
  <dcterms:created xsi:type="dcterms:W3CDTF">2012-04-10T05:21:03Z</dcterms:created>
  <dcterms:modified xsi:type="dcterms:W3CDTF">2012-10-15T15:53:55Z</dcterms:modified>
</cp:coreProperties>
</file>